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IBM Plex Sans"/>
      <p:regular r:id="rId22"/>
      <p:bold r:id="rId23"/>
      <p:italic r:id="rId24"/>
      <p:boldItalic r:id="rId25"/>
    </p:embeddedFont>
    <p:embeddedFont>
      <p:font typeface="IBM Plex Sans Light"/>
      <p:regular r:id="rId26"/>
      <p:bold r:id="rId27"/>
      <p:italic r:id="rId28"/>
      <p:boldItalic r:id="rId29"/>
    </p:embeddedFont>
    <p:embeddedFont>
      <p:font typeface="Saira Condensed SemiBold"/>
      <p:regular r:id="rId30"/>
      <p:bold r:id="rId31"/>
    </p:embeddedFont>
    <p:embeddedFont>
      <p:font typeface="Saira Condensed Light"/>
      <p:regular r:id="rId32"/>
      <p:bold r:id="rId33"/>
    </p:embeddedFont>
    <p:embeddedFont>
      <p:font typeface="IBM Plex Sans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IBMPlexSans-regular.fntdata"/><Relationship Id="rId21" Type="http://schemas.openxmlformats.org/officeDocument/2006/relationships/slide" Target="slides/slide15.xml"/><Relationship Id="rId24" Type="http://schemas.openxmlformats.org/officeDocument/2006/relationships/font" Target="fonts/IBMPlexSans-italic.fntdata"/><Relationship Id="rId23" Type="http://schemas.openxmlformats.org/officeDocument/2006/relationships/font" Target="fonts/IBMPlex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BMPlexSansLight-regular.fntdata"/><Relationship Id="rId25" Type="http://schemas.openxmlformats.org/officeDocument/2006/relationships/font" Target="fonts/IBMPlexSans-boldItalic.fntdata"/><Relationship Id="rId28" Type="http://schemas.openxmlformats.org/officeDocument/2006/relationships/font" Target="fonts/IBMPlexSansLight-italic.fntdata"/><Relationship Id="rId27" Type="http://schemas.openxmlformats.org/officeDocument/2006/relationships/font" Target="fonts/IBMPlexSans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airaCondensedSemiBold-bold.fntdata"/><Relationship Id="rId30" Type="http://schemas.openxmlformats.org/officeDocument/2006/relationships/font" Target="fonts/SairaCondensedSemiBold-regular.fntdata"/><Relationship Id="rId11" Type="http://schemas.openxmlformats.org/officeDocument/2006/relationships/slide" Target="slides/slide5.xml"/><Relationship Id="rId33" Type="http://schemas.openxmlformats.org/officeDocument/2006/relationships/font" Target="fonts/SairaCondensedLight-bold.fntdata"/><Relationship Id="rId10" Type="http://schemas.openxmlformats.org/officeDocument/2006/relationships/slide" Target="slides/slide4.xml"/><Relationship Id="rId32" Type="http://schemas.openxmlformats.org/officeDocument/2006/relationships/font" Target="fonts/SairaCondensedLight-regular.fntdata"/><Relationship Id="rId13" Type="http://schemas.openxmlformats.org/officeDocument/2006/relationships/slide" Target="slides/slide7.xml"/><Relationship Id="rId35" Type="http://schemas.openxmlformats.org/officeDocument/2006/relationships/font" Target="fonts/IBMPlexSansSemiBold-bold.fntdata"/><Relationship Id="rId12" Type="http://schemas.openxmlformats.org/officeDocument/2006/relationships/slide" Target="slides/slide6.xml"/><Relationship Id="rId34" Type="http://schemas.openxmlformats.org/officeDocument/2006/relationships/font" Target="fonts/IBMPlexSansSemiBold-regular.fntdata"/><Relationship Id="rId15" Type="http://schemas.openxmlformats.org/officeDocument/2006/relationships/slide" Target="slides/slide9.xml"/><Relationship Id="rId37" Type="http://schemas.openxmlformats.org/officeDocument/2006/relationships/font" Target="fonts/IBMPlexSansSemiBold-boldItalic.fntdata"/><Relationship Id="rId14" Type="http://schemas.openxmlformats.org/officeDocument/2006/relationships/slide" Target="slides/slide8.xml"/><Relationship Id="rId36" Type="http://schemas.openxmlformats.org/officeDocument/2006/relationships/font" Target="fonts/IBMPlexSansSemiBold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e7bd11c3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9e7bd11c3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ee977042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9ee977042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9ee977042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9ee977042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9ee977042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9ee977042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f766a27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f766a27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ee977042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ee977042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0869b74a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a0869b74ab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e7bd11c3c_0_4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e7bd11c3c_0_4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9e7bd11c3c_0_4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e7bd11c3c_0_5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e7bd11c3c_0_5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9e7bd11c3c_0_5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ee97704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ee97704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ee977042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ee977042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ee977042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9ee977042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ee977042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ee977042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ee977042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ee977042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ee977042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9ee977042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2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2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2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6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ctrTitle"/>
          </p:nvPr>
        </p:nvSpPr>
        <p:spPr>
          <a:xfrm>
            <a:off x="3187411" y="1878691"/>
            <a:ext cx="546060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Saira Condensed Light"/>
              <a:buNone/>
              <a:defRPr b="0" i="0" sz="4100">
                <a:solidFill>
                  <a:schemeClr val="lt1"/>
                </a:solidFill>
                <a:latin typeface="Saira Condensed Light"/>
                <a:ea typeface="Saira Condensed Light"/>
                <a:cs typeface="Saira Condensed Light"/>
                <a:sym typeface="Saira Condens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366655" y="3443527"/>
            <a:ext cx="52812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0" i="0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06932" y="4267564"/>
            <a:ext cx="51411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indent="-228600" lvl="1" marL="914400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7812157" y="4756525"/>
            <a:ext cx="835800" cy="1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6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type="ctrTitle"/>
          </p:nvPr>
        </p:nvSpPr>
        <p:spPr>
          <a:xfrm>
            <a:off x="3187411" y="1878691"/>
            <a:ext cx="546060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Saira Condensed Light"/>
              <a:buNone/>
              <a:defRPr b="0" i="0" sz="4100">
                <a:solidFill>
                  <a:schemeClr val="lt1"/>
                </a:solidFill>
                <a:latin typeface="Saira Condensed Light"/>
                <a:ea typeface="Saira Condensed Light"/>
                <a:cs typeface="Saira Condensed Light"/>
                <a:sym typeface="Saira Condens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366655" y="3443527"/>
            <a:ext cx="52812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0" i="0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3506932" y="4267564"/>
            <a:ext cx="51411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indent="-228600" lvl="1" marL="914400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7812157" y="4756525"/>
            <a:ext cx="835800" cy="1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tatue of a person riding a horse&#10;&#10;Description automatically generated with medium confidence" id="68" name="Google Shape;68;p16"/>
          <p:cNvPicPr preferRelativeResize="0"/>
          <p:nvPr/>
        </p:nvPicPr>
        <p:blipFill rotWithShape="1">
          <a:blip r:embed="rId2">
            <a:alphaModFix/>
          </a:blip>
          <a:srcRect b="0" l="16254" r="0" t="0"/>
          <a:stretch/>
        </p:blipFill>
        <p:spPr>
          <a:xfrm>
            <a:off x="1" y="0"/>
            <a:ext cx="647725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69" name="Google Shape;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8" y="0"/>
            <a:ext cx="892016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ctrTitle"/>
          </p:nvPr>
        </p:nvSpPr>
        <p:spPr>
          <a:xfrm>
            <a:off x="4743452" y="1878691"/>
            <a:ext cx="390450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Saira Condensed Light"/>
              <a:buNone/>
              <a:defRPr b="0" i="0" sz="4100">
                <a:solidFill>
                  <a:schemeClr val="lt1"/>
                </a:solidFill>
                <a:latin typeface="Saira Condensed Light"/>
                <a:ea typeface="Saira Condensed Light"/>
                <a:cs typeface="Saira Condensed Light"/>
                <a:sym typeface="Saira Condens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4962526" y="3443527"/>
            <a:ext cx="36855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0" i="0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5095876" y="4267564"/>
            <a:ext cx="3552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indent="-228600" lvl="1" marL="914400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7804702" y="4756525"/>
            <a:ext cx="843300" cy="1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Custom Image">
  <p:cSld name="Title Slide - Custom Imag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102" r="14566" t="0"/>
          <a:stretch/>
        </p:blipFill>
        <p:spPr>
          <a:xfrm>
            <a:off x="-1525092" y="0"/>
            <a:ext cx="77943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7" y="0"/>
            <a:ext cx="892016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>
            <p:ph type="ctrTitle"/>
          </p:nvPr>
        </p:nvSpPr>
        <p:spPr>
          <a:xfrm>
            <a:off x="4743452" y="1878691"/>
            <a:ext cx="390450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Saira Condensed Light"/>
              <a:buNone/>
              <a:defRPr b="0" i="0" sz="4100">
                <a:solidFill>
                  <a:schemeClr val="lt1"/>
                </a:solidFill>
                <a:latin typeface="Saira Condensed Light"/>
                <a:ea typeface="Saira Condensed Light"/>
                <a:cs typeface="Saira Condensed Light"/>
                <a:sym typeface="Saira Condens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4962526" y="3443527"/>
            <a:ext cx="36855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0" i="0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7834520" y="4771639"/>
            <a:ext cx="813300" cy="1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5095876" y="4267564"/>
            <a:ext cx="3552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indent="-228600" lvl="1" marL="914400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/>
        </p:nvSpPr>
        <p:spPr>
          <a:xfrm>
            <a:off x="684612" y="994268"/>
            <a:ext cx="3162000" cy="4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INSTRUCTIONS TO REPLACE IMAGE: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6035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b="0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Go to View&gt;Slide Master</a:t>
            </a:r>
            <a:endParaRPr sz="1100"/>
          </a:p>
          <a:p>
            <a:pPr indent="-26035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b="0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Locate this layout and duplicate it</a:t>
            </a:r>
            <a:endParaRPr sz="1100"/>
          </a:p>
          <a:p>
            <a:pPr indent="-26035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b="0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Right-click the orange circle on the far-left side of this image</a:t>
            </a:r>
            <a:endParaRPr sz="1100"/>
          </a:p>
          <a:p>
            <a:pPr indent="-26035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b="0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Scroll to “Change Picture”</a:t>
            </a:r>
            <a:endParaRPr sz="1100"/>
          </a:p>
          <a:p>
            <a:pPr indent="-26035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b="0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“From File” (note that your version of PowerPoint may use different menu language)</a:t>
            </a:r>
            <a:endParaRPr sz="1100"/>
          </a:p>
          <a:p>
            <a:pPr indent="-26035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b="0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desired image</a:t>
            </a:r>
            <a:endParaRPr sz="1100"/>
          </a:p>
          <a:p>
            <a:pPr indent="-26035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b="0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Resize and crop image as necessary</a:t>
            </a:r>
            <a:endParaRPr sz="1100"/>
          </a:p>
          <a:p>
            <a:pPr indent="-26035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b="0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Make sure image is sent to back (right click on image)</a:t>
            </a:r>
            <a:endParaRPr sz="1100"/>
          </a:p>
          <a:p>
            <a:pPr indent="-26035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b="0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Close slide master and insert a new slide using the new, then delete this text box from your presentation slide.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ody of water with buildings along it&#10;&#10;Description automatically generated with medium confidence" id="83" name="Google Shape;8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0678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84" name="Google Shape;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8" y="0"/>
            <a:ext cx="892016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type="title"/>
          </p:nvPr>
        </p:nvSpPr>
        <p:spPr>
          <a:xfrm>
            <a:off x="4963030" y="730528"/>
            <a:ext cx="36849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Saira Condensed SemiBold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5143502" y="4046224"/>
            <a:ext cx="35043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0" i="0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E8F9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E8F92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E8F92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E8F92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E8F92"/>
              </a:buClr>
              <a:buSzPts val="1200"/>
              <a:buNone/>
              <a:defRPr sz="1200">
                <a:solidFill>
                  <a:srgbClr val="8E8F92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E8F92"/>
              </a:buClr>
              <a:buSzPts val="1200"/>
              <a:buNone/>
              <a:defRPr sz="1200">
                <a:solidFill>
                  <a:srgbClr val="8E8F92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E8F92"/>
              </a:buClr>
              <a:buSzPts val="1200"/>
              <a:buNone/>
              <a:defRPr sz="1200">
                <a:solidFill>
                  <a:srgbClr val="8E8F92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E8F92"/>
              </a:buClr>
              <a:buSzPts val="1200"/>
              <a:buNone/>
              <a:defRPr sz="1200">
                <a:solidFill>
                  <a:srgbClr val="8E8F9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head and Content">
  <p:cSld name="Title, Subhead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484769" y="273845"/>
            <a:ext cx="80319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483578" y="1009112"/>
            <a:ext cx="80319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0" i="0" sz="150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83578" y="1652156"/>
            <a:ext cx="8031900" cy="2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7031935" y="47076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Thank You Slid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crowd, event, several&#10;&#10;Description automatically generated" id="93" name="Google Shape;93;p20"/>
          <p:cNvPicPr preferRelativeResize="0"/>
          <p:nvPr/>
        </p:nvPicPr>
        <p:blipFill rotWithShape="1">
          <a:blip r:embed="rId2">
            <a:alphaModFix/>
          </a:blip>
          <a:srcRect b="0" l="28987" r="0" t="0"/>
          <a:stretch/>
        </p:blipFill>
        <p:spPr>
          <a:xfrm>
            <a:off x="1" y="0"/>
            <a:ext cx="547894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94" name="Google Shape;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5463542" y="2358208"/>
            <a:ext cx="31845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100">
                <a:solidFill>
                  <a:schemeClr val="lt1"/>
                </a:solidFill>
                <a:latin typeface="Saira Condensed Light"/>
                <a:ea typeface="Saira Condensed Light"/>
                <a:cs typeface="Saira Condensed Light"/>
                <a:sym typeface="Saira Condensed Light"/>
              </a:rPr>
              <a:t>THANK </a:t>
            </a:r>
            <a:r>
              <a:rPr b="1" i="0" lang="en" sz="4100">
                <a:solidFill>
                  <a:schemeClr val="lt1"/>
                </a:solidFill>
                <a:latin typeface="Saira Condensed Light"/>
                <a:ea typeface="Saira Condensed Light"/>
                <a:cs typeface="Saira Condensed Light"/>
                <a:sym typeface="Saira Condensed Light"/>
              </a:rPr>
              <a:t>YOU</a:t>
            </a:r>
            <a:endParaRPr sz="1100"/>
          </a:p>
        </p:txBody>
      </p:sp>
      <p:sp>
        <p:nvSpPr>
          <p:cNvPr id="96" name="Google Shape;96;p20"/>
          <p:cNvSpPr txBox="1"/>
          <p:nvPr/>
        </p:nvSpPr>
        <p:spPr>
          <a:xfrm>
            <a:off x="4572002" y="3877814"/>
            <a:ext cx="4075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Stevens Institute of Technology</a:t>
            </a:r>
            <a:br>
              <a:rPr b="1"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Castle Point Terrace, Hoboken, NJ 07030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483577" y="273844"/>
            <a:ext cx="8033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483578" y="1369219"/>
            <a:ext cx="8031900" cy="3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NTR"/>
              <a:buChar char="-"/>
              <a:defRPr/>
            </a:lvl2pPr>
            <a:lvl3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TR"/>
              <a:buChar char="-"/>
              <a:defRPr/>
            </a:lvl3pPr>
            <a:lvl4pPr indent="-3048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TR"/>
              <a:buChar char="-"/>
              <a:defRPr/>
            </a:lvl4pPr>
            <a:lvl5pPr indent="-2984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NTR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7031935" y="47076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483577" y="273844"/>
            <a:ext cx="8033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483577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7031935" y="47076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483577" y="273844"/>
            <a:ext cx="8033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483580" y="1369219"/>
            <a:ext cx="2472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2" type="body"/>
          </p:nvPr>
        </p:nvSpPr>
        <p:spPr>
          <a:xfrm>
            <a:off x="3263717" y="1369219"/>
            <a:ext cx="2472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3" type="body"/>
          </p:nvPr>
        </p:nvSpPr>
        <p:spPr>
          <a:xfrm>
            <a:off x="6043853" y="1369219"/>
            <a:ext cx="2472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7031935" y="47076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 and Subhead">
  <p:cSld name="Three Content and Subhea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>
            <a:off x="484769" y="273845"/>
            <a:ext cx="80319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483578" y="1009112"/>
            <a:ext cx="80319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0" i="0" sz="150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2" type="body"/>
          </p:nvPr>
        </p:nvSpPr>
        <p:spPr>
          <a:xfrm>
            <a:off x="483580" y="1744377"/>
            <a:ext cx="24729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3" type="body"/>
          </p:nvPr>
        </p:nvSpPr>
        <p:spPr>
          <a:xfrm>
            <a:off x="3263717" y="1744377"/>
            <a:ext cx="24729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4" type="body"/>
          </p:nvPr>
        </p:nvSpPr>
        <p:spPr>
          <a:xfrm>
            <a:off x="6043853" y="1744377"/>
            <a:ext cx="24729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7031935" y="47076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">
  <p:cSld name="Four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483577" y="273844"/>
            <a:ext cx="8033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483395" y="1471764"/>
            <a:ext cx="3715800" cy="1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2" type="body"/>
          </p:nvPr>
        </p:nvSpPr>
        <p:spPr>
          <a:xfrm>
            <a:off x="4800602" y="1471764"/>
            <a:ext cx="3715800" cy="1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3" type="body"/>
          </p:nvPr>
        </p:nvSpPr>
        <p:spPr>
          <a:xfrm>
            <a:off x="483395" y="3089760"/>
            <a:ext cx="3715800" cy="1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4" type="body"/>
          </p:nvPr>
        </p:nvSpPr>
        <p:spPr>
          <a:xfrm>
            <a:off x="4800602" y="3089760"/>
            <a:ext cx="3715800" cy="1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7031935" y="47076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 and subhead">
  <p:cSld name="Four Content and subhead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484769" y="273845"/>
            <a:ext cx="80319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83578" y="1009112"/>
            <a:ext cx="80319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0" i="0" sz="150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483395" y="1674926"/>
            <a:ext cx="37158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3" type="body"/>
          </p:nvPr>
        </p:nvSpPr>
        <p:spPr>
          <a:xfrm>
            <a:off x="4800602" y="1674926"/>
            <a:ext cx="37158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4" type="body"/>
          </p:nvPr>
        </p:nvSpPr>
        <p:spPr>
          <a:xfrm>
            <a:off x="483395" y="3336331"/>
            <a:ext cx="37158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5" type="body"/>
          </p:nvPr>
        </p:nvSpPr>
        <p:spPr>
          <a:xfrm>
            <a:off x="4800602" y="3336331"/>
            <a:ext cx="37158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7031935" y="47076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ntent">
  <p:cSld name="Five Conten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483577" y="273844"/>
            <a:ext cx="8033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483578" y="1657561"/>
            <a:ext cx="34290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2" type="body"/>
          </p:nvPr>
        </p:nvSpPr>
        <p:spPr>
          <a:xfrm>
            <a:off x="4019999" y="1657564"/>
            <a:ext cx="21948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3" type="body"/>
          </p:nvPr>
        </p:nvSpPr>
        <p:spPr>
          <a:xfrm>
            <a:off x="6321981" y="1657565"/>
            <a:ext cx="21948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4" type="body"/>
          </p:nvPr>
        </p:nvSpPr>
        <p:spPr>
          <a:xfrm>
            <a:off x="4019999" y="3336329"/>
            <a:ext cx="21948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5" type="body"/>
          </p:nvPr>
        </p:nvSpPr>
        <p:spPr>
          <a:xfrm>
            <a:off x="6321981" y="3336331"/>
            <a:ext cx="21948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2" type="sldNum"/>
          </p:nvPr>
        </p:nvSpPr>
        <p:spPr>
          <a:xfrm>
            <a:off x="7031935" y="47076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ntent and subhead">
  <p:cSld name="Five Content and subhead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484769" y="273845"/>
            <a:ext cx="80319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483578" y="1009112"/>
            <a:ext cx="80319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0" i="0" sz="150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2" type="body"/>
          </p:nvPr>
        </p:nvSpPr>
        <p:spPr>
          <a:xfrm>
            <a:off x="483578" y="1657561"/>
            <a:ext cx="34290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3" type="body"/>
          </p:nvPr>
        </p:nvSpPr>
        <p:spPr>
          <a:xfrm>
            <a:off x="4019404" y="1657565"/>
            <a:ext cx="21948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4" type="body"/>
          </p:nvPr>
        </p:nvSpPr>
        <p:spPr>
          <a:xfrm>
            <a:off x="6320790" y="1657565"/>
            <a:ext cx="21948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5" type="body"/>
          </p:nvPr>
        </p:nvSpPr>
        <p:spPr>
          <a:xfrm>
            <a:off x="4019404" y="3336331"/>
            <a:ext cx="21948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6" type="body"/>
          </p:nvPr>
        </p:nvSpPr>
        <p:spPr>
          <a:xfrm>
            <a:off x="6320790" y="3336331"/>
            <a:ext cx="21948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7031935" y="47076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, Subhead">
  <p:cSld name="Two Content, Subhead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484769" y="273845"/>
            <a:ext cx="80319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483578" y="1009112"/>
            <a:ext cx="80319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0" i="0" sz="150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2" type="body"/>
          </p:nvPr>
        </p:nvSpPr>
        <p:spPr>
          <a:xfrm>
            <a:off x="483577" y="1744377"/>
            <a:ext cx="38862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3" type="body"/>
          </p:nvPr>
        </p:nvSpPr>
        <p:spPr>
          <a:xfrm>
            <a:off x="4629150" y="1744377"/>
            <a:ext cx="38862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7031935" y="47076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483577" y="273844"/>
            <a:ext cx="8033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483579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0" name="Google Shape;160;p30"/>
          <p:cNvSpPr txBox="1"/>
          <p:nvPr>
            <p:ph idx="2" type="body"/>
          </p:nvPr>
        </p:nvSpPr>
        <p:spPr>
          <a:xfrm>
            <a:off x="483579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3" type="body"/>
          </p:nvPr>
        </p:nvSpPr>
        <p:spPr>
          <a:xfrm>
            <a:off x="4629152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2" name="Google Shape;162;p30"/>
          <p:cNvSpPr txBox="1"/>
          <p:nvPr>
            <p:ph idx="4" type="body"/>
          </p:nvPr>
        </p:nvSpPr>
        <p:spPr>
          <a:xfrm>
            <a:off x="4629152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7031935" y="47076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483578" y="273844"/>
            <a:ext cx="8031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7031935" y="47076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7031935" y="47076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idx="12" type="sldNum"/>
          </p:nvPr>
        </p:nvSpPr>
        <p:spPr>
          <a:xfrm>
            <a:off x="7031935" y="47076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3887391" y="740571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-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-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-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74" name="Google Shape;174;p34"/>
          <p:cNvSpPr txBox="1"/>
          <p:nvPr>
            <p:ph idx="2" type="body"/>
          </p:nvPr>
        </p:nvSpPr>
        <p:spPr>
          <a:xfrm>
            <a:off x="483580" y="1543052"/>
            <a:ext cx="30957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5" name="Google Shape;175;p34"/>
          <p:cNvSpPr txBox="1"/>
          <p:nvPr>
            <p:ph type="title"/>
          </p:nvPr>
        </p:nvSpPr>
        <p:spPr>
          <a:xfrm>
            <a:off x="483580" y="342900"/>
            <a:ext cx="3095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Condensed SemiBold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483580" y="342900"/>
            <a:ext cx="3095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Condensed SemiBold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1" type="body"/>
          </p:nvPr>
        </p:nvSpPr>
        <p:spPr>
          <a:xfrm>
            <a:off x="483580" y="1543052"/>
            <a:ext cx="30957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9" name="Google Shape;179;p35"/>
          <p:cNvSpPr/>
          <p:nvPr>
            <p:ph idx="2" type="pic"/>
          </p:nvPr>
        </p:nvSpPr>
        <p:spPr>
          <a:xfrm>
            <a:off x="3887391" y="740571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7031935" y="47076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483578" y="273844"/>
            <a:ext cx="8031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 rot="5400000">
            <a:off x="2911202" y="-1058531"/>
            <a:ext cx="3176400" cy="8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 rot="5400000">
            <a:off x="5350052" y="1467545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 rot="5400000">
            <a:off x="1277025" y="-519505"/>
            <a:ext cx="4359000" cy="59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483578" y="273844"/>
            <a:ext cx="8031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Condensed SemiBold"/>
              <a:buNone/>
              <a:defRPr b="1" i="0" sz="3000" u="none" cap="none" strike="noStrike">
                <a:solidFill>
                  <a:schemeClr val="dk1"/>
                </a:solidFill>
                <a:latin typeface="Saira Condensed SemiBold"/>
                <a:ea typeface="Saira Condensed SemiBold"/>
                <a:cs typeface="Saira Condensed SemiBold"/>
                <a:sym typeface="Sai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83578" y="1369219"/>
            <a:ext cx="8031900" cy="3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TR"/>
              <a:buChar char="-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TR"/>
              <a:buChar char="-"/>
              <a:defRPr b="0" i="0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TR"/>
              <a:buChar char="-"/>
              <a:defRPr b="0" i="0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NTR"/>
              <a:buChar char="-"/>
              <a:defRPr b="0" i="0" sz="11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7031935" y="47076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GZa1Dj2CfW4YXXmQxhABMEDtGfYWzuck/view" TargetMode="External"/><Relationship Id="rId4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ctrTitle"/>
          </p:nvPr>
        </p:nvSpPr>
        <p:spPr>
          <a:xfrm>
            <a:off x="569400" y="1878619"/>
            <a:ext cx="80784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320040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 Condensed Light"/>
              <a:buNone/>
            </a:pPr>
            <a:r>
              <a:rPr lang="en" sz="3600"/>
              <a:t> Tesla Stock Price Forecasting</a:t>
            </a:r>
            <a:endParaRPr sz="3600"/>
          </a:p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3324824" y="2976014"/>
            <a:ext cx="52812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8"/>
              <a:buNone/>
            </a:pPr>
            <a:r>
              <a:rPr b="1" lang="en" sz="1137"/>
              <a:t>Team Members:</a:t>
            </a:r>
            <a:endParaRPr b="1" sz="1137"/>
          </a:p>
          <a:p>
            <a:pPr indent="0" lvl="0" marL="0" rtl="0" algn="r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938"/>
              <a:buNone/>
            </a:pPr>
            <a:r>
              <a:rPr lang="en" sz="1137"/>
              <a:t>Siddharth Paraag Nilakhe</a:t>
            </a:r>
            <a:endParaRPr sz="1137"/>
          </a:p>
          <a:p>
            <a:pPr indent="0" lvl="0" marL="0" rtl="0" algn="r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SzPts val="938"/>
              <a:buNone/>
            </a:pPr>
            <a:r>
              <a:rPr lang="en" sz="1137"/>
              <a:t>Preeti Reddy Koppolu</a:t>
            </a:r>
            <a:endParaRPr sz="113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type="title"/>
          </p:nvPr>
        </p:nvSpPr>
        <p:spPr>
          <a:xfrm>
            <a:off x="484769" y="273845"/>
            <a:ext cx="8031900" cy="55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 Tuning - Recurrent Neural Network</a:t>
            </a:r>
            <a:endParaRPr/>
          </a:p>
        </p:txBody>
      </p:sp>
      <p:sp>
        <p:nvSpPr>
          <p:cNvPr id="260" name="Google Shape;260;p47"/>
          <p:cNvSpPr txBox="1"/>
          <p:nvPr>
            <p:ph idx="2" type="body"/>
          </p:nvPr>
        </p:nvSpPr>
        <p:spPr>
          <a:xfrm>
            <a:off x="531950" y="1126850"/>
            <a:ext cx="7494300" cy="587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Best: 0.947625 using {'units': 50, 'optimizer': 'rmsprop', 'epochs': 150, 'batch_size': 64}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Train Mean Squared Error : 751.47 			Test Mean Squared Error:  328.38</a:t>
            </a:r>
            <a:endParaRPr/>
          </a:p>
        </p:txBody>
      </p:sp>
      <p:pic>
        <p:nvPicPr>
          <p:cNvPr id="261" name="Google Shape;2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00" y="1880650"/>
            <a:ext cx="4340400" cy="25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118" y="1825350"/>
            <a:ext cx="3441083" cy="25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title"/>
          </p:nvPr>
        </p:nvSpPr>
        <p:spPr>
          <a:xfrm>
            <a:off x="484769" y="273845"/>
            <a:ext cx="8031900" cy="55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 Tuning - </a:t>
            </a:r>
            <a:r>
              <a:rPr lang="en"/>
              <a:t>Long Short-Term Memory</a:t>
            </a:r>
            <a:endParaRPr/>
          </a:p>
        </p:txBody>
      </p:sp>
      <p:sp>
        <p:nvSpPr>
          <p:cNvPr id="268" name="Google Shape;268;p48"/>
          <p:cNvSpPr txBox="1"/>
          <p:nvPr>
            <p:ph idx="2" type="body"/>
          </p:nvPr>
        </p:nvSpPr>
        <p:spPr>
          <a:xfrm>
            <a:off x="531950" y="1126850"/>
            <a:ext cx="7494300" cy="587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Best: 0.946569 using {'units': 100, 'optimizer': 'adam', 'epochs': 150, 'batch_size': 16}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Train Mean Squared Error : </a:t>
            </a:r>
            <a:r>
              <a:rPr lang="en"/>
              <a:t>762.35</a:t>
            </a:r>
            <a:r>
              <a:rPr lang="en"/>
              <a:t>			Test Mean Squared Error:  </a:t>
            </a:r>
            <a:r>
              <a:rPr lang="en"/>
              <a:t>327.32</a:t>
            </a:r>
            <a:endParaRPr/>
          </a:p>
        </p:txBody>
      </p:sp>
      <p:pic>
        <p:nvPicPr>
          <p:cNvPr id="269" name="Google Shape;2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86" y="1825350"/>
            <a:ext cx="4351463" cy="25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175" y="1779100"/>
            <a:ext cx="3152350" cy="24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/>
          <p:nvPr>
            <p:ph type="title"/>
          </p:nvPr>
        </p:nvSpPr>
        <p:spPr>
          <a:xfrm>
            <a:off x="484769" y="273845"/>
            <a:ext cx="8031900" cy="55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 Tuning - </a:t>
            </a:r>
            <a:r>
              <a:rPr lang="en"/>
              <a:t>Gated Recurrent Unit (GRU)</a:t>
            </a:r>
            <a:r>
              <a:rPr lang="en"/>
              <a:t> </a:t>
            </a:r>
            <a:endParaRPr/>
          </a:p>
        </p:txBody>
      </p:sp>
      <p:sp>
        <p:nvSpPr>
          <p:cNvPr id="276" name="Google Shape;276;p49"/>
          <p:cNvSpPr txBox="1"/>
          <p:nvPr>
            <p:ph idx="2" type="body"/>
          </p:nvPr>
        </p:nvSpPr>
        <p:spPr>
          <a:xfrm>
            <a:off x="531950" y="1126850"/>
            <a:ext cx="7494300" cy="587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Best: 0.953608 using {'units': 50, 'optimizer': 'rmsprop', 'epochs': 100, 'batch_size': 16}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Train Mean Squared Error : 747.56			Test Mean Squared Error:  323.67</a:t>
            </a:r>
            <a:endParaRPr/>
          </a:p>
        </p:txBody>
      </p:sp>
      <p:pic>
        <p:nvPicPr>
          <p:cNvPr id="277" name="Google Shape;2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00" y="1877125"/>
            <a:ext cx="4197775" cy="247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775" y="1877125"/>
            <a:ext cx="3132000" cy="23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/>
          <p:nvPr>
            <p:ph type="title"/>
          </p:nvPr>
        </p:nvSpPr>
        <p:spPr>
          <a:xfrm>
            <a:off x="484769" y="273845"/>
            <a:ext cx="8031900" cy="55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 of Project</a:t>
            </a:r>
            <a:endParaRPr/>
          </a:p>
        </p:txBody>
      </p:sp>
      <p:pic>
        <p:nvPicPr>
          <p:cNvPr id="284" name="Google Shape;284;p50" title="video445222033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300" y="11054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/>
          <p:nvPr>
            <p:ph type="title"/>
          </p:nvPr>
        </p:nvSpPr>
        <p:spPr>
          <a:xfrm>
            <a:off x="484769" y="273845"/>
            <a:ext cx="8031900" cy="55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0" name="Google Shape;290;p51"/>
          <p:cNvSpPr txBox="1"/>
          <p:nvPr>
            <p:ph idx="2" type="body"/>
          </p:nvPr>
        </p:nvSpPr>
        <p:spPr>
          <a:xfrm>
            <a:off x="526975" y="1255025"/>
            <a:ext cx="4317000" cy="281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The project's findings highlight the significance of machine learning in financial analysis, offering a promising tool for investors and analysts.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The models, optimized through hyperparameter tuning, showcased varying degrees of efficacy in handling the complexities of time-series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Gated Recurrent Unit model proved to be the best model with lowest test mean squared error in price forecasting.</a:t>
            </a:r>
            <a:endParaRPr sz="1600"/>
          </a:p>
        </p:txBody>
      </p:sp>
      <p:pic>
        <p:nvPicPr>
          <p:cNvPr id="291" name="Google Shape;2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750" y="1118900"/>
            <a:ext cx="34671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225" y="2853800"/>
            <a:ext cx="34861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type="ctrTitle"/>
          </p:nvPr>
        </p:nvSpPr>
        <p:spPr>
          <a:xfrm>
            <a:off x="585325" y="1841550"/>
            <a:ext cx="77007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 Condensed Light"/>
              <a:buNone/>
            </a:pPr>
            <a:r>
              <a:rPr lang="en" sz="6000"/>
              <a:t>THANK YOU</a:t>
            </a:r>
            <a:endParaRPr sz="6000"/>
          </a:p>
        </p:txBody>
      </p:sp>
      <p:sp>
        <p:nvSpPr>
          <p:cNvPr id="298" name="Google Shape;298;p52"/>
          <p:cNvSpPr txBox="1"/>
          <p:nvPr>
            <p:ph idx="1" type="subTitle"/>
          </p:nvPr>
        </p:nvSpPr>
        <p:spPr>
          <a:xfrm>
            <a:off x="3324824" y="2976014"/>
            <a:ext cx="52812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8"/>
              <a:buNone/>
            </a:pPr>
            <a:r>
              <a:rPr b="1" lang="en" sz="1137"/>
              <a:t>Team Members:</a:t>
            </a:r>
            <a:endParaRPr b="1" sz="1137"/>
          </a:p>
          <a:p>
            <a:pPr indent="0" lvl="0" marL="0" rtl="0" algn="r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938"/>
              <a:buNone/>
            </a:pPr>
            <a:r>
              <a:rPr lang="en" sz="1137"/>
              <a:t>Siddharth Paraag Nilakhe</a:t>
            </a:r>
            <a:endParaRPr sz="1137"/>
          </a:p>
          <a:p>
            <a:pPr indent="0" lvl="0" marL="0" rtl="0" algn="r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SzPts val="938"/>
              <a:buNone/>
            </a:pPr>
            <a:r>
              <a:rPr lang="en" sz="1137"/>
              <a:t>Preeti Reddy Koppolu</a:t>
            </a:r>
            <a:endParaRPr sz="113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>
            <p:ph type="title"/>
          </p:nvPr>
        </p:nvSpPr>
        <p:spPr>
          <a:xfrm>
            <a:off x="484769" y="273845"/>
            <a:ext cx="8031900" cy="55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Overview</a:t>
            </a:r>
            <a:endParaRPr/>
          </a:p>
        </p:txBody>
      </p:sp>
      <p:sp>
        <p:nvSpPr>
          <p:cNvPr id="199" name="Google Shape;199;p39"/>
          <p:cNvSpPr txBox="1"/>
          <p:nvPr>
            <p:ph idx="2" type="body"/>
          </p:nvPr>
        </p:nvSpPr>
        <p:spPr>
          <a:xfrm>
            <a:off x="483569" y="1071575"/>
            <a:ext cx="7618800" cy="349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66700" lvl="0" marL="342900" rtl="0" algn="l">
              <a:spcBef>
                <a:spcPts val="800"/>
              </a:spcBef>
              <a:spcAft>
                <a:spcPts val="0"/>
              </a:spcAft>
              <a:buSzPts val="1600"/>
              <a:buChar char="❏"/>
            </a:pPr>
            <a:r>
              <a:rPr lang="en" sz="1600">
                <a:solidFill>
                  <a:srgbClr val="363D45"/>
                </a:solidFill>
              </a:rPr>
              <a:t>Our aim is to forecast Tesla’s stock price for the next 30 trading sessions using Deep learning techniques.</a:t>
            </a:r>
            <a:endParaRPr sz="1600">
              <a:solidFill>
                <a:srgbClr val="363D45"/>
              </a:solidFill>
            </a:endParaRPr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>
                <a:solidFill>
                  <a:srgbClr val="363D45"/>
                </a:solidFill>
              </a:rPr>
              <a:t>Our main focus will be on implementing and evaluating Recurrent Neural Networks (RNNs), particularly Long Short-Term Memory (LSTM) networks and Gated Recurrent Units (GRU), due to their effectiveness in handling time series data.</a:t>
            </a:r>
            <a:endParaRPr sz="1600">
              <a:solidFill>
                <a:srgbClr val="363D45"/>
              </a:solidFill>
            </a:endParaRPr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>
                <a:solidFill>
                  <a:srgbClr val="363D45"/>
                </a:solidFill>
              </a:rPr>
              <a:t>The motivation behind this approach stems from the capabilities of these models to capture temporal dependencies and patterns in time-series data, which is critical for accurate stock price forecasting.</a:t>
            </a:r>
            <a:endParaRPr sz="1600">
              <a:solidFill>
                <a:srgbClr val="363D45"/>
              </a:solidFill>
            </a:endParaRPr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>
                <a:solidFill>
                  <a:srgbClr val="363D45"/>
                </a:solidFill>
              </a:rPr>
              <a:t>The approach involves preprocessing historical stock price data, applying data normalization, and creating a time-stepped dataset to train the deep learning models.</a:t>
            </a:r>
            <a:endParaRPr sz="1600">
              <a:solidFill>
                <a:srgbClr val="363D45"/>
              </a:solidFill>
            </a:endParaRPr>
          </a:p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0" name="Google Shape;200;p39"/>
          <p:cNvSpPr txBox="1"/>
          <p:nvPr>
            <p:ph idx="12" type="sldNum"/>
          </p:nvPr>
        </p:nvSpPr>
        <p:spPr>
          <a:xfrm>
            <a:off x="7031935" y="4707630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484769" y="273845"/>
            <a:ext cx="8031900" cy="55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207" name="Google Shape;207;p40"/>
          <p:cNvSpPr txBox="1"/>
          <p:nvPr>
            <p:ph idx="2" type="body"/>
          </p:nvPr>
        </p:nvSpPr>
        <p:spPr>
          <a:xfrm>
            <a:off x="483569" y="1078475"/>
            <a:ext cx="7680900" cy="348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66700" lvl="0" marL="342900" rtl="0" algn="l">
              <a:spcBef>
                <a:spcPts val="800"/>
              </a:spcBef>
              <a:spcAft>
                <a:spcPts val="0"/>
              </a:spcAft>
              <a:buSzPts val="1600"/>
              <a:buChar char="❏"/>
            </a:pPr>
            <a:r>
              <a:rPr lang="en" sz="1600">
                <a:solidFill>
                  <a:srgbClr val="363D45"/>
                </a:solidFill>
              </a:rPr>
              <a:t>We have collected the data from TIINGO through get API Call. </a:t>
            </a:r>
            <a:endParaRPr sz="1600">
              <a:solidFill>
                <a:srgbClr val="363D45"/>
              </a:solidFill>
            </a:endParaRPr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We have collected data for the last 5 years and will be used for our forecasting purposes.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7031935" y="4707630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25" y="1845825"/>
            <a:ext cx="3187050" cy="23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175" y="2510788"/>
            <a:ext cx="4448524" cy="10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title"/>
          </p:nvPr>
        </p:nvSpPr>
        <p:spPr>
          <a:xfrm>
            <a:off x="429875" y="273852"/>
            <a:ext cx="8086800" cy="74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</a:t>
            </a:r>
            <a:endParaRPr/>
          </a:p>
        </p:txBody>
      </p:sp>
      <p:sp>
        <p:nvSpPr>
          <p:cNvPr id="216" name="Google Shape;216;p41"/>
          <p:cNvSpPr txBox="1"/>
          <p:nvPr>
            <p:ph idx="2" type="body"/>
          </p:nvPr>
        </p:nvSpPr>
        <p:spPr>
          <a:xfrm>
            <a:off x="428625" y="1251299"/>
            <a:ext cx="8086800" cy="331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Pandas Datareader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Pandas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Numpy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Matplotlib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Scikit-learn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TensorFlow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Keras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Google Colab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484775" y="273850"/>
            <a:ext cx="8031900" cy="777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</a:t>
            </a:r>
            <a:endParaRPr/>
          </a:p>
        </p:txBody>
      </p:sp>
      <p:sp>
        <p:nvSpPr>
          <p:cNvPr id="222" name="Google Shape;222;p42"/>
          <p:cNvSpPr txBox="1"/>
          <p:nvPr>
            <p:ph idx="2" type="body"/>
          </p:nvPr>
        </p:nvSpPr>
        <p:spPr>
          <a:xfrm>
            <a:off x="739725" y="1233125"/>
            <a:ext cx="4403700" cy="31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28453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The model consists of a SimpleRNN layer with 50 neurons followed by a Dense layer.</a:t>
            </a:r>
            <a:endParaRPr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The input shape is set according to the time steps (100 days).</a:t>
            </a:r>
            <a:endParaRPr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The model is compiled using the Adam optimizer and mean squared error loss function.</a:t>
            </a:r>
            <a:endParaRPr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Train Mean Squared Error : 743.75</a:t>
            </a:r>
            <a:endParaRPr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Test Mean Squared Error:  334.34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3" name="Google Shape;2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475" y="774275"/>
            <a:ext cx="2419650" cy="17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771" y="2661625"/>
            <a:ext cx="2361354" cy="176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type="title"/>
          </p:nvPr>
        </p:nvSpPr>
        <p:spPr>
          <a:xfrm>
            <a:off x="484775" y="273850"/>
            <a:ext cx="8031900" cy="777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Stacked </a:t>
            </a:r>
            <a:r>
              <a:rPr lang="en"/>
              <a:t>Recurrent Neural Network</a:t>
            </a:r>
            <a:endParaRPr/>
          </a:p>
        </p:txBody>
      </p:sp>
      <p:sp>
        <p:nvSpPr>
          <p:cNvPr id="230" name="Google Shape;230;p43"/>
          <p:cNvSpPr txBox="1"/>
          <p:nvPr>
            <p:ph idx="2" type="body"/>
          </p:nvPr>
        </p:nvSpPr>
        <p:spPr>
          <a:xfrm>
            <a:off x="739725" y="1233125"/>
            <a:ext cx="4403700" cy="31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28453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The model consists of three SimpleRNN layers with 50 neurons followed by a Dense layer.</a:t>
            </a:r>
            <a:endParaRPr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The input shape is set according to the time steps (100 days).</a:t>
            </a:r>
            <a:endParaRPr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The model is compiled using the Adam optimizer and mean squared error loss function.</a:t>
            </a:r>
            <a:endParaRPr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Train Mean Squared Error : 748.43</a:t>
            </a:r>
            <a:endParaRPr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Test Mean Squared Error:  325.80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1" name="Google Shape;2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475" y="774275"/>
            <a:ext cx="2419650" cy="17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3475" y="2683804"/>
            <a:ext cx="2419650" cy="1816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type="title"/>
          </p:nvPr>
        </p:nvSpPr>
        <p:spPr>
          <a:xfrm>
            <a:off x="484775" y="273850"/>
            <a:ext cx="8031900" cy="777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Short-Term Memory</a:t>
            </a:r>
            <a:endParaRPr/>
          </a:p>
        </p:txBody>
      </p:sp>
      <p:sp>
        <p:nvSpPr>
          <p:cNvPr id="238" name="Google Shape;238;p44"/>
          <p:cNvSpPr txBox="1"/>
          <p:nvPr>
            <p:ph idx="2" type="body"/>
          </p:nvPr>
        </p:nvSpPr>
        <p:spPr>
          <a:xfrm>
            <a:off x="739725" y="1233125"/>
            <a:ext cx="4403700" cy="31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28453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The model consists of three LSTM layers with 50 neurons followed by a Dense layer.</a:t>
            </a:r>
            <a:endParaRPr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The input shape is set according to the time steps (100 days).</a:t>
            </a:r>
            <a:endParaRPr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The model is compiled using the Adam optimizer and mean squared error loss function.</a:t>
            </a:r>
            <a:endParaRPr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Train Mean Squared Error : 764.48</a:t>
            </a:r>
            <a:endParaRPr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Test Mean Squared Error:  341.67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9" name="Google Shape;2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400" y="692250"/>
            <a:ext cx="2515725" cy="18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6980" y="2627050"/>
            <a:ext cx="2436144" cy="17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484775" y="273850"/>
            <a:ext cx="8031900" cy="777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Gated Recurrent Unit (GRU)</a:t>
            </a:r>
            <a:endParaRPr/>
          </a:p>
        </p:txBody>
      </p:sp>
      <p:sp>
        <p:nvSpPr>
          <p:cNvPr id="246" name="Google Shape;246;p45"/>
          <p:cNvSpPr txBox="1"/>
          <p:nvPr>
            <p:ph idx="2" type="body"/>
          </p:nvPr>
        </p:nvSpPr>
        <p:spPr>
          <a:xfrm>
            <a:off x="739725" y="1233125"/>
            <a:ext cx="4403700" cy="31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28453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The model consists of three GRU layer with 50 neurons followed by a Dense layer.</a:t>
            </a:r>
            <a:endParaRPr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The input shape is set according to the time steps (100 days).</a:t>
            </a:r>
            <a:endParaRPr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The model is compiled using the Adam optimizer and mean squared error loss function.</a:t>
            </a:r>
            <a:endParaRPr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Train Mean Squared Error : 751.85</a:t>
            </a:r>
            <a:endParaRPr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700"/>
              <a:t>Test Mean Squared Error:  327.99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7" name="Google Shape;2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513" y="601925"/>
            <a:ext cx="2462612" cy="17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525" y="2553000"/>
            <a:ext cx="2462600" cy="1819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>
            <p:ph type="title"/>
          </p:nvPr>
        </p:nvSpPr>
        <p:spPr>
          <a:xfrm>
            <a:off x="484775" y="273850"/>
            <a:ext cx="5370900" cy="81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Method - Hyper Parameter Tuning Technique</a:t>
            </a:r>
            <a:endParaRPr/>
          </a:p>
        </p:txBody>
      </p:sp>
      <p:sp>
        <p:nvSpPr>
          <p:cNvPr id="254" name="Google Shape;254;p46"/>
          <p:cNvSpPr txBox="1"/>
          <p:nvPr>
            <p:ph idx="2" type="body"/>
          </p:nvPr>
        </p:nvSpPr>
        <p:spPr>
          <a:xfrm>
            <a:off x="739725" y="1306625"/>
            <a:ext cx="7259100" cy="31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330611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❏"/>
            </a:pPr>
            <a:r>
              <a:rPr lang="en" sz="6425"/>
              <a:t>Defined an model with variable hyperparameters such as units, batch size, optimizer and number of epoch’s.</a:t>
            </a:r>
            <a:endParaRPr sz="6425"/>
          </a:p>
          <a:p>
            <a:pPr indent="-33061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6425"/>
              <a:t>RandomizedSearchCV is employed with KerasRegressor model for tuning, running a specified number of iterations (n_iter) across different hyperparameter combinations to determine the most effective model settings based on the training data.</a:t>
            </a:r>
            <a:endParaRPr sz="6425"/>
          </a:p>
          <a:p>
            <a:pPr indent="-33061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6425"/>
              <a:t>'units': [20, 50, 100]</a:t>
            </a:r>
            <a:endParaRPr sz="6425"/>
          </a:p>
          <a:p>
            <a:pPr indent="-33061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6425"/>
              <a:t>'optimizer': ['adam', 'rmsprop']</a:t>
            </a:r>
            <a:endParaRPr sz="6425"/>
          </a:p>
          <a:p>
            <a:pPr indent="-33061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6425"/>
              <a:t>'batch_size': [16, 32, 64]</a:t>
            </a:r>
            <a:endParaRPr sz="6425"/>
          </a:p>
          <a:p>
            <a:pPr indent="-33061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6425"/>
              <a:t>'epochs': [ 50, 100, 150]</a:t>
            </a:r>
            <a:endParaRPr sz="6425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6425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Stevens">
      <a:dk1>
        <a:srgbClr val="363D45"/>
      </a:dk1>
      <a:lt1>
        <a:srgbClr val="FFFFFF"/>
      </a:lt1>
      <a:dk2>
        <a:srgbClr val="00427F"/>
      </a:dk2>
      <a:lt2>
        <a:srgbClr val="E3E5E6"/>
      </a:lt2>
      <a:accent1>
        <a:srgbClr val="A32537"/>
      </a:accent1>
      <a:accent2>
        <a:srgbClr val="4895CF"/>
      </a:accent2>
      <a:accent3>
        <a:srgbClr val="EBC73A"/>
      </a:accent3>
      <a:accent4>
        <a:srgbClr val="E6832E"/>
      </a:accent4>
      <a:accent5>
        <a:srgbClr val="E7F2FB"/>
      </a:accent5>
      <a:accent6>
        <a:srgbClr val="FFF2E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