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4"/>
  </p:sldMasterIdLst>
  <p:notesMasterIdLst>
    <p:notesMasterId r:id="rId65"/>
  </p:notesMasterIdLst>
  <p:handoutMasterIdLst>
    <p:handoutMasterId r:id="rId66"/>
  </p:handoutMasterIdLst>
  <p:sldIdLst>
    <p:sldId id="262" r:id="rId5"/>
    <p:sldId id="266" r:id="rId6"/>
    <p:sldId id="267" r:id="rId7"/>
    <p:sldId id="268" r:id="rId8"/>
    <p:sldId id="269" r:id="rId9"/>
    <p:sldId id="270" r:id="rId10"/>
    <p:sldId id="263" r:id="rId11"/>
    <p:sldId id="271" r:id="rId12"/>
    <p:sldId id="272" r:id="rId13"/>
    <p:sldId id="273" r:id="rId14"/>
    <p:sldId id="274" r:id="rId15"/>
    <p:sldId id="275" r:id="rId16"/>
    <p:sldId id="276" r:id="rId17"/>
    <p:sldId id="277" r:id="rId18"/>
    <p:sldId id="278" r:id="rId19"/>
    <p:sldId id="264" r:id="rId20"/>
    <p:sldId id="279" r:id="rId21"/>
    <p:sldId id="280" r:id="rId22"/>
    <p:sldId id="281" r:id="rId23"/>
    <p:sldId id="282" r:id="rId24"/>
    <p:sldId id="283" r:id="rId25"/>
    <p:sldId id="284" r:id="rId26"/>
    <p:sldId id="265"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259" r:id="rId43"/>
    <p:sldId id="315" r:id="rId44"/>
    <p:sldId id="316" r:id="rId45"/>
    <p:sldId id="317" r:id="rId46"/>
    <p:sldId id="318" r:id="rId47"/>
    <p:sldId id="322" r:id="rId48"/>
    <p:sldId id="319" r:id="rId49"/>
    <p:sldId id="285" r:id="rId50"/>
    <p:sldId id="302" r:id="rId51"/>
    <p:sldId id="303" r:id="rId52"/>
    <p:sldId id="304" r:id="rId53"/>
    <p:sldId id="305" r:id="rId54"/>
    <p:sldId id="286" r:id="rId55"/>
    <p:sldId id="306" r:id="rId56"/>
    <p:sldId id="307" r:id="rId57"/>
    <p:sldId id="308" r:id="rId58"/>
    <p:sldId id="309" r:id="rId59"/>
    <p:sldId id="310" r:id="rId60"/>
    <p:sldId id="311" r:id="rId61"/>
    <p:sldId id="312" r:id="rId62"/>
    <p:sldId id="313" r:id="rId63"/>
    <p:sldId id="314" r:id="rId64"/>
  </p:sldIdLst>
  <p:sldSz cx="9144000" cy="6858000" type="screen4x3"/>
  <p:notesSz cx="9926638" cy="6797675"/>
  <p:embeddedFontLst>
    <p:embeddedFont>
      <p:font typeface="PT Serif" panose="020B0604020202020204" charset="0"/>
      <p:regular r:id="rId67"/>
      <p:bold r:id="rId68"/>
      <p:italic r:id="rId69"/>
      <p:boldItalic r:id="rId70"/>
    </p:embeddedFont>
    <p:embeddedFont>
      <p:font typeface="Montserrat" panose="020B0604020202020204" charset="0"/>
      <p:regular r:id="rId71"/>
      <p:bold r:id="rId72"/>
    </p:embeddedFont>
    <p:embeddedFont>
      <p:font typeface="Cambria Math" panose="02040503050406030204" pitchFamily="18" charset="0"/>
      <p:regular r:id="rId73"/>
    </p:embeddedFont>
    <p:embeddedFont>
      <p:font typeface="MS PGothic" panose="020B0600070205080204" pitchFamily="34" charset="-128"/>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B4ABC7-1648-41D4-922F-C7E7ACB53FEC}">
  <a:tblStyle styleId="{D2B4ABC7-1648-41D4-922F-C7E7ACB53FE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4660"/>
  </p:normalViewPr>
  <p:slideViewPr>
    <p:cSldViewPr snapToGrid="0">
      <p:cViewPr varScale="1">
        <p:scale>
          <a:sx n="43" d="100"/>
          <a:sy n="43" d="100"/>
        </p:scale>
        <p:origin x="1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font" Target="fonts/font2.fntdata"/><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7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font" Target="fonts/font3.fntdata"/><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4.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17359472-9395-4888-8EC1-8B2633DC4228}" type="datetimeFigureOut">
              <a:rPr lang="en-GB" smtClean="0"/>
              <a:t>07/10/2019</a:t>
            </a:fld>
            <a:endParaRPr lang="en-GB"/>
          </a:p>
        </p:txBody>
      </p:sp>
      <p:sp>
        <p:nvSpPr>
          <p:cNvPr id="4" name="Footer Placeholder 3"/>
          <p:cNvSpPr>
            <a:spLocks noGrp="1"/>
          </p:cNvSpPr>
          <p:nvPr>
            <p:ph type="ftr" sz="quarter" idx="2"/>
          </p:nvPr>
        </p:nvSpPr>
        <p:spPr>
          <a:xfrm>
            <a:off x="0" y="6457410"/>
            <a:ext cx="4302625" cy="34026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1696" y="6457410"/>
            <a:ext cx="4302625" cy="340265"/>
          </a:xfrm>
          <a:prstGeom prst="rect">
            <a:avLst/>
          </a:prstGeom>
        </p:spPr>
        <p:txBody>
          <a:bodyPr vert="horz" lIns="91440" tIns="45720" rIns="91440" bIns="45720" rtlCol="0" anchor="b"/>
          <a:lstStyle>
            <a:lvl1pPr algn="r">
              <a:defRPr sz="1200"/>
            </a:lvl1pPr>
          </a:lstStyle>
          <a:p>
            <a:fld id="{1A22DFB6-478A-40A0-BD05-AB8877AED4E5}" type="slidenum">
              <a:rPr lang="en-GB" smtClean="0"/>
              <a:t>‹#›</a:t>
            </a:fld>
            <a:endParaRPr lang="en-GB"/>
          </a:p>
        </p:txBody>
      </p:sp>
    </p:spTree>
    <p:extLst>
      <p:ext uri="{BB962C8B-B14F-4D97-AF65-F5344CB8AC3E}">
        <p14:creationId xmlns:p14="http://schemas.microsoft.com/office/powerpoint/2010/main" val="1299332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265488" y="509588"/>
            <a:ext cx="3398837" cy="25495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992665" y="3228896"/>
            <a:ext cx="7941309" cy="305895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594094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3822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268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8711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45894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821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905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074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9747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1309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r>
              <a:rPr lang="en-GB" dirty="0"/>
              <a:t>Ars magna 1545</a:t>
            </a:r>
            <a:endParaRPr dirty="0"/>
          </a:p>
        </p:txBody>
      </p:sp>
    </p:spTree>
    <p:extLst>
      <p:ext uri="{BB962C8B-B14F-4D97-AF65-F5344CB8AC3E}">
        <p14:creationId xmlns:p14="http://schemas.microsoft.com/office/powerpoint/2010/main" val="3920892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992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3911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604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4519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3508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1047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7502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3514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2042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79893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02369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36056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4106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0424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29657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r>
              <a:rPr lang="en-GB" dirty="0"/>
              <a:t>3072</a:t>
            </a:r>
          </a:p>
          <a:p>
            <a:pPr lvl="0">
              <a:spcBef>
                <a:spcPts val="0"/>
              </a:spcBef>
              <a:buNone/>
            </a:pPr>
            <a:r>
              <a:rPr lang="en-GB" dirty="0"/>
              <a:t>12288</a:t>
            </a:r>
            <a:endParaRPr dirty="0"/>
          </a:p>
        </p:txBody>
      </p:sp>
    </p:spTree>
    <p:extLst>
      <p:ext uri="{BB962C8B-B14F-4D97-AF65-F5344CB8AC3E}">
        <p14:creationId xmlns:p14="http://schemas.microsoft.com/office/powerpoint/2010/main" val="1583675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18407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46209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95876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89313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42612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21079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225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1670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578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20849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99857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3649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557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6835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79288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16682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88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174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06744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59114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87854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9054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457961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59279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145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52915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7656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90732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438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94838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468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787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6949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92665" y="3228896"/>
            <a:ext cx="7941309" cy="3058954"/>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024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600500" y="2720725"/>
            <a:ext cx="5857800" cy="1546500"/>
          </a:xfrm>
          <a:prstGeom prst="rect">
            <a:avLst/>
          </a:prstGeom>
        </p:spPr>
        <p:txBody>
          <a:bodyPr lIns="91425" tIns="91425" rIns="91425" bIns="91425" anchor="b" anchorCtr="0"/>
          <a:lstStyle>
            <a:lvl1pPr lvl="0" algn="l" rtl="0">
              <a:spcBef>
                <a:spcPts val="0"/>
              </a:spcBef>
              <a:buSzPct val="100000"/>
              <a:defRPr sz="3600"/>
            </a:lvl1pPr>
            <a:lvl2pPr lvl="1" algn="l" rtl="0">
              <a:spcBef>
                <a:spcPts val="0"/>
              </a:spcBef>
              <a:buSzPct val="100000"/>
              <a:defRPr sz="3600"/>
            </a:lvl2pPr>
            <a:lvl3pPr lvl="2" algn="l" rtl="0">
              <a:spcBef>
                <a:spcPts val="0"/>
              </a:spcBef>
              <a:buSzPct val="100000"/>
              <a:defRPr sz="3600"/>
            </a:lvl3pPr>
            <a:lvl4pPr lvl="3" algn="l" rtl="0">
              <a:spcBef>
                <a:spcPts val="0"/>
              </a:spcBef>
              <a:buSzPct val="100000"/>
              <a:defRPr sz="3600"/>
            </a:lvl4pPr>
            <a:lvl5pPr lvl="4" algn="l" rtl="0">
              <a:spcBef>
                <a:spcPts val="0"/>
              </a:spcBef>
              <a:buSzPct val="100000"/>
              <a:defRPr sz="3600"/>
            </a:lvl5pPr>
            <a:lvl6pPr lvl="5" algn="l" rtl="0">
              <a:spcBef>
                <a:spcPts val="0"/>
              </a:spcBef>
              <a:buSzPct val="100000"/>
              <a:defRPr sz="3600"/>
            </a:lvl6pPr>
            <a:lvl7pPr lvl="6" algn="l" rtl="0">
              <a:spcBef>
                <a:spcPts val="0"/>
              </a:spcBef>
              <a:buSzPct val="100000"/>
              <a:defRPr sz="3600"/>
            </a:lvl7pPr>
            <a:lvl8pPr lvl="7" algn="l" rtl="0">
              <a:spcBef>
                <a:spcPts val="0"/>
              </a:spcBef>
              <a:buSzPct val="100000"/>
              <a:defRPr sz="3600"/>
            </a:lvl8pPr>
            <a:lvl9pPr lvl="8" algn="l" rtl="0">
              <a:spcBef>
                <a:spcPts val="0"/>
              </a:spcBef>
              <a:buSzPct val="100000"/>
              <a:defRPr sz="3600"/>
            </a:lvl9pPr>
          </a:lstStyle>
          <a:p>
            <a:endParaRPr/>
          </a:p>
        </p:txBody>
      </p:sp>
      <p:sp>
        <p:nvSpPr>
          <p:cNvPr id="13" name="Shape 13"/>
          <p:cNvSpPr txBox="1">
            <a:spLocks noGrp="1"/>
          </p:cNvSpPr>
          <p:nvPr>
            <p:ph type="subTitle" idx="1"/>
          </p:nvPr>
        </p:nvSpPr>
        <p:spPr>
          <a:xfrm>
            <a:off x="2600400" y="4243950"/>
            <a:ext cx="5857800" cy="1046400"/>
          </a:xfrm>
          <a:prstGeom prst="rect">
            <a:avLst/>
          </a:prstGeom>
        </p:spPr>
        <p:txBody>
          <a:bodyPr lIns="91425" tIns="91425" rIns="91425" bIns="91425" anchor="t" anchorCtr="0"/>
          <a:lstStyle>
            <a:lvl1pPr lvl="0" rtl="0">
              <a:spcBef>
                <a:spcPts val="0"/>
              </a:spcBef>
              <a:buClr>
                <a:srgbClr val="8F7B87"/>
              </a:buClr>
              <a:buSzPct val="100000"/>
              <a:buNone/>
              <a:defRPr sz="2400" i="1">
                <a:solidFill>
                  <a:srgbClr val="8F7B87"/>
                </a:solidFill>
              </a:defRPr>
            </a:lvl1pPr>
            <a:lvl2pPr lvl="1" rtl="0">
              <a:spcBef>
                <a:spcPts val="0"/>
              </a:spcBef>
              <a:buClr>
                <a:srgbClr val="8F7B87"/>
              </a:buClr>
              <a:buNone/>
              <a:defRPr i="1">
                <a:solidFill>
                  <a:srgbClr val="8F7B87"/>
                </a:solidFill>
              </a:defRPr>
            </a:lvl2pPr>
            <a:lvl3pPr lvl="2" rtl="0">
              <a:spcBef>
                <a:spcPts val="0"/>
              </a:spcBef>
              <a:buClr>
                <a:srgbClr val="8F7B87"/>
              </a:buClr>
              <a:buNone/>
              <a:defRPr i="1">
                <a:solidFill>
                  <a:srgbClr val="8F7B87"/>
                </a:solidFill>
              </a:defRPr>
            </a:lvl3pPr>
            <a:lvl4pPr lvl="3" rtl="0">
              <a:spcBef>
                <a:spcPts val="0"/>
              </a:spcBef>
              <a:buClr>
                <a:srgbClr val="8F7B87"/>
              </a:buClr>
              <a:buSzPct val="100000"/>
              <a:buNone/>
              <a:defRPr sz="2400" i="1">
                <a:solidFill>
                  <a:srgbClr val="8F7B87"/>
                </a:solidFill>
              </a:defRPr>
            </a:lvl4pPr>
            <a:lvl5pPr lvl="4" rtl="0">
              <a:spcBef>
                <a:spcPts val="0"/>
              </a:spcBef>
              <a:buClr>
                <a:srgbClr val="8F7B87"/>
              </a:buClr>
              <a:buSzPct val="100000"/>
              <a:buNone/>
              <a:defRPr sz="2400" i="1">
                <a:solidFill>
                  <a:srgbClr val="8F7B87"/>
                </a:solidFill>
              </a:defRPr>
            </a:lvl5pPr>
            <a:lvl6pPr lvl="5" rtl="0">
              <a:spcBef>
                <a:spcPts val="0"/>
              </a:spcBef>
              <a:buClr>
                <a:srgbClr val="8F7B87"/>
              </a:buClr>
              <a:buSzPct val="100000"/>
              <a:buNone/>
              <a:defRPr sz="2400" i="1">
                <a:solidFill>
                  <a:srgbClr val="8F7B87"/>
                </a:solidFill>
              </a:defRPr>
            </a:lvl6pPr>
            <a:lvl7pPr lvl="6" rtl="0">
              <a:spcBef>
                <a:spcPts val="0"/>
              </a:spcBef>
              <a:buClr>
                <a:srgbClr val="8F7B87"/>
              </a:buClr>
              <a:buSzPct val="100000"/>
              <a:buNone/>
              <a:defRPr sz="2400" i="1">
                <a:solidFill>
                  <a:srgbClr val="8F7B87"/>
                </a:solidFill>
              </a:defRPr>
            </a:lvl7pPr>
            <a:lvl8pPr lvl="7" rtl="0">
              <a:spcBef>
                <a:spcPts val="0"/>
              </a:spcBef>
              <a:buClr>
                <a:srgbClr val="8F7B87"/>
              </a:buClr>
              <a:buSzPct val="100000"/>
              <a:buNone/>
              <a:defRPr sz="2400" i="1">
                <a:solidFill>
                  <a:srgbClr val="8F7B87"/>
                </a:solidFill>
              </a:defRPr>
            </a:lvl8pPr>
            <a:lvl9pPr lvl="8" rtl="0">
              <a:spcBef>
                <a:spcPts val="0"/>
              </a:spcBef>
              <a:buClr>
                <a:srgbClr val="8F7B87"/>
              </a:buClr>
              <a:buSzPct val="100000"/>
              <a:buNone/>
              <a:defRPr sz="2400" i="1">
                <a:solidFill>
                  <a:srgbClr val="8F7B87"/>
                </a:solidFill>
              </a:defRPr>
            </a:lvl9pPr>
          </a:lstStyle>
          <a:p>
            <a:endParaRPr/>
          </a:p>
        </p:txBody>
      </p:sp>
      <p:cxnSp>
        <p:nvCxnSpPr>
          <p:cNvPr id="14" name="Shape 14"/>
          <p:cNvCxnSpPr/>
          <p:nvPr/>
        </p:nvCxnSpPr>
        <p:spPr>
          <a:xfrm rot="10800000">
            <a:off x="-15990" y="3911347"/>
            <a:ext cx="2476800" cy="0"/>
          </a:xfrm>
          <a:prstGeom prst="straightConnector1">
            <a:avLst/>
          </a:prstGeom>
          <a:noFill/>
          <a:ln w="9525" cap="flat" cmpd="sng">
            <a:solidFill>
              <a:srgbClr val="434343"/>
            </a:solidFill>
            <a:prstDash val="solid"/>
            <a:round/>
            <a:headEnd type="oval"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622900" y="150900"/>
            <a:ext cx="3898199" cy="11430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617100" y="1997950"/>
            <a:ext cx="7909800" cy="4287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2" name="Shape 22"/>
          <p:cNvCxnSpPr/>
          <p:nvPr/>
        </p:nvCxnSpPr>
        <p:spPr>
          <a:xfrm rot="10800000">
            <a:off x="-23700" y="722400"/>
            <a:ext cx="2341800" cy="0"/>
          </a:xfrm>
          <a:prstGeom prst="straightConnector1">
            <a:avLst/>
          </a:prstGeom>
          <a:noFill/>
          <a:ln w="9525" cap="flat" cmpd="sng">
            <a:solidFill>
              <a:srgbClr val="434343"/>
            </a:solidFill>
            <a:prstDash val="solid"/>
            <a:round/>
            <a:headEnd type="oval" w="lg" len="lg"/>
            <a:tailEnd type="none" w="lg" len="lg"/>
          </a:ln>
        </p:spPr>
      </p:cxnSp>
      <p:cxnSp>
        <p:nvCxnSpPr>
          <p:cNvPr id="23" name="Shape 23"/>
          <p:cNvCxnSpPr/>
          <p:nvPr/>
        </p:nvCxnSpPr>
        <p:spPr>
          <a:xfrm>
            <a:off x="6825900" y="722400"/>
            <a:ext cx="2331300" cy="0"/>
          </a:xfrm>
          <a:prstGeom prst="straightConnector1">
            <a:avLst/>
          </a:prstGeom>
          <a:noFill/>
          <a:ln w="9525" cap="flat" cmpd="sng">
            <a:solidFill>
              <a:srgbClr val="434343"/>
            </a:solidFill>
            <a:prstDash val="solid"/>
            <a:round/>
            <a:headEnd type="oval" w="lg" len="lg"/>
            <a:tailEnd type="none" w="lg" len="lg"/>
          </a:ln>
        </p:spPr>
      </p:cxnSp>
    </p:spTree>
    <p:extLst>
      <p:ext uri="{BB962C8B-B14F-4D97-AF65-F5344CB8AC3E}">
        <p14:creationId xmlns:p14="http://schemas.microsoft.com/office/powerpoint/2010/main" val="1651320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622900" y="274650"/>
            <a:ext cx="3898199" cy="1143000"/>
          </a:xfrm>
          <a:prstGeom prst="rect">
            <a:avLst/>
          </a:prstGeom>
          <a:noFill/>
          <a:ln>
            <a:noFill/>
          </a:ln>
        </p:spPr>
        <p:txBody>
          <a:bodyPr lIns="91425" tIns="91425" rIns="91425" bIns="91425" anchor="ctr" anchorCtr="0"/>
          <a:lstStyle>
            <a:lvl1pPr lvl="0"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1pPr>
            <a:lvl2pPr lvl="1"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2pPr>
            <a:lvl3pPr lvl="2"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3pPr>
            <a:lvl4pPr lvl="3"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4pPr>
            <a:lvl5pPr lvl="4"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5pPr>
            <a:lvl6pPr lvl="5"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6pPr>
            <a:lvl7pPr lvl="6"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7pPr>
            <a:lvl8pPr lvl="7"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8pPr>
            <a:lvl9pPr lvl="8" algn="ctr">
              <a:spcBef>
                <a:spcPts val="0"/>
              </a:spcBef>
              <a:buClr>
                <a:schemeClr val="dk1"/>
              </a:buClr>
              <a:buSzPct val="100000"/>
              <a:buFont typeface="Montserrat"/>
              <a:buNone/>
              <a:defRPr sz="2000" b="1">
                <a:solidFill>
                  <a:schemeClr val="dk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617100" y="1997950"/>
            <a:ext cx="7909800" cy="4287300"/>
          </a:xfrm>
          <a:prstGeom prst="rect">
            <a:avLst/>
          </a:prstGeom>
          <a:noFill/>
          <a:ln>
            <a:noFill/>
          </a:ln>
        </p:spPr>
        <p:txBody>
          <a:bodyPr lIns="91425" tIns="91425" rIns="91425" bIns="91425" anchor="t" anchorCtr="0"/>
          <a:lstStyle>
            <a:lvl1pPr lvl="0">
              <a:lnSpc>
                <a:spcPct val="115000"/>
              </a:lnSpc>
              <a:spcBef>
                <a:spcPts val="600"/>
              </a:spcBef>
              <a:buClr>
                <a:schemeClr val="dk1"/>
              </a:buClr>
              <a:buSzPct val="100000"/>
              <a:buFont typeface="PT Serif"/>
              <a:buChar char="○"/>
              <a:defRPr sz="3000">
                <a:solidFill>
                  <a:schemeClr val="dk1"/>
                </a:solidFill>
                <a:latin typeface="PT Serif"/>
                <a:ea typeface="PT Serif"/>
                <a:cs typeface="PT Serif"/>
                <a:sym typeface="PT Serif"/>
              </a:defRPr>
            </a:lvl1pPr>
            <a:lvl2pPr lvl="1">
              <a:lnSpc>
                <a:spcPct val="115000"/>
              </a:lnSpc>
              <a:spcBef>
                <a:spcPts val="480"/>
              </a:spcBef>
              <a:buClr>
                <a:schemeClr val="dk1"/>
              </a:buClr>
              <a:buSzPct val="100000"/>
              <a:buFont typeface="PT Serif"/>
              <a:buChar char="□"/>
              <a:defRPr sz="2400">
                <a:solidFill>
                  <a:schemeClr val="dk1"/>
                </a:solidFill>
                <a:latin typeface="PT Serif"/>
                <a:ea typeface="PT Serif"/>
                <a:cs typeface="PT Serif"/>
                <a:sym typeface="PT Serif"/>
              </a:defRPr>
            </a:lvl2pPr>
            <a:lvl3pPr lvl="2">
              <a:lnSpc>
                <a:spcPct val="115000"/>
              </a:lnSpc>
              <a:spcBef>
                <a:spcPts val="480"/>
              </a:spcBef>
              <a:buClr>
                <a:schemeClr val="dk1"/>
              </a:buClr>
              <a:buSzPct val="100000"/>
              <a:buFont typeface="PT Serif"/>
              <a:buChar char="○"/>
              <a:defRPr sz="2400">
                <a:solidFill>
                  <a:schemeClr val="dk1"/>
                </a:solidFill>
                <a:latin typeface="PT Serif"/>
                <a:ea typeface="PT Serif"/>
                <a:cs typeface="PT Serif"/>
                <a:sym typeface="PT Serif"/>
              </a:defRPr>
            </a:lvl3pPr>
            <a:lvl4pPr lvl="3">
              <a:lnSpc>
                <a:spcPct val="115000"/>
              </a:lnSpc>
              <a:spcBef>
                <a:spcPts val="360"/>
              </a:spcBef>
              <a:buClr>
                <a:schemeClr val="dk1"/>
              </a:buClr>
              <a:buSzPct val="100000"/>
              <a:buFont typeface="PT Serif"/>
              <a:buChar char="□"/>
              <a:defRPr sz="1800">
                <a:solidFill>
                  <a:schemeClr val="dk1"/>
                </a:solidFill>
                <a:latin typeface="PT Serif"/>
                <a:ea typeface="PT Serif"/>
                <a:cs typeface="PT Serif"/>
                <a:sym typeface="PT Serif"/>
              </a:defRPr>
            </a:lvl4pPr>
            <a:lvl5pPr lvl="4">
              <a:lnSpc>
                <a:spcPct val="115000"/>
              </a:lnSpc>
              <a:spcBef>
                <a:spcPts val="360"/>
              </a:spcBef>
              <a:buClr>
                <a:schemeClr val="dk1"/>
              </a:buClr>
              <a:buSzPct val="100000"/>
              <a:buFont typeface="PT Serif"/>
              <a:defRPr sz="1800">
                <a:solidFill>
                  <a:schemeClr val="dk1"/>
                </a:solidFill>
                <a:latin typeface="PT Serif"/>
                <a:ea typeface="PT Serif"/>
                <a:cs typeface="PT Serif"/>
                <a:sym typeface="PT Serif"/>
              </a:defRPr>
            </a:lvl5pPr>
            <a:lvl6pPr lvl="5">
              <a:lnSpc>
                <a:spcPct val="115000"/>
              </a:lnSpc>
              <a:spcBef>
                <a:spcPts val="360"/>
              </a:spcBef>
              <a:buClr>
                <a:schemeClr val="dk1"/>
              </a:buClr>
              <a:buSzPct val="100000"/>
              <a:buFont typeface="PT Serif"/>
              <a:defRPr sz="1800">
                <a:solidFill>
                  <a:schemeClr val="dk1"/>
                </a:solidFill>
                <a:latin typeface="PT Serif"/>
                <a:ea typeface="PT Serif"/>
                <a:cs typeface="PT Serif"/>
                <a:sym typeface="PT Serif"/>
              </a:defRPr>
            </a:lvl6pPr>
            <a:lvl7pPr lvl="6">
              <a:lnSpc>
                <a:spcPct val="115000"/>
              </a:lnSpc>
              <a:spcBef>
                <a:spcPts val="360"/>
              </a:spcBef>
              <a:buClr>
                <a:schemeClr val="dk1"/>
              </a:buClr>
              <a:buSzPct val="100000"/>
              <a:buFont typeface="PT Serif"/>
              <a:defRPr sz="1800">
                <a:solidFill>
                  <a:schemeClr val="dk1"/>
                </a:solidFill>
                <a:latin typeface="PT Serif"/>
                <a:ea typeface="PT Serif"/>
                <a:cs typeface="PT Serif"/>
                <a:sym typeface="PT Serif"/>
              </a:defRPr>
            </a:lvl7pPr>
            <a:lvl8pPr lvl="7">
              <a:lnSpc>
                <a:spcPct val="115000"/>
              </a:lnSpc>
              <a:spcBef>
                <a:spcPts val="360"/>
              </a:spcBef>
              <a:buClr>
                <a:schemeClr val="dk1"/>
              </a:buClr>
              <a:buSzPct val="100000"/>
              <a:buFont typeface="PT Serif"/>
              <a:defRPr sz="1800">
                <a:solidFill>
                  <a:schemeClr val="dk1"/>
                </a:solidFill>
                <a:latin typeface="PT Serif"/>
                <a:ea typeface="PT Serif"/>
                <a:cs typeface="PT Serif"/>
                <a:sym typeface="PT Serif"/>
              </a:defRPr>
            </a:lvl8pPr>
            <a:lvl9pPr lvl="8">
              <a:lnSpc>
                <a:spcPct val="115000"/>
              </a:lnSpc>
              <a:spcBef>
                <a:spcPts val="360"/>
              </a:spcBef>
              <a:buClr>
                <a:schemeClr val="dk1"/>
              </a:buClr>
              <a:buSzPct val="100000"/>
              <a:buFont typeface="PT Serif"/>
              <a:defRPr sz="1800">
                <a:solidFill>
                  <a:schemeClr val="dk1"/>
                </a:solidFill>
                <a:latin typeface="PT Serif"/>
                <a:ea typeface="PT Serif"/>
                <a:cs typeface="PT Serif"/>
                <a:sym typeface="PT Serif"/>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NUL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4.jpeg"/><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4.wdp"/></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600500" y="2720725"/>
            <a:ext cx="5857800" cy="1546500"/>
          </a:xfrm>
          <a:prstGeom prst="rect">
            <a:avLst/>
          </a:prstGeom>
        </p:spPr>
        <p:txBody>
          <a:bodyPr lIns="91425" tIns="91425" rIns="91425" bIns="91425" anchor="b" anchorCtr="0">
            <a:noAutofit/>
          </a:bodyPr>
          <a:lstStyle/>
          <a:p>
            <a:pPr lvl="0" rtl="0">
              <a:spcBef>
                <a:spcPts val="0"/>
              </a:spcBef>
              <a:buNone/>
            </a:pPr>
            <a:r>
              <a:rPr lang="en" dirty="0"/>
              <a:t>Algebraic Numbers</a:t>
            </a:r>
          </a:p>
        </p:txBody>
      </p:sp>
      <p:sp>
        <p:nvSpPr>
          <p:cNvPr id="73" name="Shape 73"/>
          <p:cNvSpPr txBox="1">
            <a:spLocks noGrp="1"/>
          </p:cNvSpPr>
          <p:nvPr>
            <p:ph type="subTitle" idx="1"/>
          </p:nvPr>
        </p:nvSpPr>
        <p:spPr>
          <a:xfrm>
            <a:off x="2600400" y="4243950"/>
            <a:ext cx="5857800" cy="1046400"/>
          </a:xfrm>
          <a:prstGeom prst="rect">
            <a:avLst/>
          </a:prstGeom>
        </p:spPr>
        <p:txBody>
          <a:bodyPr lIns="91425" tIns="91425" rIns="91425" bIns="91425" anchor="t" anchorCtr="0">
            <a:noAutofit/>
          </a:bodyPr>
          <a:lstStyle/>
          <a:p>
            <a:pPr lvl="0" rtl="0">
              <a:spcBef>
                <a:spcPts val="0"/>
              </a:spcBef>
              <a:buNone/>
            </a:pPr>
            <a:r>
              <a:rPr lang="en" sz="2000" dirty="0" smtClean="0">
                <a:latin typeface="Montserrat" panose="020B0604020202020204" charset="0"/>
              </a:rPr>
              <a:t>R T</a:t>
            </a:r>
            <a:endParaRPr lang="en" sz="2000" dirty="0">
              <a:latin typeface="Montserrat" panose="020B0604020202020204" charset="0"/>
            </a:endParaRPr>
          </a:p>
        </p:txBody>
      </p:sp>
    </p:spTree>
    <p:extLst>
      <p:ext uri="{BB962C8B-B14F-4D97-AF65-F5344CB8AC3E}">
        <p14:creationId xmlns:p14="http://schemas.microsoft.com/office/powerpoint/2010/main" val="4087185765"/>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Timeline of Zero</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600-300BC – The Babylonians begin making use of a symbol that means ‘nothing in this column’. However the symbol is only used as a placeholder and has no value.</a:t>
            </a:r>
          </a:p>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827" y="2350827"/>
            <a:ext cx="2985447" cy="2985447"/>
          </a:xfrm>
          <a:prstGeom prst="rect">
            <a:avLst/>
          </a:prstGeom>
        </p:spPr>
      </p:pic>
    </p:spTree>
    <p:extLst>
      <p:ext uri="{BB962C8B-B14F-4D97-AF65-F5344CB8AC3E}">
        <p14:creationId xmlns:p14="http://schemas.microsoft.com/office/powerpoint/2010/main" val="60134003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Timeline of Zero</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 sz="1600" dirty="0">
                <a:latin typeface="Montserrat" panose="020B0604020202020204" charset="0"/>
              </a:rPr>
              <a:t>490BC – Birth of Zeno of Elea, creator of the famous Achilles paradox:</a:t>
            </a: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902" y="1966823"/>
            <a:ext cx="5996698" cy="4522649"/>
          </a:xfrm>
          <a:prstGeom prst="rect">
            <a:avLst/>
          </a:prstGeom>
        </p:spPr>
      </p:pic>
    </p:spTree>
    <p:extLst>
      <p:ext uri="{BB962C8B-B14F-4D97-AF65-F5344CB8AC3E}">
        <p14:creationId xmlns:p14="http://schemas.microsoft.com/office/powerpoint/2010/main" val="207008141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Timeline of Zero</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GB" sz="1600" dirty="0">
                <a:latin typeface="Montserrat" panose="020B0604020202020204" charset="0"/>
              </a:rPr>
              <a:t>458 – The concept of zero first appears in India.</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628 – Hindu astronomer and mathematician </a:t>
            </a:r>
            <a:r>
              <a:rPr lang="en-GB" sz="1600" dirty="0" err="1">
                <a:latin typeface="Montserrat" panose="020B0604020202020204" charset="0"/>
              </a:rPr>
              <a:t>Brahmagupta</a:t>
            </a:r>
            <a:r>
              <a:rPr lang="en-GB" sz="1600" dirty="0">
                <a:latin typeface="Montserrat" panose="020B0604020202020204" charset="0"/>
              </a:rPr>
              <a:t> develops a symbol for zero and mathematical operations using it. This is the first time in the world zero is recognised as a number. </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1202 – Completion of the Liber </a:t>
            </a:r>
            <a:r>
              <a:rPr lang="en-GB" sz="1600" dirty="0" err="1">
                <a:latin typeface="Montserrat" panose="020B0604020202020204" charset="0"/>
              </a:rPr>
              <a:t>abbaci</a:t>
            </a:r>
            <a:r>
              <a:rPr lang="en-GB" sz="1600" dirty="0">
                <a:latin typeface="Montserrat" panose="020B0604020202020204" charset="0"/>
              </a:rPr>
              <a:t>, a medieval textbook that introduces the concept of zero and its sign to Western civilization. The book’s first chapter begins with the following two sentences: ‘These are the nine figures of the Indians: 9 8 7 6 5 4 3 2 1. With these nine figures, and with this sign 0 which in Arabic is called </a:t>
            </a:r>
            <a:r>
              <a:rPr lang="en-GB" sz="1600" dirty="0" err="1">
                <a:latin typeface="Montserrat" panose="020B0604020202020204" charset="0"/>
              </a:rPr>
              <a:t>zephirum</a:t>
            </a:r>
            <a:r>
              <a:rPr lang="en-GB" sz="1600" dirty="0">
                <a:latin typeface="Montserrat" panose="020B0604020202020204" charset="0"/>
              </a:rPr>
              <a:t>, any number can be written’.</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1604 – First recorded usage of the word ‘zero’.</a:t>
            </a: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921108"/>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Timeline of Negative Numbers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GB" sz="1600" dirty="0">
                <a:latin typeface="Montserrat" panose="020B0604020202020204" charset="0"/>
              </a:rPr>
              <a:t>Unknown – The Ancient Chinese had a concept of negative numbers but no exact date or individual can be attributed to this. Negative numbers were represented using different coloured bamboo sticks; while red sticks were used for positive numbers, black sticks were used to indicate negative ones. The use of black and red ink in Western accounting may have originated from this Ancient Chinese practice, although the representations made by the colours have been switched.</a:t>
            </a:r>
          </a:p>
          <a:p>
            <a:pPr marL="228600" lvl="0">
              <a:buNone/>
            </a:pPr>
            <a:endParaRPr lang="en-GB" sz="1600" dirty="0">
              <a:latin typeface="Montserrat" panose="020B0604020202020204" charset="0"/>
            </a:endParaRP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959893"/>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Timeline of Negative Numbers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 sz="1600" dirty="0">
                <a:latin typeface="Montserrat" panose="020B0604020202020204" charset="0"/>
              </a:rPr>
              <a:t>628 – Brahmagupta’s most famous book, </a:t>
            </a:r>
            <a:r>
              <a:rPr lang="en-GB" sz="1600" i="1" dirty="0">
                <a:latin typeface="Montserrat" panose="020B0604020202020204" charset="0"/>
              </a:rPr>
              <a:t>Brahma </a:t>
            </a:r>
            <a:r>
              <a:rPr lang="en-GB" sz="1600" i="1" dirty="0" err="1">
                <a:latin typeface="Montserrat" panose="020B0604020202020204" charset="0"/>
              </a:rPr>
              <a:t>Sphuta</a:t>
            </a:r>
            <a:r>
              <a:rPr lang="en-GB" sz="1600" i="1" dirty="0">
                <a:latin typeface="Montserrat" panose="020B0604020202020204" charset="0"/>
              </a:rPr>
              <a:t> </a:t>
            </a:r>
            <a:r>
              <a:rPr lang="en-GB" sz="1600" i="1" dirty="0" err="1">
                <a:latin typeface="Montserrat" panose="020B0604020202020204" charset="0"/>
              </a:rPr>
              <a:t>Siddhānta</a:t>
            </a:r>
            <a:r>
              <a:rPr lang="en-GB" sz="1600" i="1" dirty="0">
                <a:latin typeface="Montserrat" panose="020B0604020202020204" charset="0"/>
              </a:rPr>
              <a:t>, </a:t>
            </a:r>
            <a:r>
              <a:rPr lang="en-GB" sz="1600" dirty="0">
                <a:latin typeface="Montserrat" panose="020B0604020202020204" charset="0"/>
              </a:rPr>
              <a:t>is written. It contains several chapters on mathematics and in those chapters rules for addition, subtraction, multiplication and division using negative numbers are created.</a:t>
            </a:r>
          </a:p>
          <a:p>
            <a:pPr marL="228600" lvl="0">
              <a:buNone/>
            </a:pPr>
            <a:endParaRPr lang="en-GB" sz="1600" i="1" dirty="0">
              <a:latin typeface="Montserrat" panose="020B0604020202020204" charset="0"/>
            </a:endParaRPr>
          </a:p>
          <a:p>
            <a:pPr marL="228600" lvl="0">
              <a:buNone/>
            </a:pPr>
            <a:r>
              <a:rPr lang="en-GB" sz="1600" dirty="0">
                <a:latin typeface="Montserrat" panose="020B0604020202020204" charset="0"/>
              </a:rPr>
              <a:t>1114-1185 – Lifetime of Hindu mathematician </a:t>
            </a:r>
            <a:r>
              <a:rPr lang="en-GB" sz="1600" dirty="0" err="1">
                <a:latin typeface="Montserrat" panose="020B0604020202020204" charset="0"/>
              </a:rPr>
              <a:t>Bhāskara</a:t>
            </a:r>
            <a:r>
              <a:rPr lang="en-GB" sz="1600" dirty="0">
                <a:latin typeface="Montserrat" panose="020B0604020202020204" charset="0"/>
              </a:rPr>
              <a:t>. He can be credited with increasing acceptance of negative numbers among the mathematical community by treating them as debts or losses and therefore finding a common application for them.</a:t>
            </a:r>
          </a:p>
          <a:p>
            <a:pPr marL="228600" lvl="0">
              <a:buNone/>
            </a:pPr>
            <a:endParaRPr lang="en-GB" sz="1600" dirty="0">
              <a:latin typeface="Montserrat" panose="020B0604020202020204" charset="0"/>
            </a:endParaRP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985034"/>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Timeline of Negative Numbers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GB" sz="1600" dirty="0">
                <a:latin typeface="Montserrat" panose="020B0604020202020204" charset="0"/>
              </a:rPr>
              <a:t>1741 – Creation of what is now known as the ‘degrees Celsius’ temperature scale:</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 </a:t>
            </a: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310" y="2011268"/>
            <a:ext cx="3219330" cy="4846732"/>
          </a:xfrm>
          <a:prstGeom prst="rect">
            <a:avLst/>
          </a:prstGeom>
        </p:spPr>
      </p:pic>
    </p:spTree>
    <p:extLst>
      <p:ext uri="{BB962C8B-B14F-4D97-AF65-F5344CB8AC3E}">
        <p14:creationId xmlns:p14="http://schemas.microsoft.com/office/powerpoint/2010/main" val="3185390136"/>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600500" y="2720725"/>
            <a:ext cx="5857800" cy="1546500"/>
          </a:xfrm>
          <a:prstGeom prst="rect">
            <a:avLst/>
          </a:prstGeom>
        </p:spPr>
        <p:txBody>
          <a:bodyPr lIns="91425" tIns="91425" rIns="91425" bIns="91425" anchor="b" anchorCtr="0">
            <a:noAutofit/>
          </a:bodyPr>
          <a:lstStyle/>
          <a:p>
            <a:pPr lvl="0" rtl="0">
              <a:spcBef>
                <a:spcPts val="0"/>
              </a:spcBef>
              <a:buNone/>
            </a:pPr>
            <a:r>
              <a:rPr lang="en" dirty="0"/>
              <a:t>Complex Numbers</a:t>
            </a:r>
          </a:p>
        </p:txBody>
      </p:sp>
      <p:sp>
        <p:nvSpPr>
          <p:cNvPr id="73" name="Shape 73"/>
          <p:cNvSpPr txBox="1">
            <a:spLocks noGrp="1"/>
          </p:cNvSpPr>
          <p:nvPr>
            <p:ph type="subTitle" idx="1"/>
          </p:nvPr>
        </p:nvSpPr>
        <p:spPr>
          <a:xfrm>
            <a:off x="2600400" y="4243950"/>
            <a:ext cx="5857800" cy="1046400"/>
          </a:xfrm>
          <a:prstGeom prst="rect">
            <a:avLst/>
          </a:prstGeom>
        </p:spPr>
        <p:txBody>
          <a:bodyPr lIns="91425" tIns="91425" rIns="91425" bIns="91425" anchor="t" anchorCtr="0">
            <a:noAutofit/>
          </a:bodyPr>
          <a:lstStyle/>
          <a:p>
            <a:pPr lvl="0" rtl="0">
              <a:spcBef>
                <a:spcPts val="0"/>
              </a:spcBef>
              <a:buNone/>
            </a:pPr>
            <a:r>
              <a:rPr lang="en" sz="2000" dirty="0" smtClean="0">
                <a:latin typeface="Montserrat" panose="020B0604020202020204" charset="0"/>
              </a:rPr>
              <a:t>R S</a:t>
            </a:r>
            <a:endParaRPr lang="en" sz="2000" dirty="0">
              <a:latin typeface="Montserrat" panose="020B0604020202020204" charset="0"/>
            </a:endParaRPr>
          </a:p>
        </p:txBody>
      </p:sp>
    </p:spTree>
    <p:extLst>
      <p:ext uri="{BB962C8B-B14F-4D97-AF65-F5344CB8AC3E}">
        <p14:creationId xmlns:p14="http://schemas.microsoft.com/office/powerpoint/2010/main" val="63202852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What is a Complex Number?</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b="1" dirty="0">
                <a:solidFill>
                  <a:schemeClr val="bg1"/>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4435523" y="3105969"/>
                <a:ext cx="181515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𝑎</m:t>
                      </m:r>
                      <m:r>
                        <a:rPr lang="en-GB" sz="4800" b="0" i="1" smtClean="0">
                          <a:latin typeface="Cambria Math" panose="02040503050406030204" pitchFamily="18" charset="0"/>
                        </a:rPr>
                        <m:t>+</m:t>
                      </m:r>
                      <m:r>
                        <a:rPr lang="en-GB" sz="4800" b="0" i="1" smtClean="0">
                          <a:latin typeface="Cambria Math" panose="02040503050406030204" pitchFamily="18" charset="0"/>
                        </a:rPr>
                        <m:t>𝑏𝑖</m:t>
                      </m:r>
                    </m:oMath>
                  </m:oMathPara>
                </a14:m>
                <a:endParaRPr lang="en-GB" sz="4800" i="1" dirty="0"/>
              </a:p>
            </p:txBody>
          </p:sp>
        </mc:Choice>
        <mc:Fallback xmlns="">
          <p:sp>
            <p:nvSpPr>
              <p:cNvPr id="4" name="TextBox 3"/>
              <p:cNvSpPr txBox="1">
                <a:spLocks noRot="1" noChangeAspect="1" noMove="1" noResize="1" noEditPoints="1" noAdjustHandles="1" noChangeArrowheads="1" noChangeShapeType="1" noTextEdit="1"/>
              </p:cNvSpPr>
              <p:nvPr/>
            </p:nvSpPr>
            <p:spPr>
              <a:xfrm>
                <a:off x="4435523" y="3105969"/>
                <a:ext cx="1815152" cy="738664"/>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001246" y="1771006"/>
                <a:ext cx="2884251" cy="492443"/>
              </a:xfrm>
              <a:prstGeom prst="rect">
                <a:avLst/>
              </a:prstGeom>
              <a:noFill/>
            </p:spPr>
            <p:txBody>
              <a:bodyPr wrap="none" rtlCol="0">
                <a:spAutoFit/>
              </a:bodyPr>
              <a:lstStyle/>
              <a:p>
                <a14:m>
                  <m:oMath xmlns:m="http://schemas.openxmlformats.org/officeDocument/2006/math">
                    <m:r>
                      <a:rPr lang="en-GB" sz="2600" b="0" i="1" smtClean="0">
                        <a:latin typeface="Cambria Math" panose="02040503050406030204" pitchFamily="18" charset="0"/>
                      </a:rPr>
                      <m:t>𝑎</m:t>
                    </m:r>
                  </m:oMath>
                </a14:m>
                <a:r>
                  <a:rPr lang="en-GB" sz="2600" dirty="0"/>
                  <a:t> = </a:t>
                </a:r>
                <a:r>
                  <a:rPr lang="en-GB" sz="2600" dirty="0">
                    <a:latin typeface="Montserrat" panose="020B0604020202020204" charset="0"/>
                  </a:rPr>
                  <a:t>The real part</a:t>
                </a:r>
              </a:p>
            </p:txBody>
          </p:sp>
        </mc:Choice>
        <mc:Fallback xmlns="">
          <p:sp>
            <p:nvSpPr>
              <p:cNvPr id="8" name="TextBox 7"/>
              <p:cNvSpPr txBox="1">
                <a:spLocks noRot="1" noChangeAspect="1" noMove="1" noResize="1" noEditPoints="1" noAdjustHandles="1" noChangeArrowheads="1" noChangeShapeType="1" noTextEdit="1"/>
              </p:cNvSpPr>
              <p:nvPr/>
            </p:nvSpPr>
            <p:spPr>
              <a:xfrm>
                <a:off x="2001246" y="1771006"/>
                <a:ext cx="2884251" cy="492443"/>
              </a:xfrm>
              <a:prstGeom prst="rect">
                <a:avLst/>
              </a:prstGeom>
              <a:blipFill rotWithShape="0">
                <a:blip r:embed="rId4"/>
                <a:stretch>
                  <a:fillRect t="-13750" r="-2960" b="-3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65835" y="1771007"/>
                <a:ext cx="3918958" cy="492443"/>
              </a:xfrm>
              <a:prstGeom prst="rect">
                <a:avLst/>
              </a:prstGeom>
              <a:noFill/>
            </p:spPr>
            <p:txBody>
              <a:bodyPr wrap="none" rtlCol="0">
                <a:spAutoFit/>
              </a:bodyPr>
              <a:lstStyle/>
              <a:p>
                <a14:m>
                  <m:oMath xmlns:m="http://schemas.openxmlformats.org/officeDocument/2006/math">
                    <m:r>
                      <a:rPr lang="en-GB" sz="2600" b="0" i="1" smtClean="0">
                        <a:latin typeface="Cambria Math" panose="02040503050406030204" pitchFamily="18" charset="0"/>
                      </a:rPr>
                      <m:t>𝑏</m:t>
                    </m:r>
                  </m:oMath>
                </a14:m>
                <a:r>
                  <a:rPr lang="en-GB" sz="2600" dirty="0"/>
                  <a:t> = </a:t>
                </a:r>
                <a:r>
                  <a:rPr lang="en-GB" sz="2600" dirty="0">
                    <a:latin typeface="Montserrat" panose="020B0604020202020204" charset="0"/>
                  </a:rPr>
                  <a:t>The imaginary part</a:t>
                </a:r>
              </a:p>
            </p:txBody>
          </p:sp>
        </mc:Choice>
        <mc:Fallback xmlns="">
          <p:sp>
            <p:nvSpPr>
              <p:cNvPr id="9" name="TextBox 8"/>
              <p:cNvSpPr txBox="1">
                <a:spLocks noRot="1" noChangeAspect="1" noMove="1" noResize="1" noEditPoints="1" noAdjustHandles="1" noChangeArrowheads="1" noChangeShapeType="1" noTextEdit="1"/>
              </p:cNvSpPr>
              <p:nvPr/>
            </p:nvSpPr>
            <p:spPr>
              <a:xfrm>
                <a:off x="5265835" y="1771007"/>
                <a:ext cx="3918958" cy="492443"/>
              </a:xfrm>
              <a:prstGeom prst="rect">
                <a:avLst/>
              </a:prstGeom>
              <a:blipFill rotWithShape="0">
                <a:blip r:embed="rId5"/>
                <a:stretch>
                  <a:fillRect t="-13750" r="-1711" b="-3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032049" y="4687152"/>
                <a:ext cx="4622099" cy="531428"/>
              </a:xfrm>
              <a:prstGeom prst="rect">
                <a:avLst/>
              </a:prstGeom>
              <a:noFill/>
            </p:spPr>
            <p:txBody>
              <a:bodyPr wrap="none" rtlCol="0">
                <a:spAutoFit/>
              </a:bodyPr>
              <a:lstStyle/>
              <a:p>
                <a14:m>
                  <m:oMath xmlns:m="http://schemas.openxmlformats.org/officeDocument/2006/math">
                    <m:r>
                      <a:rPr lang="en-GB" sz="2600" b="0" i="1" smtClean="0">
                        <a:latin typeface="Cambria Math" panose="02040503050406030204" pitchFamily="18" charset="0"/>
                      </a:rPr>
                      <m:t>𝑖</m:t>
                    </m:r>
                  </m:oMath>
                </a14:m>
                <a:r>
                  <a:rPr lang="en-GB" sz="2600" dirty="0"/>
                  <a:t> = </a:t>
                </a:r>
                <a:r>
                  <a:rPr lang="en-GB" sz="2600" dirty="0">
                    <a:latin typeface="Montserrat" panose="020B0604020202020204" charset="0"/>
                  </a:rPr>
                  <a:t>Imaginary number, </a:t>
                </a:r>
                <a14:m>
                  <m:oMath xmlns:m="http://schemas.openxmlformats.org/officeDocument/2006/math">
                    <m:rad>
                      <m:radPr>
                        <m:degHide m:val="on"/>
                        <m:ctrlPr>
                          <a:rPr lang="en-GB" sz="2600" i="1" smtClean="0">
                            <a:latin typeface="Cambria Math" panose="02040503050406030204" pitchFamily="18" charset="0"/>
                          </a:rPr>
                        </m:ctrlPr>
                      </m:radPr>
                      <m:deg/>
                      <m:e>
                        <m:r>
                          <a:rPr lang="en-GB" sz="2600" b="0" i="1" smtClean="0">
                            <a:latin typeface="Cambria Math" panose="02040503050406030204" pitchFamily="18" charset="0"/>
                          </a:rPr>
                          <m:t>−1</m:t>
                        </m:r>
                      </m:e>
                    </m:rad>
                  </m:oMath>
                </a14:m>
                <a:endParaRPr lang="en-GB" sz="26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32049" y="4687152"/>
                <a:ext cx="4622099" cy="531428"/>
              </a:xfrm>
              <a:prstGeom prst="rect">
                <a:avLst/>
              </a:prstGeom>
              <a:blipFill rotWithShape="0">
                <a:blip r:embed="rId6"/>
                <a:stretch>
                  <a:fillRect t="-4598" b="-28736"/>
                </a:stretch>
              </a:blipFill>
            </p:spPr>
            <p:txBody>
              <a:bodyPr/>
              <a:lstStyle/>
              <a:p>
                <a:r>
                  <a:rPr lang="en-GB">
                    <a:noFill/>
                  </a:rPr>
                  <a:t> </a:t>
                </a:r>
              </a:p>
            </p:txBody>
          </p:sp>
        </mc:Fallback>
      </mc:AlternateContent>
    </p:spTree>
    <p:extLst>
      <p:ext uri="{BB962C8B-B14F-4D97-AF65-F5344CB8AC3E}">
        <p14:creationId xmlns:p14="http://schemas.microsoft.com/office/powerpoint/2010/main" val="1517706134"/>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Cardano (1501-1576) –     </a:t>
            </a:r>
            <a:br>
              <a:rPr lang="en-GB" dirty="0"/>
            </a:br>
            <a:r>
              <a:rPr lang="en-GB" dirty="0"/>
              <a:t>The Irreducible case</a:t>
            </a:r>
            <a:endParaRPr lang="en" dirty="0"/>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b="1" dirty="0">
                <a:solidFill>
                  <a:schemeClr val="bg1"/>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p:cNvSpPr/>
              <p:nvPr/>
            </p:nvSpPr>
            <p:spPr>
              <a:xfrm>
                <a:off x="3150014" y="1767724"/>
                <a:ext cx="4406976" cy="830997"/>
              </a:xfrm>
              <a:prstGeom prst="rect">
                <a:avLst/>
              </a:prstGeom>
            </p:spPr>
            <p:txBody>
              <a:bodyPr wrap="none">
                <a:spAutoFit/>
              </a:bodyPr>
              <a:lstStyle/>
              <a:p>
                <a:r>
                  <a:rPr lang="en-GB" sz="2400" dirty="0">
                    <a:latin typeface="Montserrat" panose="020B0604020202020204" charset="0"/>
                  </a:rPr>
                  <a:t>Depressed cubic equation:</a:t>
                </a:r>
                <a14:m>
                  <m:oMath xmlns:m="http://schemas.openxmlformats.org/officeDocument/2006/math">
                    <m:r>
                      <a:rPr lang="en-GB" sz="2400" b="0" i="0" smtClean="0">
                        <a:latin typeface="Cambria Math" panose="02040503050406030204" pitchFamily="18" charset="0"/>
                      </a:rPr>
                      <m:t> </m:t>
                    </m:r>
                  </m:oMath>
                </a14:m>
                <a:endParaRPr lang="en-GB" sz="2400" b="0" i="0" dirty="0">
                  <a:latin typeface="Montserrat" panose="020B0604020202020204" charset="0"/>
                </a:endParaRPr>
              </a:p>
              <a:p>
                <a:pPr/>
                <a14:m>
                  <m:oMathPara xmlns:m="http://schemas.openxmlformats.org/officeDocument/2006/math">
                    <m:oMathParaPr>
                      <m:jc m:val="centerGroup"/>
                    </m:oMathParaPr>
                    <m:oMath xmlns:m="http://schemas.openxmlformats.org/officeDocument/2006/math">
                      <m:r>
                        <a:rPr lang="en-GB" sz="2400" b="0" i="0" smtClean="0">
                          <a:latin typeface="Cambria Math" panose="02040503050406030204" pitchFamily="18" charset="0"/>
                        </a:rPr>
                        <m:t> </m:t>
                      </m:r>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a:latin typeface="Cambria Math" panose="02040503050406030204" pitchFamily="18" charset="0"/>
                            </a:rPr>
                            <m:t>3</m:t>
                          </m:r>
                        </m:sup>
                      </m:sSup>
                      <m:r>
                        <a:rPr lang="en-GB" sz="2400">
                          <a:latin typeface="Cambria Math" panose="02040503050406030204" pitchFamily="18" charset="0"/>
                        </a:rPr>
                        <m:t>+</m:t>
                      </m:r>
                      <m:r>
                        <a:rPr lang="en-GB" sz="2400" i="1">
                          <a:latin typeface="Cambria Math" panose="02040503050406030204" pitchFamily="18" charset="0"/>
                        </a:rPr>
                        <m:t>𝑝𝑥</m:t>
                      </m:r>
                      <m:r>
                        <a:rPr lang="en-GB" sz="2400">
                          <a:latin typeface="Cambria Math" panose="02040503050406030204" pitchFamily="18" charset="0"/>
                        </a:rPr>
                        <m:t>=</m:t>
                      </m:r>
                      <m:r>
                        <a:rPr lang="en-GB" sz="2400" i="1">
                          <a:latin typeface="Cambria Math" panose="02040503050406030204" pitchFamily="18" charset="0"/>
                        </a:rPr>
                        <m:t>𝑞</m:t>
                      </m:r>
                    </m:oMath>
                  </m:oMathPara>
                </a14:m>
                <a:endParaRPr lang="en-GB" sz="2400" dirty="0"/>
              </a:p>
            </p:txBody>
          </p:sp>
        </mc:Choice>
        <mc:Fallback xmlns="">
          <p:sp>
            <p:nvSpPr>
              <p:cNvPr id="4" name="Rectangle 3"/>
              <p:cNvSpPr>
                <a:spLocks noRot="1" noChangeAspect="1" noMove="1" noResize="1" noEditPoints="1" noAdjustHandles="1" noChangeArrowheads="1" noChangeShapeType="1" noTextEdit="1"/>
              </p:cNvSpPr>
              <p:nvPr/>
            </p:nvSpPr>
            <p:spPr>
              <a:xfrm>
                <a:off x="3150014" y="1767724"/>
                <a:ext cx="4406976" cy="830997"/>
              </a:xfrm>
              <a:prstGeom prst="rect">
                <a:avLst/>
              </a:prstGeom>
              <a:blipFill rotWithShape="0">
                <a:blip r:embed="rId3"/>
                <a:stretch>
                  <a:fillRect l="-2213" t="-5147" b="-66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976488" y="3877929"/>
                <a:ext cx="6754028" cy="1529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𝑥</m:t>
                      </m:r>
                      <m:r>
                        <a:rPr lang="en-GB" sz="2400">
                          <a:latin typeface="Cambria Math" panose="02040503050406030204" pitchFamily="18" charset="0"/>
                        </a:rPr>
                        <m:t>=</m:t>
                      </m:r>
                      <m:r>
                        <a:rPr lang="en-GB" sz="2400" i="1">
                          <a:latin typeface="Cambria Math" panose="02040503050406030204" pitchFamily="18" charset="0"/>
                        </a:rPr>
                        <m:t>𝑢</m:t>
                      </m:r>
                      <m:r>
                        <a:rPr lang="en-GB" sz="2400">
                          <a:latin typeface="Cambria Math" panose="02040503050406030204" pitchFamily="18" charset="0"/>
                        </a:rPr>
                        <m:t>+</m:t>
                      </m:r>
                      <m:r>
                        <a:rPr lang="en-GB" sz="2400" i="1">
                          <a:latin typeface="Cambria Math" panose="02040503050406030204" pitchFamily="18" charset="0"/>
                        </a:rPr>
                        <m:t>𝑣</m:t>
                      </m:r>
                      <m:r>
                        <a:rPr lang="en-GB" sz="2400">
                          <a:latin typeface="Cambria Math" panose="02040503050406030204" pitchFamily="18" charset="0"/>
                        </a:rPr>
                        <m:t>=</m:t>
                      </m:r>
                      <m:rad>
                        <m:radPr>
                          <m:ctrlPr>
                            <a:rPr lang="en-GB" sz="2400" i="1">
                              <a:latin typeface="Cambria Math" panose="02040503050406030204" pitchFamily="18" charset="0"/>
                            </a:rPr>
                          </m:ctrlPr>
                        </m:radPr>
                        <m:deg>
                          <m:r>
                            <a:rPr lang="en-GB" sz="2400">
                              <a:latin typeface="Cambria Math" panose="02040503050406030204" pitchFamily="18" charset="0"/>
                            </a:rPr>
                            <m:t>3</m:t>
                          </m:r>
                        </m:deg>
                        <m:e>
                          <m:f>
                            <m:fPr>
                              <m:ctrlPr>
                                <a:rPr lang="en-GB" sz="2400" i="1">
                                  <a:latin typeface="Cambria Math" panose="02040503050406030204" pitchFamily="18" charset="0"/>
                                </a:rPr>
                              </m:ctrlPr>
                            </m:fPr>
                            <m:num>
                              <m:r>
                                <a:rPr lang="en-GB" sz="2400" i="1">
                                  <a:latin typeface="Cambria Math" panose="02040503050406030204" pitchFamily="18" charset="0"/>
                                </a:rPr>
                                <m:t>𝑞</m:t>
                              </m:r>
                            </m:num>
                            <m:den>
                              <m:r>
                                <a:rPr lang="en-GB" sz="2400">
                                  <a:latin typeface="Cambria Math" panose="02040503050406030204" pitchFamily="18" charset="0"/>
                                </a:rPr>
                                <m:t>2</m:t>
                              </m:r>
                            </m:den>
                          </m:f>
                          <m:r>
                            <a:rPr lang="en-GB" sz="2400">
                              <a:latin typeface="Cambria Math" panose="02040503050406030204" pitchFamily="18" charset="0"/>
                            </a:rPr>
                            <m:t>+</m:t>
                          </m:r>
                          <m:rad>
                            <m:radPr>
                              <m:degHide m:val="on"/>
                              <m:ctrlPr>
                                <a:rPr lang="en-GB" sz="2400" i="1">
                                  <a:latin typeface="Cambria Math" panose="02040503050406030204" pitchFamily="18" charset="0"/>
                                </a:rPr>
                              </m:ctrlPr>
                            </m:radPr>
                            <m:deg/>
                            <m:e>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𝑞</m:t>
                                      </m:r>
                                    </m:e>
                                    <m:sup>
                                      <m:r>
                                        <a:rPr lang="en-GB" sz="2400">
                                          <a:latin typeface="Cambria Math" panose="02040503050406030204" pitchFamily="18" charset="0"/>
                                        </a:rPr>
                                        <m:t>2</m:t>
                                      </m:r>
                                    </m:sup>
                                  </m:sSup>
                                </m:num>
                                <m:den>
                                  <m:r>
                                    <a:rPr lang="en-GB" sz="2400">
                                      <a:latin typeface="Cambria Math" panose="02040503050406030204" pitchFamily="18" charset="0"/>
                                    </a:rPr>
                                    <m:t>4</m:t>
                                  </m:r>
                                </m:den>
                              </m:f>
                              <m:r>
                                <a:rPr lang="en-GB" sz="2400">
                                  <a:latin typeface="Cambria Math" panose="02040503050406030204" pitchFamily="18" charset="0"/>
                                </a:rPr>
                                <m:t>+</m:t>
                              </m:r>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𝑝</m:t>
                                      </m:r>
                                    </m:e>
                                    <m:sup>
                                      <m:r>
                                        <a:rPr lang="en-GB" sz="2400">
                                          <a:latin typeface="Cambria Math" panose="02040503050406030204" pitchFamily="18" charset="0"/>
                                        </a:rPr>
                                        <m:t>3</m:t>
                                      </m:r>
                                    </m:sup>
                                  </m:sSup>
                                </m:num>
                                <m:den>
                                  <m:r>
                                    <a:rPr lang="en-GB" sz="2400">
                                      <a:latin typeface="Cambria Math" panose="02040503050406030204" pitchFamily="18" charset="0"/>
                                    </a:rPr>
                                    <m:t>27</m:t>
                                  </m:r>
                                </m:den>
                              </m:f>
                            </m:e>
                          </m:rad>
                        </m:e>
                      </m:rad>
                      <m:r>
                        <a:rPr lang="en-GB" sz="2400">
                          <a:latin typeface="Cambria Math" panose="02040503050406030204" pitchFamily="18" charset="0"/>
                        </a:rPr>
                        <m:t>−</m:t>
                      </m:r>
                      <m:rad>
                        <m:radPr>
                          <m:ctrlPr>
                            <a:rPr lang="en-GB" sz="2400" i="1">
                              <a:latin typeface="Cambria Math" panose="02040503050406030204" pitchFamily="18" charset="0"/>
                            </a:rPr>
                          </m:ctrlPr>
                        </m:radPr>
                        <m:deg>
                          <m:r>
                            <a:rPr lang="en-GB" sz="2400">
                              <a:latin typeface="Cambria Math" panose="02040503050406030204" pitchFamily="18" charset="0"/>
                            </a:rPr>
                            <m:t>3</m:t>
                          </m:r>
                        </m:deg>
                        <m:e>
                          <m:r>
                            <a:rPr lang="en-GB" sz="240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𝑞</m:t>
                              </m:r>
                            </m:num>
                            <m:den>
                              <m:r>
                                <a:rPr lang="en-GB" sz="2400">
                                  <a:latin typeface="Cambria Math" panose="02040503050406030204" pitchFamily="18" charset="0"/>
                                </a:rPr>
                                <m:t>2</m:t>
                              </m:r>
                            </m:den>
                          </m:f>
                          <m:r>
                            <a:rPr lang="en-GB" sz="2400">
                              <a:latin typeface="Cambria Math" panose="02040503050406030204" pitchFamily="18" charset="0"/>
                            </a:rPr>
                            <m:t>+</m:t>
                          </m:r>
                          <m:rad>
                            <m:radPr>
                              <m:degHide m:val="on"/>
                              <m:ctrlPr>
                                <a:rPr lang="en-GB" sz="2400" i="1">
                                  <a:latin typeface="Cambria Math" panose="02040503050406030204" pitchFamily="18" charset="0"/>
                                </a:rPr>
                              </m:ctrlPr>
                            </m:radPr>
                            <m:deg/>
                            <m:e>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𝑞</m:t>
                                      </m:r>
                                    </m:e>
                                    <m:sup>
                                      <m:r>
                                        <a:rPr lang="en-GB" sz="2400">
                                          <a:latin typeface="Cambria Math" panose="02040503050406030204" pitchFamily="18" charset="0"/>
                                        </a:rPr>
                                        <m:t>2</m:t>
                                      </m:r>
                                    </m:sup>
                                  </m:sSup>
                                </m:num>
                                <m:den>
                                  <m:r>
                                    <a:rPr lang="en-GB" sz="2400">
                                      <a:latin typeface="Cambria Math" panose="02040503050406030204" pitchFamily="18" charset="0"/>
                                    </a:rPr>
                                    <m:t>4</m:t>
                                  </m:r>
                                </m:den>
                              </m:f>
                              <m:r>
                                <a:rPr lang="en-GB" sz="2400">
                                  <a:latin typeface="Cambria Math" panose="02040503050406030204" pitchFamily="18" charset="0"/>
                                </a:rPr>
                                <m:t>+</m:t>
                              </m:r>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𝑝</m:t>
                                      </m:r>
                                    </m:e>
                                    <m:sup>
                                      <m:r>
                                        <a:rPr lang="en-GB" sz="2400">
                                          <a:latin typeface="Cambria Math" panose="02040503050406030204" pitchFamily="18" charset="0"/>
                                        </a:rPr>
                                        <m:t>3</m:t>
                                      </m:r>
                                    </m:sup>
                                  </m:sSup>
                                </m:num>
                                <m:den>
                                  <m:r>
                                    <a:rPr lang="en-GB" sz="2400">
                                      <a:latin typeface="Cambria Math" panose="02040503050406030204" pitchFamily="18" charset="0"/>
                                    </a:rPr>
                                    <m:t>27</m:t>
                                  </m:r>
                                </m:den>
                              </m:f>
                            </m:e>
                          </m:rad>
                        </m:e>
                      </m:rad>
                    </m:oMath>
                  </m:oMathPara>
                </a14:m>
                <a:endParaRPr lang="en-GB" sz="2400" dirty="0"/>
              </a:p>
            </p:txBody>
          </p:sp>
        </mc:Choice>
        <mc:Fallback xmlns="">
          <p:sp>
            <p:nvSpPr>
              <p:cNvPr id="7" name="Rectangle 6"/>
              <p:cNvSpPr>
                <a:spLocks noRot="1" noChangeAspect="1" noMove="1" noResize="1" noEditPoints="1" noAdjustHandles="1" noChangeArrowheads="1" noChangeShapeType="1" noTextEdit="1"/>
              </p:cNvSpPr>
              <p:nvPr/>
            </p:nvSpPr>
            <p:spPr>
              <a:xfrm>
                <a:off x="1976488" y="3877929"/>
                <a:ext cx="6754028" cy="1529201"/>
              </a:xfrm>
              <a:prstGeom prst="rect">
                <a:avLst/>
              </a:prstGeom>
              <a:blipFill rotWithShape="0">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1557048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Cardano (1501-1576) –     </a:t>
            </a:r>
            <a:br>
              <a:rPr lang="en-GB" dirty="0"/>
            </a:br>
            <a:r>
              <a:rPr lang="en-GB" dirty="0"/>
              <a:t>Impossible solution</a:t>
            </a:r>
            <a:endParaRPr lang="en" dirty="0"/>
          </a:p>
        </p:txBody>
      </p:sp>
      <p:sp>
        <p:nvSpPr>
          <p:cNvPr id="84" name="Shape 84"/>
          <p:cNvSpPr txBox="1">
            <a:spLocks noGrp="1"/>
          </p:cNvSpPr>
          <p:nvPr>
            <p:ph type="body" idx="1"/>
          </p:nvPr>
        </p:nvSpPr>
        <p:spPr>
          <a:xfrm>
            <a:off x="1978924" y="1610637"/>
            <a:ext cx="7165075" cy="575843"/>
          </a:xfrm>
          <a:prstGeom prst="rect">
            <a:avLst/>
          </a:prstGeom>
        </p:spPr>
        <p:txBody>
          <a:bodyPr lIns="91425" tIns="91425" rIns="91425" bIns="91425" anchor="t" anchorCtr="0">
            <a:noAutofit/>
          </a:bodyPr>
          <a:lstStyle/>
          <a:p>
            <a:pPr marL="228600" lvl="0" algn="ctr" rtl="0">
              <a:spcBef>
                <a:spcPts val="0"/>
              </a:spcBef>
              <a:buNone/>
            </a:pPr>
            <a:r>
              <a:rPr lang="en" sz="2000" dirty="0">
                <a:latin typeface="Montserrat" panose="020B0604020202020204" charset="0"/>
              </a:rPr>
              <a:t>Two numbers that sum to give </a:t>
            </a:r>
          </a:p>
          <a:p>
            <a:pPr marL="228600" lvl="0" algn="ctr" rtl="0">
              <a:spcBef>
                <a:spcPts val="0"/>
              </a:spcBef>
              <a:buNone/>
            </a:pPr>
            <a:r>
              <a:rPr lang="en" sz="2000" dirty="0">
                <a:latin typeface="Montserrat" panose="020B0604020202020204" charset="0"/>
              </a:rPr>
              <a:t>10 and multiply to give 40 </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b="1" dirty="0">
                <a:solidFill>
                  <a:schemeClr val="bg1"/>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380930" y="3281802"/>
                <a:ext cx="3780843" cy="432298"/>
              </a:xfrm>
              <a:prstGeom prst="rect">
                <a:avLst/>
              </a:prstGeom>
              <a:noFill/>
            </p:spPr>
            <p:txBody>
              <a:bodyPr wrap="none" rtlCol="0">
                <a:spAutoFit/>
              </a:bodyPr>
              <a:lstStyle/>
              <a:p>
                <a14:m>
                  <m:oMath xmlns:m="http://schemas.openxmlformats.org/officeDocument/2006/math">
                    <m:r>
                      <a:rPr lang="en-GB" sz="2000" b="0" i="1" smtClean="0">
                        <a:latin typeface="Cambria Math" panose="02040503050406030204" pitchFamily="18" charset="0"/>
                      </a:rPr>
                      <m:t>5+</m:t>
                    </m:r>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−15</m:t>
                        </m:r>
                      </m:e>
                    </m:rad>
                  </m:oMath>
                </a14:m>
                <a:r>
                  <a:rPr lang="en-GB" sz="2000" dirty="0"/>
                  <a:t>       </a:t>
                </a:r>
                <a:r>
                  <a:rPr lang="en-GB" sz="2000" dirty="0">
                    <a:latin typeface="Montserrat" panose="020B0604020202020204" charset="0"/>
                  </a:rPr>
                  <a:t>and </a:t>
                </a:r>
                <a:r>
                  <a:rPr lang="en-GB" sz="2000" dirty="0"/>
                  <a:t>     </a:t>
                </a:r>
                <a14:m>
                  <m:oMath xmlns:m="http://schemas.openxmlformats.org/officeDocument/2006/math">
                    <m:r>
                      <a:rPr lang="en-GB" sz="2000" b="0" i="1" smtClean="0">
                        <a:latin typeface="Cambria Math" panose="02040503050406030204" pitchFamily="18" charset="0"/>
                      </a:rPr>
                      <m:t>5−</m:t>
                    </m:r>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−15</m:t>
                        </m:r>
                      </m:e>
                    </m:rad>
                  </m:oMath>
                </a14:m>
                <a:endParaRPr lang="en-GB"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2380930" y="3281802"/>
                <a:ext cx="3780843" cy="432298"/>
              </a:xfrm>
              <a:prstGeom prst="rect">
                <a:avLst/>
              </a:prstGeom>
              <a:blipFill rotWithShape="0">
                <a:blip r:embed="rId3"/>
                <a:stretch>
                  <a:fillRect b="-25352"/>
                </a:stretch>
              </a:blipFill>
            </p:spPr>
            <p:txBody>
              <a:bodyPr/>
              <a:lstStyle/>
              <a:p>
                <a:r>
                  <a:rPr lang="en-GB">
                    <a:noFill/>
                  </a:rPr>
                  <a:t> </a:t>
                </a:r>
              </a:p>
            </p:txBody>
          </p:sp>
        </mc:Fallback>
      </mc:AlternateContent>
      <p:sp>
        <p:nvSpPr>
          <p:cNvPr id="7" name="Rectangle 6"/>
          <p:cNvSpPr/>
          <p:nvPr/>
        </p:nvSpPr>
        <p:spPr>
          <a:xfrm>
            <a:off x="2920661" y="4923418"/>
            <a:ext cx="2701381" cy="707886"/>
          </a:xfrm>
          <a:prstGeom prst="rect">
            <a:avLst/>
          </a:prstGeom>
        </p:spPr>
        <p:txBody>
          <a:bodyPr wrap="none">
            <a:spAutoFit/>
          </a:bodyPr>
          <a:lstStyle/>
          <a:p>
            <a:r>
              <a:rPr lang="en-GB" sz="2000" i="1" dirty="0">
                <a:latin typeface="Montserrat" panose="020B0604020202020204" charset="0"/>
                <a:ea typeface="Times New Roman" panose="02020603050405020304" pitchFamily="18" charset="0"/>
              </a:rPr>
              <a:t>“It is clear that this </a:t>
            </a:r>
          </a:p>
          <a:p>
            <a:r>
              <a:rPr lang="en-GB" sz="2000" i="1" dirty="0">
                <a:latin typeface="Montserrat" panose="020B0604020202020204" charset="0"/>
                <a:ea typeface="Times New Roman" panose="02020603050405020304" pitchFamily="18" charset="0"/>
              </a:rPr>
              <a:t>case is impossible”</a:t>
            </a:r>
            <a:endParaRPr lang="en-GB" sz="2000" i="1" dirty="0">
              <a:latin typeface="Montserrat" panose="020B0604020202020204" charset="0"/>
            </a:endParaRPr>
          </a:p>
        </p:txBody>
      </p:sp>
      <p:pic>
        <p:nvPicPr>
          <p:cNvPr id="1026" name="Picture 2" descr="https://upload.wikimedia.org/wikipedia/commons/7/76/Gerolamo_Cardano%2C_founder_of_probabil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963" y="3230865"/>
            <a:ext cx="2345036" cy="362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78515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Introduction to algrebraic number theory</a:t>
            </a: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GB" sz="1600" dirty="0">
                    <a:latin typeface="Montserrat" panose="020B0604020202020204" charset="0"/>
                  </a:rPr>
                  <a:t>An algebraic number is a complex number that is the root of a polynomial equation with integer coefficients.</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Example -  </a:t>
                </a:r>
                <a14:m>
                  <m:oMath xmlns:m="http://schemas.openxmlformats.org/officeDocument/2006/math">
                    <m:rad>
                      <m:radPr>
                        <m:degHide m:val="on"/>
                        <m:ctrlPr>
                          <a:rPr lang="en-GB" sz="1600" i="1">
                            <a:latin typeface="Cambria Math" panose="02040503050406030204" pitchFamily="18" charset="0"/>
                          </a:rPr>
                        </m:ctrlPr>
                      </m:radPr>
                      <m:deg/>
                      <m:e>
                        <m:r>
                          <a:rPr lang="en-GB" sz="1600" i="1">
                            <a:latin typeface="Cambria Math" panose="02040503050406030204" pitchFamily="18" charset="0"/>
                          </a:rPr>
                          <m:t>2 </m:t>
                        </m:r>
                      </m:e>
                    </m:rad>
                  </m:oMath>
                </a14:m>
                <a:r>
                  <a:rPr lang="en" sz="1600" dirty="0">
                    <a:latin typeface="Montserrat" panose="020B0604020202020204" charset="0"/>
                  </a:rPr>
                  <a:t> is an algebraic number becaus</a:t>
                </a:r>
                <a:r>
                  <a:rPr lang="en-GB" sz="1600" dirty="0">
                    <a:latin typeface="Montserrat" panose="020B0604020202020204" charset="0"/>
                  </a:rPr>
                  <a:t>e</a:t>
                </a:r>
                <a:r>
                  <a:rPr lang="en" sz="1600" dirty="0">
                    <a:latin typeface="Montserrat" panose="020B0604020202020204" charset="0"/>
                  </a:rPr>
                  <a:t> it is the root of the equation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+2=0</m:t>
                    </m:r>
                  </m:oMath>
                </a14:m>
                <a:r>
                  <a:rPr lang="en" sz="1600" dirty="0">
                    <a:latin typeface="Montserrat" panose="020B0604020202020204" charset="0"/>
                  </a:rPr>
                  <a:t>. </a:t>
                </a:r>
              </a:p>
              <a:p>
                <a:pPr marL="228600" lvl="0">
                  <a:buNone/>
                </a:pPr>
                <a:endParaRPr lang="en" sz="1600" dirty="0">
                  <a:latin typeface="Montserrat" panose="020B0604020202020204" charset="0"/>
                </a:endParaRPr>
              </a:p>
              <a:p>
                <a:pPr marL="228600" lvl="0">
                  <a:buNone/>
                </a:pPr>
                <a:r>
                  <a:rPr lang="en-GB" sz="1600" dirty="0">
                    <a:latin typeface="Montserrat" panose="020B0604020202020204" charset="0"/>
                  </a:rPr>
                  <a:t>I</a:t>
                </a:r>
                <a:r>
                  <a:rPr lang="en" sz="1600" dirty="0">
                    <a:latin typeface="Montserrat" panose="020B0604020202020204" charset="0"/>
                  </a:rPr>
                  <a:t>mportant Mathematicians in this field:</a:t>
                </a:r>
              </a:p>
              <a:p>
                <a:pPr marL="514350" indent="-285750"/>
                <a:r>
                  <a:rPr lang="en" sz="1600" dirty="0">
                    <a:latin typeface="Montserrat" panose="020B0604020202020204" charset="0"/>
                  </a:rPr>
                  <a:t>Diophantus </a:t>
                </a:r>
              </a:p>
              <a:p>
                <a:pPr marL="514350" indent="-285750"/>
                <a:r>
                  <a:rPr lang="en" sz="1600" dirty="0">
                    <a:latin typeface="Montserrat" panose="020B0604020202020204" charset="0"/>
                  </a:rPr>
                  <a:t>Fermat</a:t>
                </a:r>
              </a:p>
              <a:p>
                <a:pPr marL="514350" indent="-285750"/>
                <a:r>
                  <a:rPr lang="en" sz="1600" dirty="0">
                    <a:latin typeface="Montserrat" panose="020B0604020202020204" charset="0"/>
                  </a:rPr>
                  <a:t>Gauss </a:t>
                </a:r>
              </a:p>
              <a:p>
                <a:pPr marL="514350" indent="-285750"/>
                <a:r>
                  <a:rPr lang="en" sz="1600" dirty="0">
                    <a:latin typeface="Montserrat" panose="020B0604020202020204" charset="0"/>
                  </a:rPr>
                  <a:t>Dirichlet</a:t>
                </a:r>
              </a:p>
              <a:p>
                <a:pPr marL="514350" indent="-285750"/>
                <a:r>
                  <a:rPr lang="en" sz="1600" dirty="0">
                    <a:latin typeface="Montserrat" panose="020B0604020202020204" charset="0"/>
                  </a:rPr>
                  <a:t>Dedekind</a:t>
                </a:r>
              </a:p>
              <a:p>
                <a:pPr marL="514350" indent="-285750"/>
                <a:r>
                  <a:rPr lang="en" sz="1600" dirty="0">
                    <a:latin typeface="Montserrat" panose="020B0604020202020204" charset="0"/>
                  </a:rPr>
                  <a:t>Hilbert</a:t>
                </a:r>
              </a:p>
              <a:p>
                <a:pPr marL="514350" indent="-285750"/>
                <a:r>
                  <a:rPr lang="en" sz="1600" dirty="0">
                    <a:latin typeface="Montserrat" panose="020B0604020202020204" charset="0"/>
                  </a:rPr>
                  <a:t>Artin </a:t>
                </a:r>
              </a:p>
              <a:p>
                <a:pPr marL="514350" indent="-285750"/>
                <a:r>
                  <a:rPr lang="en" sz="1600" dirty="0">
                    <a:latin typeface="Montserrat" panose="020B0604020202020204" charset="0"/>
                  </a:rPr>
                  <a:t>Wiles </a:t>
                </a: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r="-1200"/>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b="1" dirty="0">
                <a:solidFill>
                  <a:schemeClr val="bg1"/>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650560"/>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Bombelli (1526-1572)</a:t>
            </a:r>
            <a:endParaRPr lang="en" dirty="0"/>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b="1" dirty="0">
                <a:solidFill>
                  <a:schemeClr val="bg1"/>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1900370" y="4622104"/>
                <a:ext cx="3418052" cy="4035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smtClean="0">
                          <a:latin typeface="Cambria Math" panose="02040503050406030204" pitchFamily="18" charset="0"/>
                        </a:rPr>
                        <m:t>𝑥</m:t>
                      </m:r>
                      <m:r>
                        <a:rPr lang="en-GB" sz="2000">
                          <a:latin typeface="Cambria Math" panose="02040503050406030204" pitchFamily="18" charset="0"/>
                        </a:rPr>
                        <m:t>=</m:t>
                      </m:r>
                      <m:r>
                        <a:rPr lang="en-GB" sz="2000" i="1">
                          <a:latin typeface="Cambria Math" panose="02040503050406030204" pitchFamily="18" charset="0"/>
                        </a:rPr>
                        <m:t>𝑎</m:t>
                      </m:r>
                      <m:r>
                        <a:rPr lang="en-GB" sz="2000">
                          <a:latin typeface="Cambria Math" panose="02040503050406030204" pitchFamily="18" charset="0"/>
                        </a:rPr>
                        <m:t>+</m:t>
                      </m:r>
                      <m:r>
                        <a:rPr lang="en-GB" sz="2000" i="1">
                          <a:latin typeface="Cambria Math" panose="02040503050406030204" pitchFamily="18" charset="0"/>
                        </a:rPr>
                        <m:t>𝑏</m:t>
                      </m:r>
                      <m:rad>
                        <m:radPr>
                          <m:degHide m:val="on"/>
                          <m:ctrlPr>
                            <a:rPr lang="en-GB" sz="2000" i="1">
                              <a:latin typeface="Cambria Math" panose="02040503050406030204" pitchFamily="18" charset="0"/>
                            </a:rPr>
                          </m:ctrlPr>
                        </m:radPr>
                        <m:deg/>
                        <m:e>
                          <m:r>
                            <m:rPr>
                              <m:sty m:val="p"/>
                            </m:rPr>
                            <a:rPr lang="en-GB" sz="2000" b="0" i="0" smtClean="0">
                              <a:latin typeface="Cambria Math" panose="02040503050406030204" pitchFamily="18" charset="0"/>
                            </a:rPr>
                            <m:t>c</m:t>
                          </m:r>
                        </m:e>
                      </m:rad>
                      <m:r>
                        <a:rPr lang="en-GB" sz="2000">
                          <a:latin typeface="Cambria Math" panose="02040503050406030204" pitchFamily="18" charset="0"/>
                        </a:rPr>
                        <m:t>+</m:t>
                      </m:r>
                      <m:r>
                        <a:rPr lang="en-GB" sz="2000" i="1">
                          <a:latin typeface="Cambria Math" panose="02040503050406030204" pitchFamily="18" charset="0"/>
                        </a:rPr>
                        <m:t>𝑎</m:t>
                      </m:r>
                      <m:r>
                        <a:rPr lang="en-GB" sz="2000">
                          <a:latin typeface="Cambria Math" panose="02040503050406030204" pitchFamily="18" charset="0"/>
                        </a:rPr>
                        <m:t>−</m:t>
                      </m:r>
                      <m:r>
                        <a:rPr lang="en-GB" sz="2000" i="1">
                          <a:latin typeface="Cambria Math" panose="02040503050406030204" pitchFamily="18" charset="0"/>
                        </a:rPr>
                        <m:t>𝑏</m:t>
                      </m:r>
                      <m:rad>
                        <m:radPr>
                          <m:degHide m:val="on"/>
                          <m:ctrlPr>
                            <a:rPr lang="en-GB" sz="2000" i="1">
                              <a:latin typeface="Cambria Math" panose="02040503050406030204" pitchFamily="18" charset="0"/>
                            </a:rPr>
                          </m:ctrlPr>
                        </m:radPr>
                        <m:deg/>
                        <m:e>
                          <m:r>
                            <a:rPr lang="en-GB" sz="2000" b="0" i="1" smtClean="0">
                              <a:latin typeface="Cambria Math" panose="02040503050406030204" pitchFamily="18" charset="0"/>
                            </a:rPr>
                            <m:t>𝑐</m:t>
                          </m:r>
                        </m:e>
                      </m:rad>
                      <m:r>
                        <a:rPr lang="en-GB" sz="2000">
                          <a:latin typeface="Cambria Math" panose="02040503050406030204" pitchFamily="18" charset="0"/>
                        </a:rPr>
                        <m:t>=2</m:t>
                      </m:r>
                      <m:r>
                        <m:rPr>
                          <m:sty m:val="p"/>
                        </m:rPr>
                        <a:rPr lang="en-GB" sz="2000" b="0" i="0" smtClean="0">
                          <a:latin typeface="Cambria Math" panose="02040503050406030204" pitchFamily="18" charset="0"/>
                        </a:rPr>
                        <m:t>a</m:t>
                      </m:r>
                    </m:oMath>
                  </m:oMathPara>
                </a14:m>
                <a:endParaRPr lang="en-GB" sz="2000" dirty="0"/>
              </a:p>
            </p:txBody>
          </p:sp>
        </mc:Choice>
        <mc:Fallback xmlns="">
          <p:sp>
            <p:nvSpPr>
              <p:cNvPr id="8" name="Rectangle 7"/>
              <p:cNvSpPr>
                <a:spLocks noRot="1" noChangeAspect="1" noMove="1" noResize="1" noEditPoints="1" noAdjustHandles="1" noChangeArrowheads="1" noChangeShapeType="1" noTextEdit="1"/>
              </p:cNvSpPr>
              <p:nvPr/>
            </p:nvSpPr>
            <p:spPr>
              <a:xfrm>
                <a:off x="1900370" y="4622104"/>
                <a:ext cx="3418052" cy="403572"/>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875437" y="1444540"/>
                <a:ext cx="4735207" cy="12897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𝑥</m:t>
                      </m:r>
                      <m:r>
                        <a:rPr lang="en-GB" sz="2000" b="0" i="1" smtClean="0">
                          <a:latin typeface="Cambria Math" panose="02040503050406030204" pitchFamily="18" charset="0"/>
                        </a:rPr>
                        <m:t>=</m:t>
                      </m:r>
                      <m:rad>
                        <m:radPr>
                          <m:ctrlPr>
                            <a:rPr lang="en-GB" sz="2000" i="1">
                              <a:latin typeface="Cambria Math" panose="02040503050406030204" pitchFamily="18" charset="0"/>
                            </a:rPr>
                          </m:ctrlPr>
                        </m:radPr>
                        <m:deg>
                          <m:r>
                            <a:rPr lang="en-GB" sz="2000">
                              <a:latin typeface="Cambria Math" panose="02040503050406030204" pitchFamily="18" charset="0"/>
                            </a:rPr>
                            <m:t>3</m:t>
                          </m:r>
                        </m:deg>
                        <m:e>
                          <m:f>
                            <m:fPr>
                              <m:ctrlPr>
                                <a:rPr lang="en-GB" sz="2000" i="1">
                                  <a:latin typeface="Cambria Math" panose="02040503050406030204" pitchFamily="18" charset="0"/>
                                </a:rPr>
                              </m:ctrlPr>
                            </m:fPr>
                            <m:num>
                              <m:r>
                                <a:rPr lang="en-GB" sz="2000" i="1">
                                  <a:latin typeface="Cambria Math" panose="02040503050406030204" pitchFamily="18" charset="0"/>
                                </a:rPr>
                                <m:t>𝑞</m:t>
                              </m:r>
                            </m:num>
                            <m:den>
                              <m:r>
                                <a:rPr lang="en-GB" sz="2000">
                                  <a:latin typeface="Cambria Math" panose="02040503050406030204" pitchFamily="18" charset="0"/>
                                </a:rPr>
                                <m:t>2</m:t>
                              </m:r>
                            </m:den>
                          </m:f>
                          <m:r>
                            <a:rPr lang="en-GB" sz="2000">
                              <a:latin typeface="Cambria Math" panose="02040503050406030204" pitchFamily="18" charset="0"/>
                            </a:rPr>
                            <m:t>+</m:t>
                          </m:r>
                          <m:rad>
                            <m:radPr>
                              <m:degHide m:val="on"/>
                              <m:ctrlPr>
                                <a:rPr lang="en-GB" sz="2000" i="1">
                                  <a:latin typeface="Cambria Math" panose="02040503050406030204" pitchFamily="18" charset="0"/>
                                </a:rPr>
                              </m:ctrlPr>
                            </m:radPr>
                            <m:deg/>
                            <m:e>
                              <m:f>
                                <m:fPr>
                                  <m:ctrlPr>
                                    <a:rPr lang="en-GB" sz="2000" i="1">
                                      <a:latin typeface="Cambria Math" panose="02040503050406030204" pitchFamily="18" charset="0"/>
                                    </a:rPr>
                                  </m:ctrlPr>
                                </m:fPr>
                                <m:num>
                                  <m:sSup>
                                    <m:sSupPr>
                                      <m:ctrlPr>
                                        <a:rPr lang="en-GB" sz="2000" i="1">
                                          <a:latin typeface="Cambria Math" panose="02040503050406030204" pitchFamily="18" charset="0"/>
                                        </a:rPr>
                                      </m:ctrlPr>
                                    </m:sSupPr>
                                    <m:e>
                                      <m:r>
                                        <a:rPr lang="en-GB" sz="2000" i="1">
                                          <a:latin typeface="Cambria Math" panose="02040503050406030204" pitchFamily="18" charset="0"/>
                                        </a:rPr>
                                        <m:t>𝑞</m:t>
                                      </m:r>
                                    </m:e>
                                    <m:sup>
                                      <m:r>
                                        <a:rPr lang="en-GB" sz="2000">
                                          <a:latin typeface="Cambria Math" panose="02040503050406030204" pitchFamily="18" charset="0"/>
                                        </a:rPr>
                                        <m:t>2</m:t>
                                      </m:r>
                                    </m:sup>
                                  </m:sSup>
                                </m:num>
                                <m:den>
                                  <m:r>
                                    <a:rPr lang="en-GB" sz="2000">
                                      <a:latin typeface="Cambria Math" panose="02040503050406030204" pitchFamily="18" charset="0"/>
                                    </a:rPr>
                                    <m:t>4</m:t>
                                  </m:r>
                                </m:den>
                              </m:f>
                              <m:r>
                                <a:rPr lang="en-GB" sz="2000">
                                  <a:latin typeface="Cambria Math" panose="02040503050406030204" pitchFamily="18" charset="0"/>
                                </a:rPr>
                                <m:t>+</m:t>
                              </m:r>
                              <m:f>
                                <m:fPr>
                                  <m:ctrlPr>
                                    <a:rPr lang="en-GB" sz="2000" i="1">
                                      <a:latin typeface="Cambria Math" panose="02040503050406030204" pitchFamily="18" charset="0"/>
                                    </a:rPr>
                                  </m:ctrlPr>
                                </m:fPr>
                                <m:num>
                                  <m:sSup>
                                    <m:sSupPr>
                                      <m:ctrlPr>
                                        <a:rPr lang="en-GB" sz="2000" i="1">
                                          <a:latin typeface="Cambria Math" panose="02040503050406030204" pitchFamily="18" charset="0"/>
                                        </a:rPr>
                                      </m:ctrlPr>
                                    </m:sSupPr>
                                    <m:e>
                                      <m:r>
                                        <a:rPr lang="en-GB" sz="2000" i="1">
                                          <a:latin typeface="Cambria Math" panose="02040503050406030204" pitchFamily="18" charset="0"/>
                                        </a:rPr>
                                        <m:t>𝑝</m:t>
                                      </m:r>
                                    </m:e>
                                    <m:sup>
                                      <m:r>
                                        <a:rPr lang="en-GB" sz="2000">
                                          <a:latin typeface="Cambria Math" panose="02040503050406030204" pitchFamily="18" charset="0"/>
                                        </a:rPr>
                                        <m:t>3</m:t>
                                      </m:r>
                                    </m:sup>
                                  </m:sSup>
                                </m:num>
                                <m:den>
                                  <m:r>
                                    <a:rPr lang="en-GB" sz="2000">
                                      <a:latin typeface="Cambria Math" panose="02040503050406030204" pitchFamily="18" charset="0"/>
                                    </a:rPr>
                                    <m:t>27</m:t>
                                  </m:r>
                                </m:den>
                              </m:f>
                            </m:e>
                          </m:rad>
                        </m:e>
                      </m:rad>
                      <m:r>
                        <a:rPr lang="en-GB" sz="2000">
                          <a:latin typeface="Cambria Math" panose="02040503050406030204" pitchFamily="18" charset="0"/>
                        </a:rPr>
                        <m:t>−</m:t>
                      </m:r>
                      <m:rad>
                        <m:radPr>
                          <m:ctrlPr>
                            <a:rPr lang="en-GB" sz="2000" i="1">
                              <a:latin typeface="Cambria Math" panose="02040503050406030204" pitchFamily="18" charset="0"/>
                            </a:rPr>
                          </m:ctrlPr>
                        </m:radPr>
                        <m:deg>
                          <m:r>
                            <a:rPr lang="en-GB" sz="2000">
                              <a:latin typeface="Cambria Math" panose="02040503050406030204" pitchFamily="18" charset="0"/>
                            </a:rPr>
                            <m:t>3</m:t>
                          </m:r>
                        </m:deg>
                        <m:e>
                          <m:r>
                            <a:rPr lang="en-GB" sz="2000">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𝑞</m:t>
                              </m:r>
                            </m:num>
                            <m:den>
                              <m:r>
                                <a:rPr lang="en-GB" sz="2000">
                                  <a:latin typeface="Cambria Math" panose="02040503050406030204" pitchFamily="18" charset="0"/>
                                </a:rPr>
                                <m:t>2</m:t>
                              </m:r>
                            </m:den>
                          </m:f>
                          <m:r>
                            <a:rPr lang="en-GB" sz="2000">
                              <a:latin typeface="Cambria Math" panose="02040503050406030204" pitchFamily="18" charset="0"/>
                            </a:rPr>
                            <m:t>+</m:t>
                          </m:r>
                          <m:rad>
                            <m:radPr>
                              <m:degHide m:val="on"/>
                              <m:ctrlPr>
                                <a:rPr lang="en-GB" sz="2000" i="1">
                                  <a:latin typeface="Cambria Math" panose="02040503050406030204" pitchFamily="18" charset="0"/>
                                </a:rPr>
                              </m:ctrlPr>
                            </m:radPr>
                            <m:deg/>
                            <m:e>
                              <m:f>
                                <m:fPr>
                                  <m:ctrlPr>
                                    <a:rPr lang="en-GB" sz="2000" i="1">
                                      <a:latin typeface="Cambria Math" panose="02040503050406030204" pitchFamily="18" charset="0"/>
                                    </a:rPr>
                                  </m:ctrlPr>
                                </m:fPr>
                                <m:num>
                                  <m:sSup>
                                    <m:sSupPr>
                                      <m:ctrlPr>
                                        <a:rPr lang="en-GB" sz="2000" i="1">
                                          <a:latin typeface="Cambria Math" panose="02040503050406030204" pitchFamily="18" charset="0"/>
                                        </a:rPr>
                                      </m:ctrlPr>
                                    </m:sSupPr>
                                    <m:e>
                                      <m:r>
                                        <a:rPr lang="en-GB" sz="2000" i="1">
                                          <a:latin typeface="Cambria Math" panose="02040503050406030204" pitchFamily="18" charset="0"/>
                                        </a:rPr>
                                        <m:t>𝑞</m:t>
                                      </m:r>
                                    </m:e>
                                    <m:sup>
                                      <m:r>
                                        <a:rPr lang="en-GB" sz="2000">
                                          <a:latin typeface="Cambria Math" panose="02040503050406030204" pitchFamily="18" charset="0"/>
                                        </a:rPr>
                                        <m:t>2</m:t>
                                      </m:r>
                                    </m:sup>
                                  </m:sSup>
                                </m:num>
                                <m:den>
                                  <m:r>
                                    <a:rPr lang="en-GB" sz="2000">
                                      <a:latin typeface="Cambria Math" panose="02040503050406030204" pitchFamily="18" charset="0"/>
                                    </a:rPr>
                                    <m:t>4</m:t>
                                  </m:r>
                                </m:den>
                              </m:f>
                              <m:r>
                                <a:rPr lang="en-GB" sz="2000">
                                  <a:latin typeface="Cambria Math" panose="02040503050406030204" pitchFamily="18" charset="0"/>
                                </a:rPr>
                                <m:t>+</m:t>
                              </m:r>
                              <m:f>
                                <m:fPr>
                                  <m:ctrlPr>
                                    <a:rPr lang="en-GB" sz="2000" i="1">
                                      <a:latin typeface="Cambria Math" panose="02040503050406030204" pitchFamily="18" charset="0"/>
                                    </a:rPr>
                                  </m:ctrlPr>
                                </m:fPr>
                                <m:num>
                                  <m:sSup>
                                    <m:sSupPr>
                                      <m:ctrlPr>
                                        <a:rPr lang="en-GB" sz="2000" i="1">
                                          <a:latin typeface="Cambria Math" panose="02040503050406030204" pitchFamily="18" charset="0"/>
                                        </a:rPr>
                                      </m:ctrlPr>
                                    </m:sSupPr>
                                    <m:e>
                                      <m:r>
                                        <a:rPr lang="en-GB" sz="2000" i="1">
                                          <a:latin typeface="Cambria Math" panose="02040503050406030204" pitchFamily="18" charset="0"/>
                                        </a:rPr>
                                        <m:t>𝑝</m:t>
                                      </m:r>
                                    </m:e>
                                    <m:sup>
                                      <m:r>
                                        <a:rPr lang="en-GB" sz="2000">
                                          <a:latin typeface="Cambria Math" panose="02040503050406030204" pitchFamily="18" charset="0"/>
                                        </a:rPr>
                                        <m:t>3</m:t>
                                      </m:r>
                                    </m:sup>
                                  </m:sSup>
                                </m:num>
                                <m:den>
                                  <m:r>
                                    <a:rPr lang="en-GB" sz="2000">
                                      <a:latin typeface="Cambria Math" panose="02040503050406030204" pitchFamily="18" charset="0"/>
                                    </a:rPr>
                                    <m:t>27</m:t>
                                  </m:r>
                                </m:den>
                              </m:f>
                            </m:e>
                          </m:rad>
                        </m:e>
                      </m:rad>
                    </m:oMath>
                  </m:oMathPara>
                </a14:m>
                <a:endParaRPr lang="en-GB" sz="2000" dirty="0"/>
              </a:p>
            </p:txBody>
          </p:sp>
        </mc:Choice>
        <mc:Fallback xmlns="">
          <p:sp>
            <p:nvSpPr>
              <p:cNvPr id="9" name="Rectangle 8"/>
              <p:cNvSpPr>
                <a:spLocks noRot="1" noChangeAspect="1" noMove="1" noResize="1" noEditPoints="1" noAdjustHandles="1" noChangeArrowheads="1" noChangeShapeType="1" noTextEdit="1"/>
              </p:cNvSpPr>
              <p:nvPr/>
            </p:nvSpPr>
            <p:spPr>
              <a:xfrm>
                <a:off x="2875437" y="1444540"/>
                <a:ext cx="4735207" cy="1289712"/>
              </a:xfrm>
              <a:prstGeom prst="rect">
                <a:avLst/>
              </a:prstGeom>
              <a:blipFill rotWithShape="0">
                <a:blip r:embed="rId4"/>
                <a:stretch>
                  <a:fillRect/>
                </a:stretch>
              </a:blipFill>
            </p:spPr>
            <p:txBody>
              <a:bodyPr/>
              <a:lstStyle/>
              <a:p>
                <a:r>
                  <a:rPr lang="en-GB">
                    <a:noFill/>
                  </a:rPr>
                  <a:t> </a:t>
                </a:r>
              </a:p>
            </p:txBody>
          </p:sp>
        </mc:Fallback>
      </mc:AlternateContent>
      <p:pic>
        <p:nvPicPr>
          <p:cNvPr id="2050" name="Picture 2" descr="https://pbs.twimg.com/profile_images/592786586275840000/xm3OLjC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5053" y="3182729"/>
            <a:ext cx="3668947" cy="366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97813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Euler (1707-1783) –</a:t>
            </a:r>
            <a:br>
              <a:rPr lang="en-GB" dirty="0"/>
            </a:br>
            <a:r>
              <a:rPr lang="en-GB" dirty="0"/>
              <a:t>Geometrical Representation</a:t>
            </a:r>
            <a:endParaRPr lang="en" dirty="0"/>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b="1" dirty="0">
                <a:solidFill>
                  <a:schemeClr val="bg1"/>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2617164" y="1952139"/>
                <a:ext cx="3449599"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GB" sz="2000" i="1">
                              <a:latin typeface="Cambria Math" panose="02040503050406030204" pitchFamily="18" charset="0"/>
                            </a:rPr>
                          </m:ctrlPr>
                        </m:dPr>
                        <m:e>
                          <m:r>
                            <a:rPr lang="en-GB" sz="2000" i="1">
                              <a:latin typeface="Cambria Math" panose="02040503050406030204" pitchFamily="18" charset="0"/>
                            </a:rPr>
                            <m:t>𝑥</m:t>
                          </m:r>
                          <m:r>
                            <a:rPr lang="en-GB" sz="2000">
                              <a:latin typeface="Cambria Math" panose="02040503050406030204" pitchFamily="18" charset="0"/>
                            </a:rPr>
                            <m:t>+</m:t>
                          </m:r>
                          <m:r>
                            <a:rPr lang="en-GB" sz="2000" i="1">
                              <a:latin typeface="Cambria Math" panose="02040503050406030204" pitchFamily="18" charset="0"/>
                            </a:rPr>
                            <m:t>𝑖𝑦</m:t>
                          </m:r>
                          <m:r>
                            <a:rPr lang="en-GB" sz="2000">
                              <a:latin typeface="Cambria Math" panose="02040503050406030204" pitchFamily="18" charset="0"/>
                            </a:rPr>
                            <m:t>=</m:t>
                          </m:r>
                          <m:r>
                            <a:rPr lang="en-GB" sz="2000" i="1">
                              <a:latin typeface="Cambria Math" panose="02040503050406030204" pitchFamily="18" charset="0"/>
                            </a:rPr>
                            <m:t>𝑟</m:t>
                          </m:r>
                          <m:r>
                            <a:rPr lang="en-GB" sz="2000">
                              <a:latin typeface="Cambria Math" panose="02040503050406030204" pitchFamily="18" charset="0"/>
                            </a:rPr>
                            <m:t>(</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d>
                                <m:dPr>
                                  <m:ctrlPr>
                                    <a:rPr lang="en-GB" sz="2000" i="1">
                                      <a:latin typeface="Cambria Math" panose="02040503050406030204" pitchFamily="18" charset="0"/>
                                    </a:rPr>
                                  </m:ctrlPr>
                                </m:dPr>
                                <m:e>
                                  <m:r>
                                    <a:rPr lang="en-GB" sz="2000" i="1">
                                      <a:latin typeface="Cambria Math" panose="02040503050406030204" pitchFamily="18" charset="0"/>
                                    </a:rPr>
                                    <m:t>𝜃</m:t>
                                  </m:r>
                                </m:e>
                              </m:d>
                            </m:e>
                          </m:func>
                          <m:r>
                            <a:rPr lang="en-GB" sz="2000">
                              <a:latin typeface="Cambria Math" panose="02040503050406030204" pitchFamily="18" charset="0"/>
                            </a:rPr>
                            <m:t>+</m:t>
                          </m:r>
                          <m:r>
                            <a:rPr lang="en-GB" sz="2000" i="1">
                              <a:latin typeface="Cambria Math" panose="02040503050406030204" pitchFamily="18" charset="0"/>
                            </a:rPr>
                            <m:t>𝑖𝑠𝑖𝑛</m:t>
                          </m:r>
                          <m:d>
                            <m:dPr>
                              <m:ctrlPr>
                                <a:rPr lang="en-GB" sz="2000" i="1">
                                  <a:latin typeface="Cambria Math" panose="02040503050406030204" pitchFamily="18" charset="0"/>
                                </a:rPr>
                              </m:ctrlPr>
                            </m:dPr>
                            <m:e>
                              <m:r>
                                <a:rPr lang="en-GB" sz="2000" i="1">
                                  <a:latin typeface="Cambria Math" panose="02040503050406030204" pitchFamily="18" charset="0"/>
                                </a:rPr>
                                <m:t>𝜃</m:t>
                              </m:r>
                            </m:e>
                          </m:d>
                        </m:e>
                      </m:d>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2617164" y="1952139"/>
                <a:ext cx="3449599" cy="439736"/>
              </a:xfrm>
              <a:prstGeom prst="rect">
                <a:avLst/>
              </a:prstGeom>
              <a:blipFill rotWithShape="0">
                <a:blip r:embed="rId3"/>
                <a:stretch>
                  <a:fillRect t="-156944" r="-20318" b="-230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617164" y="3429000"/>
                <a:ext cx="2769412"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GB" sz="2000" i="1">
                              <a:latin typeface="Cambria Math" panose="02040503050406030204" pitchFamily="18" charset="0"/>
                            </a:rPr>
                          </m:ctrlPr>
                        </m:dPr>
                        <m:e>
                          <m:sSup>
                            <m:sSupPr>
                              <m:ctrlPr>
                                <a:rPr lang="en-GB" sz="2000" i="1">
                                  <a:latin typeface="Cambria Math" panose="02040503050406030204" pitchFamily="18" charset="0"/>
                                </a:rPr>
                              </m:ctrlPr>
                            </m:sSupPr>
                            <m:e>
                              <m:r>
                                <a:rPr lang="en-GB" sz="2000" i="1">
                                  <a:latin typeface="Cambria Math" panose="02040503050406030204" pitchFamily="18" charset="0"/>
                                </a:rPr>
                                <m:t>𝑒</m:t>
                              </m:r>
                            </m:e>
                            <m:sup>
                              <m:r>
                                <a:rPr lang="en-GB" sz="2000" i="1">
                                  <a:latin typeface="Cambria Math" panose="02040503050406030204" pitchFamily="18" charset="0"/>
                                </a:rPr>
                                <m:t>𝑖</m:t>
                              </m:r>
                              <m:r>
                                <a:rPr lang="en-GB" sz="2000" i="1">
                                  <a:latin typeface="Cambria Math" panose="02040503050406030204" pitchFamily="18" charset="0"/>
                                </a:rPr>
                                <m:t>𝜃</m:t>
                              </m:r>
                            </m:sup>
                          </m:sSup>
                          <m:r>
                            <a:rPr lang="en-GB" sz="2000">
                              <a:latin typeface="Cambria Math" panose="02040503050406030204" pitchFamily="18" charset="0"/>
                            </a:rPr>
                            <m:t>=</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d>
                                <m:dPr>
                                  <m:ctrlPr>
                                    <a:rPr lang="en-GB" sz="2000" i="1">
                                      <a:latin typeface="Cambria Math" panose="02040503050406030204" pitchFamily="18" charset="0"/>
                                    </a:rPr>
                                  </m:ctrlPr>
                                </m:dPr>
                                <m:e>
                                  <m:r>
                                    <a:rPr lang="en-GB" sz="2000" i="1">
                                      <a:latin typeface="Cambria Math" panose="02040503050406030204" pitchFamily="18" charset="0"/>
                                    </a:rPr>
                                    <m:t>𝜃</m:t>
                                  </m:r>
                                </m:e>
                              </m:d>
                            </m:e>
                          </m:func>
                          <m:r>
                            <a:rPr lang="en-GB" sz="2000">
                              <a:latin typeface="Cambria Math" panose="02040503050406030204" pitchFamily="18" charset="0"/>
                            </a:rPr>
                            <m:t>+</m:t>
                          </m:r>
                          <m:r>
                            <a:rPr lang="en-GB" sz="2000" i="1">
                              <a:latin typeface="Cambria Math" panose="02040503050406030204" pitchFamily="18" charset="0"/>
                            </a:rPr>
                            <m:t>𝑖𝑠𝑖𝑛</m:t>
                          </m:r>
                          <m:r>
                            <a:rPr lang="en-GB" sz="2000">
                              <a:latin typeface="Cambria Math" panose="02040503050406030204" pitchFamily="18" charset="0"/>
                            </a:rPr>
                            <m:t>(</m:t>
                          </m:r>
                          <m:r>
                            <a:rPr lang="en-GB" sz="2000" i="1">
                              <a:latin typeface="Cambria Math" panose="02040503050406030204" pitchFamily="18" charset="0"/>
                            </a:rPr>
                            <m:t>𝜃</m:t>
                          </m:r>
                        </m:e>
                      </m:d>
                    </m:oMath>
                  </m:oMathPara>
                </a14:m>
                <a:endParaRPr lang="en-GB" sz="2000" dirty="0"/>
              </a:p>
            </p:txBody>
          </p:sp>
        </mc:Choice>
        <mc:Fallback xmlns="">
          <p:sp>
            <p:nvSpPr>
              <p:cNvPr id="8" name="Rectangle 7"/>
              <p:cNvSpPr>
                <a:spLocks noRot="1" noChangeAspect="1" noMove="1" noResize="1" noEditPoints="1" noAdjustHandles="1" noChangeArrowheads="1" noChangeShapeType="1" noTextEdit="1"/>
              </p:cNvSpPr>
              <p:nvPr/>
            </p:nvSpPr>
            <p:spPr>
              <a:xfrm>
                <a:off x="2617164" y="3429000"/>
                <a:ext cx="2769412" cy="439736"/>
              </a:xfrm>
              <a:prstGeom prst="rect">
                <a:avLst/>
              </a:prstGeom>
              <a:blipFill rotWithShape="0">
                <a:blip r:embed="rId4"/>
                <a:stretch>
                  <a:fillRect t="-156944" r="-25275" b="-2291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617164" y="4905861"/>
                <a:ext cx="1525995"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2000" i="1">
                              <a:latin typeface="Cambria Math" panose="02040503050406030204" pitchFamily="18" charset="0"/>
                            </a:rPr>
                          </m:ctrlPr>
                        </m:sSupPr>
                        <m:e>
                          <m:r>
                            <a:rPr lang="en-GB" sz="2000" i="1">
                              <a:latin typeface="Cambria Math" panose="02040503050406030204" pitchFamily="18" charset="0"/>
                            </a:rPr>
                            <m:t>𝑒</m:t>
                          </m:r>
                        </m:e>
                        <m:sup>
                          <m:r>
                            <a:rPr lang="en-GB" sz="2000" i="1">
                              <a:latin typeface="Cambria Math" panose="02040503050406030204" pitchFamily="18" charset="0"/>
                            </a:rPr>
                            <m:t>𝑖</m:t>
                          </m:r>
                          <m:r>
                            <a:rPr lang="en-GB" sz="2000" i="1">
                              <a:latin typeface="Cambria Math" panose="02040503050406030204" pitchFamily="18" charset="0"/>
                            </a:rPr>
                            <m:t>𝜋</m:t>
                          </m:r>
                        </m:sup>
                      </m:sSup>
                      <m:r>
                        <a:rPr lang="en-GB" sz="2000">
                          <a:latin typeface="Cambria Math" panose="02040503050406030204" pitchFamily="18" charset="0"/>
                        </a:rPr>
                        <m:t>+1=0</m:t>
                      </m:r>
                    </m:oMath>
                  </m:oMathPara>
                </a14:m>
                <a:endParaRPr lang="en-GB" sz="2000" dirty="0"/>
              </a:p>
            </p:txBody>
          </p:sp>
        </mc:Choice>
        <mc:Fallback xmlns="">
          <p:sp>
            <p:nvSpPr>
              <p:cNvPr id="9" name="Rectangle 8"/>
              <p:cNvSpPr>
                <a:spLocks noRot="1" noChangeAspect="1" noMove="1" noResize="1" noEditPoints="1" noAdjustHandles="1" noChangeArrowheads="1" noChangeShapeType="1" noTextEdit="1"/>
              </p:cNvSpPr>
              <p:nvPr/>
            </p:nvSpPr>
            <p:spPr>
              <a:xfrm>
                <a:off x="2617164" y="4905861"/>
                <a:ext cx="1525995" cy="410112"/>
              </a:xfrm>
              <a:prstGeom prst="rect">
                <a:avLst/>
              </a:prstGeom>
              <a:blipFill rotWithShape="0">
                <a:blip r:embed="rId5"/>
                <a:stretch>
                  <a:fillRect/>
                </a:stretch>
              </a:blipFill>
            </p:spPr>
            <p:txBody>
              <a:bodyPr/>
              <a:lstStyle/>
              <a:p>
                <a:r>
                  <a:rPr lang="en-GB">
                    <a:noFill/>
                  </a:rPr>
                  <a:t> </a:t>
                </a:r>
              </a:p>
            </p:txBody>
          </p:sp>
        </mc:Fallback>
      </mc:AlternateContent>
      <p:pic>
        <p:nvPicPr>
          <p:cNvPr id="3074" name="Picture 2" descr="http://www.ega-math.narod.ru/Bell/IMG/Euler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6524" y="2607416"/>
            <a:ext cx="3507475" cy="425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3631"/>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Argand (1768-1822) –</a:t>
            </a:r>
            <a:br>
              <a:rPr lang="en-GB" dirty="0"/>
            </a:br>
            <a:r>
              <a:rPr lang="en-GB" dirty="0"/>
              <a:t>The Argand Diagram</a:t>
            </a:r>
            <a:endParaRPr lang="en" dirty="0"/>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b="1" dirty="0">
                <a:solidFill>
                  <a:schemeClr val="bg1"/>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
        <p:nvSpPr>
          <p:cNvPr id="21" name="AutoShape 6" descr="Image result for argand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6" name="Picture 10" descr="http://bhs-specialist.wikispaces.com/file/view/3Dpolar1.gif/177144739/362x224/3Dpolar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835" y="1916672"/>
            <a:ext cx="3788139" cy="234404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811440" y="4872251"/>
            <a:ext cx="5227092" cy="1015663"/>
          </a:xfrm>
          <a:prstGeom prst="rect">
            <a:avLst/>
          </a:prstGeom>
          <a:noFill/>
        </p:spPr>
        <p:txBody>
          <a:bodyPr wrap="square" rtlCol="0">
            <a:spAutoFit/>
          </a:bodyPr>
          <a:lstStyle/>
          <a:p>
            <a:pPr algn="ctr"/>
            <a:r>
              <a:rPr lang="en-GB" sz="2000" dirty="0">
                <a:latin typeface="Montserrat" panose="020B0604020202020204" charset="0"/>
              </a:rPr>
              <a:t>Following on from Euler’ Work Argand was able to full geometrically represent complex numbers</a:t>
            </a:r>
          </a:p>
        </p:txBody>
      </p:sp>
    </p:spTree>
    <p:extLst>
      <p:ext uri="{BB962C8B-B14F-4D97-AF65-F5344CB8AC3E}">
        <p14:creationId xmlns:p14="http://schemas.microsoft.com/office/powerpoint/2010/main" val="32873749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600500" y="2720725"/>
            <a:ext cx="5857800" cy="1546500"/>
          </a:xfrm>
          <a:prstGeom prst="rect">
            <a:avLst/>
          </a:prstGeom>
        </p:spPr>
        <p:txBody>
          <a:bodyPr lIns="91425" tIns="91425" rIns="91425" bIns="91425" anchor="b" anchorCtr="0">
            <a:noAutofit/>
          </a:bodyPr>
          <a:lstStyle/>
          <a:p>
            <a:pPr lvl="0" rtl="0">
              <a:spcBef>
                <a:spcPts val="0"/>
              </a:spcBef>
              <a:buNone/>
            </a:pPr>
            <a:r>
              <a:rPr lang="en" dirty="0"/>
              <a:t>Pi</a:t>
            </a:r>
          </a:p>
        </p:txBody>
      </p:sp>
      <p:sp>
        <p:nvSpPr>
          <p:cNvPr id="73" name="Shape 73"/>
          <p:cNvSpPr txBox="1">
            <a:spLocks noGrp="1"/>
          </p:cNvSpPr>
          <p:nvPr>
            <p:ph type="subTitle" idx="1"/>
          </p:nvPr>
        </p:nvSpPr>
        <p:spPr>
          <a:xfrm>
            <a:off x="2600400" y="4243950"/>
            <a:ext cx="5857800" cy="1046400"/>
          </a:xfrm>
          <a:prstGeom prst="rect">
            <a:avLst/>
          </a:prstGeom>
        </p:spPr>
        <p:txBody>
          <a:bodyPr lIns="91425" tIns="91425" rIns="91425" bIns="91425" anchor="t" anchorCtr="0">
            <a:noAutofit/>
          </a:bodyPr>
          <a:lstStyle/>
          <a:p>
            <a:pPr lvl="0" rtl="0">
              <a:spcBef>
                <a:spcPts val="0"/>
              </a:spcBef>
              <a:buNone/>
            </a:pPr>
            <a:r>
              <a:rPr lang="en" sz="2000" dirty="0" smtClean="0">
                <a:latin typeface="Montserrat" panose="020B0604020202020204" charset="0"/>
              </a:rPr>
              <a:t>H L</a:t>
            </a:r>
            <a:endParaRPr lang="en" sz="2000" dirty="0">
              <a:latin typeface="Montserrat" panose="020B0604020202020204" charset="0"/>
            </a:endParaRPr>
          </a:p>
        </p:txBody>
      </p:sp>
    </p:spTree>
    <p:extLst>
      <p:ext uri="{BB962C8B-B14F-4D97-AF65-F5344CB8AC3E}">
        <p14:creationId xmlns:p14="http://schemas.microsoft.com/office/powerpoint/2010/main" val="167991001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Approximations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There have been a multitude of ways to approximate pi over the course of history. </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Today, I am solely going to focus on the polygon approximation method - introduced by Archimedes of Syracruse around 290 BC.</a:t>
            </a:r>
          </a:p>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1026" name="Picture 2" descr="https://www.math.nyu.edu/~crorres/Archimedes/Pictures/Chocolate_Card/Chocolate_card_600dp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632" y="3349850"/>
            <a:ext cx="1992685" cy="293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29632" y="6285250"/>
            <a:ext cx="1992685" cy="307777"/>
          </a:xfrm>
          <a:prstGeom prst="rect">
            <a:avLst/>
          </a:prstGeom>
          <a:noFill/>
        </p:spPr>
        <p:txBody>
          <a:bodyPr wrap="square" rtlCol="0">
            <a:spAutoFit/>
          </a:bodyPr>
          <a:lstStyle/>
          <a:p>
            <a:pPr algn="ctr"/>
            <a:r>
              <a:rPr lang="en-GB" i="1" dirty="0">
                <a:latin typeface="Montserrat" panose="020B0604020202020204" charset="0"/>
              </a:rPr>
              <a:t>The man, the myth.</a:t>
            </a:r>
          </a:p>
        </p:txBody>
      </p:sp>
    </p:spTree>
    <p:extLst>
      <p:ext uri="{BB962C8B-B14F-4D97-AF65-F5344CB8AC3E}">
        <p14:creationId xmlns:p14="http://schemas.microsoft.com/office/powerpoint/2010/main" val="1942361226"/>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What is it?</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The Polygon Approximation method uses – you guessed it – polygons, to estimate a value for pi. </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It’s basic principle is that it calculates an upper bound and a lower bound of pi.</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These bounds can be worked to any desired degree of accuracy.</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All that’s needed is the formula for an area of a circle and a fair amount of paitence to work through the calculations.</a:t>
            </a: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627478" y="4857482"/>
                <a:ext cx="1196994" cy="1022075"/>
              </a:xfrm>
              <a:prstGeom prst="rect">
                <a:avLst/>
              </a:prstGeom>
              <a:noFill/>
            </p:spPr>
            <p:txBody>
              <a:bodyPr wrap="none" lIns="0" tIns="0" rIns="0" bIns="0" rtlCol="0">
                <a:spAutoFit/>
              </a:bodyPr>
              <a:lstStyle/>
              <a:p>
                <a:endParaRPr lang="en-GB" dirty="0"/>
              </a:p>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𝐴</m:t>
                          </m:r>
                        </m:num>
                        <m:den>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2</m:t>
                              </m:r>
                            </m:sup>
                          </m:sSup>
                        </m:den>
                      </m:f>
                    </m:oMath>
                  </m:oMathPara>
                </a14:m>
                <a:endParaRPr lang="en-GB" sz="2800" dirty="0">
                  <a:latin typeface="Montserrat" panose="020B060402020202020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627478" y="4857482"/>
                <a:ext cx="1196994" cy="1022075"/>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4617860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 dirty="0"/>
              <a:t>How is it Done?</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GB" sz="1600" dirty="0">
                <a:latin typeface="Montserrat" panose="020B0604020202020204" charset="0"/>
              </a:rPr>
              <a:t>Let’s say we were doing the polygon approximation method for a hexagon. </a:t>
            </a: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We would need a hexagon to inscribe a circle – this would be used as a lower bound. </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We would also have a larger hexagon, circumscribing the circle, for a upper bound.</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638783" y="3820126"/>
            <a:ext cx="3175903" cy="2676926"/>
            <a:chOff x="0" y="0"/>
            <a:chExt cx="1789430" cy="1528234"/>
          </a:xfrm>
        </p:grpSpPr>
        <p:sp>
          <p:nvSpPr>
            <p:cNvPr id="10" name="Hexagon 9"/>
            <p:cNvSpPr/>
            <p:nvPr/>
          </p:nvSpPr>
          <p:spPr>
            <a:xfrm>
              <a:off x="0" y="0"/>
              <a:ext cx="1789430" cy="1528234"/>
            </a:xfrm>
            <a:prstGeom prst="hexagon">
              <a:avLst>
                <a:gd name="adj" fmla="val 30193"/>
                <a:gd name="vf" fmla="val 115470"/>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p:cNvSpPr/>
            <p:nvPr/>
          </p:nvSpPr>
          <p:spPr>
            <a:xfrm>
              <a:off x="131234" y="8467"/>
              <a:ext cx="1533378" cy="1512276"/>
            </a:xfrm>
            <a:prstGeom prst="ellipse">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Hexagon 11"/>
            <p:cNvSpPr/>
            <p:nvPr/>
          </p:nvSpPr>
          <p:spPr>
            <a:xfrm>
              <a:off x="139700" y="114300"/>
              <a:ext cx="1518920" cy="1300480"/>
            </a:xfrm>
            <a:prstGeom prst="hexagon">
              <a:avLst>
                <a:gd name="adj" fmla="val 30193"/>
                <a:gd name="vf" fmla="val 115470"/>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Tree>
    <p:extLst>
      <p:ext uri="{BB962C8B-B14F-4D97-AF65-F5344CB8AC3E}">
        <p14:creationId xmlns:p14="http://schemas.microsoft.com/office/powerpoint/2010/main" val="3694152958"/>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 dirty="0"/>
              <a:t>How is it Done?</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GB" sz="1600" dirty="0">
                <a:latin typeface="Montserrat" panose="020B0604020202020204" charset="0"/>
              </a:rPr>
              <a:t>After calculating the areas for both hexagons, we would have an upper and lower bound for the area of a circle.</a:t>
            </a:r>
          </a:p>
          <a:p>
            <a:pPr marL="228600" lvl="0" rtl="0">
              <a:spcBef>
                <a:spcPts val="0"/>
              </a:spcBef>
              <a:buNone/>
            </a:pPr>
            <a:endParaRPr lang="en-GB" sz="1600" dirty="0">
              <a:latin typeface="Montserrat" panose="020B0604020202020204" charset="0"/>
            </a:endParaRPr>
          </a:p>
          <a:p>
            <a:pPr marL="228600" lvl="0" rtl="0">
              <a:spcBef>
                <a:spcPts val="0"/>
              </a:spcBef>
              <a:buNone/>
            </a:pPr>
            <a:r>
              <a:rPr lang="en-GB" sz="1600" dirty="0">
                <a:latin typeface="Montserrat" panose="020B0604020202020204" charset="0"/>
              </a:rPr>
              <a:t>Assuming we have a circle with radius 3 units.</a:t>
            </a: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
        <p:nvSpPr>
          <p:cNvPr id="10" name="Hexagon 9"/>
          <p:cNvSpPr/>
          <p:nvPr/>
        </p:nvSpPr>
        <p:spPr>
          <a:xfrm>
            <a:off x="3638783" y="3820126"/>
            <a:ext cx="3175903" cy="2676926"/>
          </a:xfrm>
          <a:prstGeom prst="hexagon">
            <a:avLst>
              <a:gd name="adj" fmla="val 30193"/>
              <a:gd name="vf" fmla="val 115470"/>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p:cNvSpPr/>
          <p:nvPr/>
        </p:nvSpPr>
        <p:spPr>
          <a:xfrm>
            <a:off x="3871699" y="3834957"/>
            <a:ext cx="2721459" cy="2648973"/>
          </a:xfrm>
          <a:prstGeom prst="ellipse">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Hexagon 11"/>
          <p:cNvSpPr/>
          <p:nvPr/>
        </p:nvSpPr>
        <p:spPr>
          <a:xfrm>
            <a:off x="3886724" y="4020339"/>
            <a:ext cx="2695798" cy="2277981"/>
          </a:xfrm>
          <a:prstGeom prst="hexagon">
            <a:avLst>
              <a:gd name="adj" fmla="val 30193"/>
              <a:gd name="vf" fmla="val 115470"/>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7" name="Straight Connector 6"/>
          <p:cNvCxnSpPr>
            <a:endCxn id="12" idx="0"/>
          </p:cNvCxnSpPr>
          <p:nvPr/>
        </p:nvCxnSpPr>
        <p:spPr>
          <a:xfrm flipV="1">
            <a:off x="5249119" y="5159330"/>
            <a:ext cx="1333403" cy="2034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06319" y="4803494"/>
            <a:ext cx="283580" cy="307777"/>
          </a:xfrm>
          <a:prstGeom prst="rect">
            <a:avLst/>
          </a:prstGeom>
          <a:noFill/>
        </p:spPr>
        <p:txBody>
          <a:bodyPr wrap="square" rtlCol="0">
            <a:spAutoFit/>
          </a:bodyPr>
          <a:lstStyle/>
          <a:p>
            <a:r>
              <a:rPr lang="en-GB" dirty="0"/>
              <a:t>3</a:t>
            </a:r>
          </a:p>
        </p:txBody>
      </p:sp>
    </p:spTree>
    <p:extLst>
      <p:ext uri="{BB962C8B-B14F-4D97-AF65-F5344CB8AC3E}">
        <p14:creationId xmlns:p14="http://schemas.microsoft.com/office/powerpoint/2010/main" val="27661818"/>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 dirty="0"/>
              <a:t>How is it Done?</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GB" sz="1600" dirty="0">
                <a:latin typeface="Montserrat" panose="020B0604020202020204" charset="0"/>
              </a:rPr>
              <a:t>After calculating the areas for both hexagons, we would have an upper and lower bound for the area of a circle.</a:t>
            </a:r>
          </a:p>
          <a:p>
            <a:pPr marL="228600" lvl="0" rtl="0">
              <a:spcBef>
                <a:spcPts val="0"/>
              </a:spcBef>
              <a:buNone/>
            </a:pPr>
            <a:endParaRPr lang="en-GB" sz="1600" dirty="0">
              <a:latin typeface="Montserrat" panose="020B0604020202020204" charset="0"/>
            </a:endParaRPr>
          </a:p>
          <a:p>
            <a:pPr marL="228600" lvl="0" rtl="0">
              <a:spcBef>
                <a:spcPts val="0"/>
              </a:spcBef>
              <a:buNone/>
            </a:pPr>
            <a:r>
              <a:rPr lang="en-GB" sz="1600" dirty="0">
                <a:latin typeface="Montserrat" panose="020B0604020202020204" charset="0"/>
              </a:rPr>
              <a:t>Assuming we have a circle with radius 3 units.</a:t>
            </a:r>
          </a:p>
          <a:p>
            <a:pPr marL="228600" lvl="0" rtl="0">
              <a:spcBef>
                <a:spcPts val="0"/>
              </a:spcBef>
              <a:buNone/>
            </a:pPr>
            <a:endParaRPr lang="en-GB" sz="1600" dirty="0">
              <a:latin typeface="Montserrat" panose="020B0604020202020204" charset="0"/>
            </a:endParaRPr>
          </a:p>
          <a:p>
            <a:pPr marL="228600" lvl="0" rtl="0">
              <a:spcBef>
                <a:spcPts val="0"/>
              </a:spcBef>
              <a:buNone/>
            </a:pPr>
            <a:r>
              <a:rPr lang="en-GB" sz="1600" dirty="0">
                <a:latin typeface="Montserrat" panose="020B0604020202020204" charset="0"/>
              </a:rPr>
              <a:t>The area of the inner hexagon works out to be 23.38 units squared.</a:t>
            </a: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
        <p:nvSpPr>
          <p:cNvPr id="10" name="Hexagon 9"/>
          <p:cNvSpPr/>
          <p:nvPr/>
        </p:nvSpPr>
        <p:spPr>
          <a:xfrm>
            <a:off x="3638783" y="3820126"/>
            <a:ext cx="3175903" cy="2676926"/>
          </a:xfrm>
          <a:prstGeom prst="hexagon">
            <a:avLst>
              <a:gd name="adj" fmla="val 30193"/>
              <a:gd name="vf" fmla="val 115470"/>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p:cNvSpPr/>
          <p:nvPr/>
        </p:nvSpPr>
        <p:spPr>
          <a:xfrm>
            <a:off x="3871699" y="3834957"/>
            <a:ext cx="2721459" cy="2648973"/>
          </a:xfrm>
          <a:prstGeom prst="ellipse">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Hexagon 11"/>
          <p:cNvSpPr/>
          <p:nvPr/>
        </p:nvSpPr>
        <p:spPr>
          <a:xfrm>
            <a:off x="3886724" y="4020339"/>
            <a:ext cx="2695798" cy="2277981"/>
          </a:xfrm>
          <a:prstGeom prst="hexagon">
            <a:avLst>
              <a:gd name="adj" fmla="val 30193"/>
              <a:gd name="vf" fmla="val 115470"/>
            </a:avLst>
          </a:prstGeom>
          <a:solidFill>
            <a:srgbClr val="92D05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7" name="Straight Connector 6"/>
          <p:cNvCxnSpPr>
            <a:endCxn id="12" idx="0"/>
          </p:cNvCxnSpPr>
          <p:nvPr/>
        </p:nvCxnSpPr>
        <p:spPr>
          <a:xfrm flipV="1">
            <a:off x="5249119" y="5159330"/>
            <a:ext cx="1333403" cy="2034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06319" y="4803494"/>
            <a:ext cx="283580" cy="307777"/>
          </a:xfrm>
          <a:prstGeom prst="rect">
            <a:avLst/>
          </a:prstGeom>
          <a:noFill/>
        </p:spPr>
        <p:txBody>
          <a:bodyPr wrap="square" rtlCol="0">
            <a:spAutoFit/>
          </a:bodyPr>
          <a:lstStyle/>
          <a:p>
            <a:r>
              <a:rPr lang="en-GB" dirty="0"/>
              <a:t>3</a:t>
            </a:r>
          </a:p>
        </p:txBody>
      </p:sp>
    </p:spTree>
    <p:extLst>
      <p:ext uri="{BB962C8B-B14F-4D97-AF65-F5344CB8AC3E}">
        <p14:creationId xmlns:p14="http://schemas.microsoft.com/office/powerpoint/2010/main" val="3915289364"/>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 dirty="0"/>
              <a:t>How is it Done?</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GB" sz="1600" dirty="0">
                <a:latin typeface="Montserrat" panose="020B0604020202020204" charset="0"/>
              </a:rPr>
              <a:t>After calculating the areas for both hexagons, we would have an upper and lower bound for the area of a circle.</a:t>
            </a:r>
          </a:p>
          <a:p>
            <a:pPr marL="228600" lvl="0" rtl="0">
              <a:spcBef>
                <a:spcPts val="0"/>
              </a:spcBef>
              <a:buNone/>
            </a:pPr>
            <a:endParaRPr lang="en-GB" sz="1600" dirty="0">
              <a:latin typeface="Montserrat" panose="020B0604020202020204" charset="0"/>
            </a:endParaRPr>
          </a:p>
          <a:p>
            <a:pPr marL="228600" lvl="0">
              <a:buNone/>
            </a:pPr>
            <a:r>
              <a:rPr lang="en-GB" sz="1600" dirty="0">
                <a:latin typeface="Montserrat" panose="020B0604020202020204" charset="0"/>
              </a:rPr>
              <a:t>Assuming we have a circle with radius 3 units.</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The area of the outer hexagon works out to be 31.18 units squared.</a:t>
            </a: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
        <p:nvSpPr>
          <p:cNvPr id="10" name="Hexagon 9"/>
          <p:cNvSpPr/>
          <p:nvPr/>
        </p:nvSpPr>
        <p:spPr>
          <a:xfrm>
            <a:off x="3638783" y="3820126"/>
            <a:ext cx="3175903" cy="2676926"/>
          </a:xfrm>
          <a:prstGeom prst="hexagon">
            <a:avLst>
              <a:gd name="adj" fmla="val 30193"/>
              <a:gd name="vf" fmla="val 115470"/>
            </a:avLst>
          </a:prstGeom>
          <a:solidFill>
            <a:srgbClr val="FF0000"/>
          </a:solidFill>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p:cNvSpPr/>
          <p:nvPr/>
        </p:nvSpPr>
        <p:spPr>
          <a:xfrm>
            <a:off x="3871699" y="3834957"/>
            <a:ext cx="2721459" cy="2648973"/>
          </a:xfrm>
          <a:prstGeom prst="ellipse">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Hexagon 11"/>
          <p:cNvSpPr/>
          <p:nvPr/>
        </p:nvSpPr>
        <p:spPr>
          <a:xfrm>
            <a:off x="3886724" y="4020339"/>
            <a:ext cx="2695798" cy="2277981"/>
          </a:xfrm>
          <a:prstGeom prst="hexagon">
            <a:avLst>
              <a:gd name="adj" fmla="val 30193"/>
              <a:gd name="vf" fmla="val 115470"/>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7" name="Straight Connector 6"/>
          <p:cNvCxnSpPr>
            <a:endCxn id="12" idx="0"/>
          </p:cNvCxnSpPr>
          <p:nvPr/>
        </p:nvCxnSpPr>
        <p:spPr>
          <a:xfrm flipV="1">
            <a:off x="5249119" y="5159330"/>
            <a:ext cx="1333403" cy="2034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06319" y="4803494"/>
            <a:ext cx="283580" cy="307777"/>
          </a:xfrm>
          <a:prstGeom prst="rect">
            <a:avLst/>
          </a:prstGeom>
          <a:noFill/>
        </p:spPr>
        <p:txBody>
          <a:bodyPr wrap="square" rtlCol="0">
            <a:spAutoFit/>
          </a:bodyPr>
          <a:lstStyle/>
          <a:p>
            <a:r>
              <a:rPr lang="en-GB" dirty="0"/>
              <a:t>3</a:t>
            </a:r>
          </a:p>
        </p:txBody>
      </p:sp>
    </p:spTree>
    <p:extLst>
      <p:ext uri="{BB962C8B-B14F-4D97-AF65-F5344CB8AC3E}">
        <p14:creationId xmlns:p14="http://schemas.microsoft.com/office/powerpoint/2010/main" val="61585041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Early instances of Algebraic Numbers</a:t>
            </a: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Diophantus (201/215AD – 285/299AD, aged 84) </a:t>
                </a:r>
              </a:p>
              <a:p>
                <a:pPr marL="228600" lvl="0" rtl="0">
                  <a:spcBef>
                    <a:spcPts val="0"/>
                  </a:spcBef>
                  <a:buNone/>
                </a:pPr>
                <a:endParaRPr lang="en-GB" sz="1600" dirty="0">
                  <a:latin typeface="Montserrat" panose="020B0604020202020204" charset="0"/>
                </a:endParaRPr>
              </a:p>
              <a:p>
                <a:pPr marL="228600" lvl="0" rtl="0">
                  <a:spcBef>
                    <a:spcPts val="0"/>
                  </a:spcBef>
                  <a:buNone/>
                </a:pPr>
                <a:r>
                  <a:rPr lang="en-GB" sz="1600" dirty="0">
                    <a:latin typeface="Montserrat" panose="020B0604020202020204" charset="0"/>
                  </a:rPr>
                  <a:t>T</a:t>
                </a:r>
                <a:r>
                  <a:rPr lang="en" sz="1600" dirty="0">
                    <a:latin typeface="Montserrat" panose="020B0604020202020204" charset="0"/>
                  </a:rPr>
                  <a:t>ypical Diophantine equation:</a:t>
                </a:r>
              </a:p>
              <a:p>
                <a:pPr marL="228600" lvl="0" rtl="0">
                  <a:spcBef>
                    <a:spcPts val="0"/>
                  </a:spcBef>
                  <a:buNone/>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𝐴</m:t>
                      </m:r>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m:t>
                      </m:r>
                      <m:r>
                        <a:rPr lang="en-GB" sz="1600" b="0" i="1" smtClean="0">
                          <a:latin typeface="Cambria Math" panose="02040503050406030204" pitchFamily="18" charset="0"/>
                        </a:rPr>
                        <m:t>𝑦</m:t>
                      </m:r>
                    </m:oMath>
                  </m:oMathPara>
                </a14:m>
                <a:endParaRPr lang="en-GB" sz="1600" dirty="0">
                  <a:latin typeface="Cambria Math" panose="02040503050406030204" pitchFamily="18" charset="0"/>
                </a:endParaRPr>
              </a:p>
              <a:p>
                <a:pPr marL="228600" lvl="0" rtl="0">
                  <a:spcBef>
                    <a:spcPts val="0"/>
                  </a:spcBef>
                  <a:buNone/>
                </a:pP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B</m:t>
                      </m:r>
                      <m:r>
                        <a:rPr lang="en-GB" sz="1600" b="0" i="0"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𝑦</m:t>
                          </m:r>
                        </m:e>
                        <m:sup>
                          <m:r>
                            <a:rPr lang="en-GB" sz="1600" b="0" i="1" smtClean="0">
                              <a:latin typeface="Cambria Math" panose="02040503050406030204" pitchFamily="18" charset="0"/>
                            </a:rPr>
                            <m:t>2</m:t>
                          </m:r>
                        </m:sup>
                      </m:sSup>
                    </m:oMath>
                  </m:oMathPara>
                </a14:m>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b="1" dirty="0">
                <a:solidFill>
                  <a:schemeClr val="bg1"/>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295291"/>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How is it Done?</a:t>
            </a: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Using this formula with the areas, we work out the lower bound of pi to be 2.598, and an upper bound of 3.464</a:t>
                </a:r>
              </a:p>
              <a:p>
                <a:pPr marL="228600" lvl="0" rtl="0">
                  <a:spcBef>
                    <a:spcPts val="0"/>
                  </a:spcBef>
                  <a:buNone/>
                </a:pPr>
                <a:endParaRPr lang="en" sz="1600" dirty="0">
                  <a:latin typeface="Montserrat" panose="020B0604020202020204" charset="0"/>
                </a:endParaRPr>
              </a:p>
              <a:p>
                <a:pPr marL="228600" lvl="0" rtl="0">
                  <a:spcBef>
                    <a:spcPts val="0"/>
                  </a:spcBef>
                  <a:buNone/>
                </a:pPr>
                <a:r>
                  <a:rPr lang="en-GB" sz="1600" b="0" dirty="0">
                    <a:ea typeface="Cambria Math" panose="02040503050406030204" pitchFamily="18" charset="0"/>
                  </a:rPr>
                  <a:t>                                            </a:t>
                </a:r>
                <a14:m>
                  <m:oMath xmlns:m="http://schemas.openxmlformats.org/officeDocument/2006/math">
                    <m:r>
                      <a:rPr lang="en-GB" sz="1600" b="0" i="0" smtClean="0">
                        <a:latin typeface="Cambria Math" panose="02040503050406030204" pitchFamily="18" charset="0"/>
                        <a:ea typeface="Cambria Math" panose="02040503050406030204" pitchFamily="18" charset="0"/>
                      </a:rPr>
                      <m:t>2.598</m:t>
                    </m:r>
                    <m:r>
                      <a:rPr lang="en" sz="1600" i="1" smtClean="0">
                        <a:latin typeface="Cambria Math" panose="02040503050406030204" pitchFamily="18" charset="0"/>
                        <a:ea typeface="Cambria Math" panose="02040503050406030204" pitchFamily="18" charset="0"/>
                      </a:rPr>
                      <m:t>&lt;</m:t>
                    </m:r>
                    <m:r>
                      <a:rPr lang="en" sz="1600" i="1" smtClean="0">
                        <a:latin typeface="Cambria Math" panose="02040503050406030204" pitchFamily="18" charset="0"/>
                        <a:ea typeface="Cambria Math" panose="02040503050406030204" pitchFamily="18" charset="0"/>
                      </a:rPr>
                      <m:t>𝜋</m:t>
                    </m:r>
                    <m:r>
                      <a:rPr lang="en" sz="1600" i="1" smtClean="0">
                        <a:latin typeface="Cambria Math" panose="02040503050406030204" pitchFamily="18" charset="0"/>
                        <a:ea typeface="Cambria Math" panose="02040503050406030204" pitchFamily="18" charset="0"/>
                      </a:rPr>
                      <m:t>&lt;3.464</m:t>
                    </m:r>
                  </m:oMath>
                </a14:m>
                <a:endParaRPr lang="en" sz="1600" dirty="0">
                  <a:latin typeface="Montserrat" panose="020B0604020202020204" charset="0"/>
                </a:endParaRP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
        <p:nvSpPr>
          <p:cNvPr id="10" name="Hexagon 9"/>
          <p:cNvSpPr/>
          <p:nvPr/>
        </p:nvSpPr>
        <p:spPr>
          <a:xfrm>
            <a:off x="3638783" y="3820126"/>
            <a:ext cx="3175903" cy="2676926"/>
          </a:xfrm>
          <a:prstGeom prst="hexagon">
            <a:avLst>
              <a:gd name="adj" fmla="val 30193"/>
              <a:gd name="vf" fmla="val 115470"/>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p:cNvSpPr/>
          <p:nvPr/>
        </p:nvSpPr>
        <p:spPr>
          <a:xfrm>
            <a:off x="3871699" y="3834957"/>
            <a:ext cx="2721459" cy="2648973"/>
          </a:xfrm>
          <a:prstGeom prst="ellipse">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Hexagon 11"/>
          <p:cNvSpPr/>
          <p:nvPr/>
        </p:nvSpPr>
        <p:spPr>
          <a:xfrm>
            <a:off x="3886724" y="4020339"/>
            <a:ext cx="2695798" cy="2277981"/>
          </a:xfrm>
          <a:prstGeom prst="hexagon">
            <a:avLst>
              <a:gd name="adj" fmla="val 30193"/>
              <a:gd name="vf" fmla="val 115470"/>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7" name="Straight Connector 6"/>
          <p:cNvCxnSpPr>
            <a:endCxn id="12" idx="0"/>
          </p:cNvCxnSpPr>
          <p:nvPr/>
        </p:nvCxnSpPr>
        <p:spPr>
          <a:xfrm flipV="1">
            <a:off x="5249119" y="5159330"/>
            <a:ext cx="1333403" cy="2034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06319" y="4803494"/>
            <a:ext cx="283580" cy="307777"/>
          </a:xfrm>
          <a:prstGeom prst="rect">
            <a:avLst/>
          </a:prstGeom>
          <a:noFill/>
        </p:spPr>
        <p:txBody>
          <a:bodyPr wrap="square" rtlCol="0">
            <a:spAutoFit/>
          </a:bodyPr>
          <a:lstStyle/>
          <a:p>
            <a:r>
              <a:rPr lang="en-GB" dirty="0"/>
              <a:t>3</a:t>
            </a:r>
          </a:p>
        </p:txBody>
      </p:sp>
      <mc:AlternateContent xmlns:mc="http://schemas.openxmlformats.org/markup-compatibility/2006" xmlns:a14="http://schemas.microsoft.com/office/drawing/2010/main">
        <mc:Choice Requires="a14">
          <p:sp>
            <p:nvSpPr>
              <p:cNvPr id="14" name="TextBox 13"/>
              <p:cNvSpPr txBox="1"/>
              <p:nvPr/>
            </p:nvSpPr>
            <p:spPr>
              <a:xfrm>
                <a:off x="4509325" y="1335652"/>
                <a:ext cx="1196994" cy="1022075"/>
              </a:xfrm>
              <a:prstGeom prst="rect">
                <a:avLst/>
              </a:prstGeom>
              <a:noFill/>
            </p:spPr>
            <p:txBody>
              <a:bodyPr wrap="none" lIns="0" tIns="0" rIns="0" bIns="0" rtlCol="0">
                <a:spAutoFit/>
              </a:bodyPr>
              <a:lstStyle/>
              <a:p>
                <a:endParaRPr lang="en-GB" dirty="0"/>
              </a:p>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𝐴</m:t>
                          </m:r>
                        </m:num>
                        <m:den>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2</m:t>
                              </m:r>
                            </m:sup>
                          </m:sSup>
                        </m:den>
                      </m:f>
                    </m:oMath>
                  </m:oMathPara>
                </a14:m>
                <a:endParaRPr lang="en-GB" sz="2800" dirty="0">
                  <a:latin typeface="Montserrat" panose="020B060402020202020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509325" y="1335652"/>
                <a:ext cx="1196994" cy="1022075"/>
              </a:xfrm>
              <a:prstGeom prst="rect">
                <a:avLst/>
              </a:prstGeom>
              <a:blipFill rotWithShape="0">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9566923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 dirty="0"/>
              <a:t>Polygon Approximations Over Time</a:t>
            </a: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Archimedes used a 96 sided polygon to gain his own estimate.</a:t>
                </a:r>
              </a:p>
              <a:p>
                <a:pPr marL="22860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3.14084&lt; </m:t>
                      </m:r>
                      <m:r>
                        <a:rPr lang="en-GB" sz="1600" i="1">
                          <a:latin typeface="Cambria Math" panose="02040503050406030204" pitchFamily="18" charset="0"/>
                        </a:rPr>
                        <m:t>𝜋</m:t>
                      </m:r>
                      <m:r>
                        <a:rPr lang="en-GB" sz="1600" i="1">
                          <a:latin typeface="Cambria Math" panose="02040503050406030204" pitchFamily="18" charset="0"/>
                        </a:rPr>
                        <m:t> &lt;3.14285</m:t>
                      </m:r>
                    </m:oMath>
                  </m:oMathPara>
                </a14:m>
                <a:endParaRPr lang="en-GB" sz="1600" dirty="0"/>
              </a:p>
              <a:p>
                <a:pPr marL="228600">
                  <a:buNone/>
                </a:pPr>
                <a:endParaRPr lang="en-GB" sz="1600" dirty="0"/>
              </a:p>
              <a:p>
                <a:pPr marL="228600" lvl="0">
                  <a:buNone/>
                </a:pPr>
                <a:r>
                  <a:rPr lang="en-GB" sz="1600" dirty="0">
                    <a:latin typeface="Montserrat" panose="020B0604020202020204" charset="0"/>
                  </a:rPr>
                  <a:t>This method remained the most accurate for many centuries, with great mathematicians simply going for the greatest amount of decimal places.</a:t>
                </a:r>
              </a:p>
              <a:p>
                <a:pPr marL="228600" lvl="0">
                  <a:buNone/>
                </a:pPr>
                <a:endParaRPr lang="en-GB" sz="1600" dirty="0">
                  <a:latin typeface="Montserrat" panose="020B0604020202020204" charset="0"/>
                </a:endParaRPr>
              </a:p>
              <a:p>
                <a:pPr marL="228600">
                  <a:buNone/>
                </a:pPr>
                <a:endParaRPr lang="en-GB" sz="1600" dirty="0">
                  <a:latin typeface="Montserrat" panose="020B0604020202020204" charset="0"/>
                </a:endParaRPr>
              </a:p>
              <a:p>
                <a:pPr marL="228600" lvl="0">
                  <a:buNone/>
                </a:pPr>
                <a:endParaRPr lang="en" sz="1600" dirty="0">
                  <a:latin typeface="Montserrat" panose="020B0604020202020204" charset="0"/>
                </a:endParaRP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06238"/>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 dirty="0"/>
              <a:t>Polygon Approximations Over Time</a:t>
            </a: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Archimedes used a 96 sided polygon to gain his own estimate.</a:t>
                </a:r>
              </a:p>
              <a:p>
                <a:pPr marL="22860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3.14084&lt; </m:t>
                      </m:r>
                      <m:r>
                        <a:rPr lang="en-GB" sz="1600" i="1">
                          <a:latin typeface="Cambria Math" panose="02040503050406030204" pitchFamily="18" charset="0"/>
                        </a:rPr>
                        <m:t>𝜋</m:t>
                      </m:r>
                      <m:r>
                        <a:rPr lang="en-GB" sz="1600" i="1">
                          <a:latin typeface="Cambria Math" panose="02040503050406030204" pitchFamily="18" charset="0"/>
                        </a:rPr>
                        <m:t> &lt;3.14285</m:t>
                      </m:r>
                    </m:oMath>
                  </m:oMathPara>
                </a14:m>
                <a:endParaRPr lang="en-GB" sz="1600" dirty="0"/>
              </a:p>
              <a:p>
                <a:pPr marL="228600">
                  <a:buNone/>
                </a:pPr>
                <a:endParaRPr lang="en-GB" sz="1600" dirty="0"/>
              </a:p>
              <a:p>
                <a:pPr marL="228600" lvl="0">
                  <a:buNone/>
                </a:pPr>
                <a:r>
                  <a:rPr lang="en-GB" sz="1600" dirty="0">
                    <a:latin typeface="Montserrat" panose="020B0604020202020204" charset="0"/>
                  </a:rPr>
                  <a:t>This method remained the most accurate for many centuries, with great mathematicians simply going for the greatest amount of decimal places.</a:t>
                </a:r>
              </a:p>
              <a:p>
                <a:pPr marL="228600" lvl="0">
                  <a:buNone/>
                </a:pPr>
                <a:endParaRPr lang="en-GB" sz="1600" dirty="0">
                  <a:latin typeface="Montserrat" panose="020B0604020202020204" charset="0"/>
                </a:endParaRPr>
              </a:p>
              <a:p>
                <a:pPr marL="228600" lvl="0">
                  <a:buNone/>
                </a:pPr>
                <a:endParaRPr lang="en-GB" sz="1600" dirty="0">
                  <a:latin typeface="Montserrat" panose="020B0604020202020204" charset="0"/>
                </a:endParaRPr>
              </a:p>
              <a:p>
                <a:pPr marL="228600" lvl="0">
                  <a:buNone/>
                </a:pPr>
                <a:endParaRPr lang="en-GB" sz="1600" dirty="0">
                  <a:latin typeface="Montserrat" panose="020B0604020202020204" charset="0"/>
                </a:endParaRPr>
              </a:p>
              <a:p>
                <a:pPr marL="514350" indent="-285750"/>
                <a:r>
                  <a:rPr lang="en-GB" sz="1600" dirty="0">
                    <a:latin typeface="Montserrat" panose="020B0604020202020204" charset="0"/>
                  </a:rPr>
                  <a:t>Liu Hui of the Wei Kingdom, 264 A.D.</a:t>
                </a:r>
              </a:p>
              <a:p>
                <a:pPr marL="514350" indent="-285750"/>
                <a:endParaRPr lang="en-GB" sz="1600" dirty="0">
                  <a:latin typeface="Montserrat" panose="020B0604020202020204" charset="0"/>
                </a:endParaRPr>
              </a:p>
              <a:p>
                <a:pPr marL="228600" lvl="0">
                  <a:buNone/>
                </a:pPr>
                <a:endParaRPr lang="en" sz="1600" dirty="0">
                  <a:latin typeface="Montserrat" panose="020B0604020202020204" charset="0"/>
                </a:endParaRP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787315"/>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Polygon Approximations Over Time</a:t>
            </a: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Archimedes used a 96 sided polygon to gain his own estimate.</a:t>
                </a:r>
              </a:p>
              <a:p>
                <a:pPr marL="22860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3.14084&lt; </m:t>
                      </m:r>
                      <m:r>
                        <a:rPr lang="en-GB" sz="1600" i="1">
                          <a:latin typeface="Cambria Math" panose="02040503050406030204" pitchFamily="18" charset="0"/>
                        </a:rPr>
                        <m:t>𝜋</m:t>
                      </m:r>
                      <m:r>
                        <a:rPr lang="en-GB" sz="1600" i="1">
                          <a:latin typeface="Cambria Math" panose="02040503050406030204" pitchFamily="18" charset="0"/>
                        </a:rPr>
                        <m:t> &lt;3.14285</m:t>
                      </m:r>
                    </m:oMath>
                  </m:oMathPara>
                </a14:m>
                <a:endParaRPr lang="en-GB" sz="1600" dirty="0"/>
              </a:p>
              <a:p>
                <a:pPr marL="228600">
                  <a:buNone/>
                </a:pPr>
                <a:endParaRPr lang="en-GB" sz="1600" dirty="0"/>
              </a:p>
              <a:p>
                <a:pPr marL="228600" lvl="0">
                  <a:buNone/>
                </a:pPr>
                <a:r>
                  <a:rPr lang="en-GB" sz="1600" dirty="0">
                    <a:latin typeface="Montserrat" panose="020B0604020202020204" charset="0"/>
                  </a:rPr>
                  <a:t>This method remained the most accurate for many centuries, with great mathematicians simply going for the greatest amount of decimal places.</a:t>
                </a:r>
              </a:p>
              <a:p>
                <a:pPr marL="228600" lvl="0">
                  <a:buNone/>
                </a:pPr>
                <a:endParaRPr lang="en-GB" sz="1600" dirty="0">
                  <a:latin typeface="Montserrat" panose="020B0604020202020204" charset="0"/>
                </a:endParaRPr>
              </a:p>
              <a:p>
                <a:pPr marL="228600">
                  <a:buNone/>
                </a:pPr>
                <a:endParaRPr lang="en-GB" sz="1600" dirty="0">
                  <a:latin typeface="Montserrat" panose="020B0604020202020204" charset="0"/>
                </a:endParaRPr>
              </a:p>
              <a:p>
                <a:pPr marL="228600" lvl="0">
                  <a:buNone/>
                </a:pPr>
                <a:endParaRPr lang="en-GB" sz="1600" dirty="0">
                  <a:latin typeface="Montserrat" panose="020B0604020202020204" charset="0"/>
                </a:endParaRPr>
              </a:p>
              <a:p>
                <a:pPr marL="514350" indent="-285750"/>
                <a:r>
                  <a:rPr lang="en-GB" sz="1600" dirty="0">
                    <a:latin typeface="Montserrat" panose="020B0604020202020204" charset="0"/>
                  </a:rPr>
                  <a:t>Liu Hui of the Wei Kingdom, 264 A.D.</a:t>
                </a:r>
              </a:p>
              <a:p>
                <a:pPr marL="514350" indent="-285750"/>
                <a:endParaRPr lang="en-GB" sz="1600" dirty="0">
                  <a:latin typeface="Montserrat" panose="020B0604020202020204" charset="0"/>
                </a:endParaRPr>
              </a:p>
              <a:p>
                <a:pPr marL="514350" indent="-285750"/>
                <a:r>
                  <a:rPr lang="en-GB" sz="1600" dirty="0" err="1">
                    <a:latin typeface="Montserrat" panose="020B0604020202020204" charset="0"/>
                  </a:rPr>
                  <a:t>Zu</a:t>
                </a:r>
                <a:r>
                  <a:rPr lang="en-GB" sz="1600" dirty="0">
                    <a:latin typeface="Montserrat" panose="020B0604020202020204" charset="0"/>
                  </a:rPr>
                  <a:t> </a:t>
                </a:r>
                <a:r>
                  <a:rPr lang="en-GB" sz="1600" dirty="0" err="1">
                    <a:latin typeface="Montserrat" panose="020B0604020202020204" charset="0"/>
                  </a:rPr>
                  <a:t>Chongzhi</a:t>
                </a:r>
                <a:r>
                  <a:rPr lang="en-GB" sz="1600" dirty="0">
                    <a:latin typeface="Montserrat" panose="020B0604020202020204" charset="0"/>
                  </a:rPr>
                  <a:t>, Fifth Century.</a:t>
                </a:r>
              </a:p>
              <a:p>
                <a:pPr marL="228600" lvl="0">
                  <a:buNone/>
                </a:pPr>
                <a:endParaRPr lang="en" sz="1600" dirty="0">
                  <a:latin typeface="Montserrat" panose="020B0604020202020204" charset="0"/>
                </a:endParaRP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134079"/>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The Transition to Infinite Series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GB" sz="1600" dirty="0">
                <a:latin typeface="Montserrat" panose="020B0604020202020204" charset="0"/>
              </a:rPr>
              <a:t>As the quest for more digits continued, the polygon approximation method began to phase out and was replaces with the use of infinite series to approximate pi.</a:t>
            </a:r>
          </a:p>
          <a:p>
            <a:pPr marL="228600" lvl="0" rtl="0">
              <a:spcBef>
                <a:spcPts val="0"/>
              </a:spcBef>
              <a:buNone/>
            </a:pPr>
            <a:endParaRPr lang="en-GB" sz="1600" dirty="0">
              <a:latin typeface="Montserrat" panose="020B0604020202020204" charset="0"/>
            </a:endParaRPr>
          </a:p>
          <a:p>
            <a:pPr marL="228600" lvl="0">
              <a:buNone/>
            </a:pPr>
            <a:r>
              <a:rPr lang="en-GB" sz="1600" dirty="0">
                <a:latin typeface="Montserrat" panose="020B0604020202020204" charset="0"/>
              </a:rPr>
              <a:t> </a:t>
            </a: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024558"/>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The Transition to Infinite Series</a:t>
            </a:r>
            <a:endParaRPr lang="en" dirty="0"/>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GB" sz="1600" dirty="0">
                    <a:latin typeface="Montserrat" panose="020B0604020202020204" charset="0"/>
                  </a:rPr>
                  <a:t>As the quest for more digits continued, the polygon approximation method began to phase out and was replaces with the use of infinite series to approximate pi.</a:t>
                </a:r>
              </a:p>
              <a:p>
                <a:pPr marL="228600" lvl="0" rtl="0">
                  <a:spcBef>
                    <a:spcPts val="0"/>
                  </a:spcBef>
                  <a:buNone/>
                </a:pPr>
                <a:endParaRPr lang="en-GB" sz="1600" dirty="0">
                  <a:latin typeface="Montserrat" panose="020B0604020202020204" charset="0"/>
                </a:endParaRPr>
              </a:p>
              <a:p>
                <a:pPr marL="228600" lvl="0">
                  <a:buNone/>
                </a:pPr>
                <a:r>
                  <a:rPr lang="en-GB" sz="1600" dirty="0">
                    <a:latin typeface="Montserrat" panose="020B0604020202020204" charset="0"/>
                  </a:rPr>
                  <a:t>The final attempt done by hand was performed by Austrian astronomer Christoph </a:t>
                </a:r>
                <a:r>
                  <a:rPr lang="en-GB" sz="1600" dirty="0" err="1">
                    <a:latin typeface="Montserrat" panose="020B0604020202020204" charset="0"/>
                  </a:rPr>
                  <a:t>Grienberger</a:t>
                </a:r>
                <a:r>
                  <a:rPr lang="en-GB" sz="1600" dirty="0">
                    <a:latin typeface="Montserrat" panose="020B0604020202020204" charset="0"/>
                  </a:rPr>
                  <a:t>. Who managed an accuracy of 39 digits – which would’ve required a polygon of </a:t>
                </a:r>
                <a14:m>
                  <m:oMath xmlns:m="http://schemas.openxmlformats.org/officeDocument/2006/math">
                    <m:sSup>
                      <m:sSupPr>
                        <m:ctrlPr>
                          <a:rPr lang="en-GB" sz="1600" i="1" smtClean="0">
                            <a:latin typeface="Cambria Math" panose="02040503050406030204" pitchFamily="18" charset="0"/>
                          </a:rPr>
                        </m:ctrlPr>
                      </m:sSupPr>
                      <m:e>
                        <m:r>
                          <m:rPr>
                            <m:nor/>
                          </m:rPr>
                          <a:rPr lang="en-GB" sz="1600" b="0" i="0" smtClean="0">
                            <a:latin typeface="Montserrat" panose="020B0604020202020204" charset="0"/>
                          </a:rPr>
                          <m:t>10</m:t>
                        </m:r>
                      </m:e>
                      <m:sup>
                        <m:r>
                          <m:rPr>
                            <m:nor/>
                          </m:rPr>
                          <a:rPr lang="en-GB" sz="1600" b="0" i="0" smtClean="0">
                            <a:latin typeface="Montserrat" panose="020B0604020202020204" charset="0"/>
                          </a:rPr>
                          <m:t>40</m:t>
                        </m:r>
                      </m:sup>
                    </m:sSup>
                  </m:oMath>
                </a14:m>
                <a:r>
                  <a:rPr lang="en-GB" sz="1600" dirty="0">
                    <a:latin typeface="Montserrat" panose="020B0604020202020204" charset="0"/>
                  </a:rPr>
                  <a:t>.</a:t>
                </a:r>
              </a:p>
              <a:p>
                <a:pPr marL="228600" lvl="0">
                  <a:buNone/>
                </a:pPr>
                <a:r>
                  <a:rPr lang="en-GB" sz="1600" dirty="0">
                    <a:latin typeface="Montserrat" panose="020B0604020202020204" charset="0"/>
                  </a:rPr>
                  <a:t> </a:t>
                </a:r>
              </a:p>
              <a:p>
                <a:pPr marL="228600" lvl="0">
                  <a:buNone/>
                </a:pPr>
                <a:endParaRPr lang="en" sz="1600" dirty="0">
                  <a:latin typeface="Montserrat" panose="020B0604020202020204" charset="0"/>
                </a:endParaRP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1026" name="Picture 2" descr="https://upload.wikimedia.org/wikipedia/commons/3/35/Christopher_Claviu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532" y="3657344"/>
            <a:ext cx="1816732" cy="26279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487532" y="6285250"/>
            <a:ext cx="1811373" cy="307777"/>
          </a:xfrm>
          <a:prstGeom prst="rect">
            <a:avLst/>
          </a:prstGeom>
          <a:noFill/>
        </p:spPr>
        <p:txBody>
          <a:bodyPr wrap="square" rtlCol="0">
            <a:spAutoFit/>
          </a:bodyPr>
          <a:lstStyle/>
          <a:p>
            <a:pPr algn="ctr"/>
            <a:r>
              <a:rPr lang="en-GB" i="1" dirty="0">
                <a:latin typeface="Montserrat" panose="020B0604020202020204" charset="0"/>
              </a:rPr>
              <a:t>I think this is him.</a:t>
            </a:r>
          </a:p>
        </p:txBody>
      </p:sp>
    </p:spTree>
    <p:extLst>
      <p:ext uri="{BB962C8B-B14F-4D97-AF65-F5344CB8AC3E}">
        <p14:creationId xmlns:p14="http://schemas.microsoft.com/office/powerpoint/2010/main" val="2334631692"/>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The Transition to Infinite Series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GB" sz="1600" dirty="0">
                <a:latin typeface="Montserrat" panose="020B0604020202020204" charset="0"/>
              </a:rPr>
              <a:t>Fast forward 2000 years from Archimedes getting a value of pi accurate to 2 decimal places and we have today, where we have mastered pi to 10 trillion places.</a:t>
            </a:r>
          </a:p>
          <a:p>
            <a:pPr marL="228600" lvl="0">
              <a:buNone/>
            </a:pPr>
            <a:endParaRPr lang="en-GB" sz="1600" dirty="0">
              <a:latin typeface="Montserrat" panose="020B0604020202020204" charset="0"/>
            </a:endParaRP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482010"/>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r>
              <a:rPr lang="en-GB" dirty="0"/>
              <a:t>The Transition to Infinite Series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GB" sz="1600" dirty="0">
                <a:latin typeface="Montserrat" panose="020B0604020202020204" charset="0"/>
              </a:rPr>
              <a:t>Fast forward 2000 years from Archimedes getting a value of pi accurate to 2 decimal places and we have today, where we have mastered pi to 10 trillion places.</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This all seems rather futile when considering that if we were to calculate the diameter of the entire known universe, to use a value of pi correct to 39 decimal digits would give an inaccuracy of degree so tiny, it would be less than the size of a hydrogen atom. </a:t>
            </a:r>
          </a:p>
          <a:p>
            <a:pPr marL="228600" lvl="0">
              <a:buNone/>
            </a:pPr>
            <a:endParaRPr lang="en-GB" sz="1600" dirty="0">
              <a:latin typeface="Montserrat" panose="020B0604020202020204" charset="0"/>
            </a:endParaRPr>
          </a:p>
          <a:p>
            <a:pPr marL="228600" lvl="0">
              <a:buNone/>
            </a:pPr>
            <a:endParaRPr lang="en-GB" sz="1600" dirty="0">
              <a:latin typeface="Montserrat" panose="020B0604020202020204" charset="0"/>
            </a:endParaRP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650861"/>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t>The Transition to Infinite Series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buNone/>
            </a:pPr>
            <a:r>
              <a:rPr lang="en-GB" sz="1600" dirty="0">
                <a:latin typeface="Montserrat" panose="020B0604020202020204" charset="0"/>
              </a:rPr>
              <a:t>Fast forward 2000 years from Archimedes getting a value of pi accurate to 2 decimal places and we have today, where we have mastered pi to 10 trillion places.</a:t>
            </a: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This all seems rather futile when considering that if we were to calculate the diameter of the entire known universe, to use a value of pi correct to 39 decimal digits would give an inaccuracy of degree so tiny, it would be less than the size of a hydrogen atom. </a:t>
            </a:r>
          </a:p>
          <a:p>
            <a:pPr marL="228600" lvl="0">
              <a:buNone/>
            </a:pPr>
            <a:endParaRPr lang="en-GB" sz="1600" dirty="0">
              <a:latin typeface="Montserrat" panose="020B0604020202020204" charset="0"/>
            </a:endParaRPr>
          </a:p>
          <a:p>
            <a:pPr marL="228600" lvl="0">
              <a:buNone/>
            </a:pPr>
            <a:r>
              <a:rPr lang="en" sz="1600" dirty="0">
                <a:latin typeface="Montserrat" panose="020B0604020202020204" charset="0"/>
              </a:rPr>
              <a:t>Yet we persist, using more complex algorithms and more powerful computers to not only calculate more digits – but work out a specific digit.</a:t>
            </a:r>
            <a:endParaRPr lang="en-GB"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b="1" dirty="0">
                <a:solidFill>
                  <a:schemeClr val="bg1"/>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369102"/>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600500" y="2720725"/>
            <a:ext cx="5857800" cy="1546500"/>
          </a:xfrm>
          <a:prstGeom prst="rect">
            <a:avLst/>
          </a:prstGeom>
        </p:spPr>
        <p:txBody>
          <a:bodyPr lIns="91425" tIns="91425" rIns="91425" bIns="91425" anchor="b" anchorCtr="0">
            <a:noAutofit/>
          </a:bodyPr>
          <a:lstStyle/>
          <a:p>
            <a:pPr lvl="0" rtl="0">
              <a:spcBef>
                <a:spcPts val="0"/>
              </a:spcBef>
              <a:buNone/>
            </a:pPr>
            <a:r>
              <a:rPr lang="en" dirty="0"/>
              <a:t>Golden Ratio</a:t>
            </a:r>
          </a:p>
        </p:txBody>
      </p:sp>
      <p:sp>
        <p:nvSpPr>
          <p:cNvPr id="73" name="Shape 73"/>
          <p:cNvSpPr txBox="1">
            <a:spLocks noGrp="1"/>
          </p:cNvSpPr>
          <p:nvPr>
            <p:ph type="subTitle" idx="1"/>
          </p:nvPr>
        </p:nvSpPr>
        <p:spPr>
          <a:xfrm>
            <a:off x="2600400" y="4243950"/>
            <a:ext cx="5857800" cy="1046400"/>
          </a:xfrm>
          <a:prstGeom prst="rect">
            <a:avLst/>
          </a:prstGeom>
        </p:spPr>
        <p:txBody>
          <a:bodyPr lIns="91425" tIns="91425" rIns="91425" bIns="91425" anchor="t" anchorCtr="0">
            <a:noAutofit/>
          </a:bodyPr>
          <a:lstStyle/>
          <a:p>
            <a:pPr lvl="0" rtl="0">
              <a:spcBef>
                <a:spcPts val="0"/>
              </a:spcBef>
              <a:buNone/>
            </a:pPr>
            <a:r>
              <a:rPr lang="en" sz="2000" dirty="0" smtClean="0">
                <a:latin typeface="Montserrat" panose="020B0604020202020204" charset="0"/>
              </a:rPr>
              <a:t>M H</a:t>
            </a:r>
            <a:endParaRPr lang="en" sz="2000" dirty="0">
              <a:latin typeface="Montserrat" panose="020B0604020202020204"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Fermat and his Last Theorem</a:t>
            </a: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Pierre de Fermat (17</a:t>
                </a:r>
                <a:r>
                  <a:rPr lang="en" sz="1600" baseline="30000" dirty="0">
                    <a:latin typeface="Montserrat" panose="020B0604020202020204" charset="0"/>
                  </a:rPr>
                  <a:t>th</a:t>
                </a:r>
                <a:r>
                  <a:rPr lang="en" sz="1600" dirty="0">
                    <a:latin typeface="Montserrat" panose="020B0604020202020204" charset="0"/>
                  </a:rPr>
                  <a:t> August 1601/1607 – 12</a:t>
                </a:r>
                <a:r>
                  <a:rPr lang="en" sz="1600" baseline="30000" dirty="0">
                    <a:latin typeface="Montserrat" panose="020B0604020202020204" charset="0"/>
                  </a:rPr>
                  <a:t>th</a:t>
                </a:r>
                <a:r>
                  <a:rPr lang="en" sz="1600" dirty="0">
                    <a:latin typeface="Montserrat" panose="020B0604020202020204" charset="0"/>
                  </a:rPr>
                  <a:t> January 1665, aged 57/63)</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Fermats last theorem </a:t>
                </a:r>
              </a:p>
              <a:p>
                <a:pPr marL="228600" lvl="0" rtl="0">
                  <a:spcBef>
                    <a:spcPts val="0"/>
                  </a:spcBef>
                  <a:buNone/>
                </a:pPr>
                <a:endParaRPr lang="en" sz="1600" dirty="0">
                  <a:latin typeface="Montserrat" panose="020B0604020202020204" charset="0"/>
                </a:endParaRPr>
              </a:p>
              <a:p>
                <a:pPr marL="228600" lvl="0" rtl="0">
                  <a:spcBef>
                    <a:spcPts val="0"/>
                  </a:spcBef>
                  <a:buNone/>
                </a:pPr>
                <a:r>
                  <a:rPr lang="en-GB" sz="1600" dirty="0">
                    <a:latin typeface="Montserrat" panose="020B0604020202020204" charset="0"/>
                  </a:rPr>
                  <a:t>‘T</a:t>
                </a:r>
                <a:r>
                  <a:rPr lang="en" sz="1600" dirty="0">
                    <a:latin typeface="Montserrat" panose="020B0604020202020204" charset="0"/>
                  </a:rPr>
                  <a:t>he Diophantine equation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𝑛</m:t>
                        </m:r>
                      </m:sup>
                    </m:sSup>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𝑦</m:t>
                        </m:r>
                      </m:e>
                      <m:sup>
                        <m:r>
                          <a:rPr lang="en-GB" sz="1600" b="0" i="1" smtClean="0">
                            <a:latin typeface="Cambria Math" panose="02040503050406030204" pitchFamily="18" charset="0"/>
                          </a:rPr>
                          <m:t>𝑛</m:t>
                        </m:r>
                      </m:sup>
                    </m:sSup>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𝑧</m:t>
                        </m:r>
                      </m:e>
                      <m:sup>
                        <m:r>
                          <a:rPr lang="en-GB" sz="1600" b="0" i="1" smtClean="0">
                            <a:latin typeface="Cambria Math" panose="02040503050406030204" pitchFamily="18" charset="0"/>
                          </a:rPr>
                          <m:t>𝑛</m:t>
                        </m:r>
                      </m:sup>
                    </m:sSup>
                    <m:r>
                      <a:rPr lang="en-GB" sz="1600" b="0" i="1" smtClean="0">
                        <a:latin typeface="Cambria Math" panose="02040503050406030204" pitchFamily="18" charset="0"/>
                      </a:rPr>
                      <m:t> </m:t>
                    </m:r>
                  </m:oMath>
                </a14:m>
                <a:r>
                  <a:rPr lang="en" sz="1600" dirty="0">
                    <a:latin typeface="Montserrat" panose="020B0604020202020204" charset="0"/>
                  </a:rPr>
                  <a:t>has no integer solutions for n &gt; 2 and x, y, z ≠ 0’</a:t>
                </a: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b="1" dirty="0">
                <a:solidFill>
                  <a:schemeClr val="bg1"/>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92393"/>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latin typeface="Montserrat" panose="020B0604020202020204" charset="0"/>
              </a:rPr>
              <a:t>The Golden Ratio</a:t>
            </a:r>
            <a:endParaRPr lang="en" dirty="0">
              <a:latin typeface="Montserrat" panose="020B0604020202020204" charset="0"/>
            </a:endParaRP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a:buNone/>
                </a:pPr>
                <a:r>
                  <a:rPr lang="en-US" sz="1600" dirty="0">
                    <a:latin typeface="Montserrat" panose="020B0604020202020204" charset="0"/>
                  </a:rPr>
                  <a:t>The Golden Ratio, firstly called The Divine Proportion, is a ‘special’ and unique number with a float value of approximately of 1.618. We use the Greek letter Phi to refer to this ratio. Like Pi, Phi is an irrational number of which has an exact value of  </a:t>
                </a:r>
                <a14:m>
                  <m:oMath xmlns:m="http://schemas.openxmlformats.org/officeDocument/2006/math">
                    <m:f>
                      <m:fPr>
                        <m:ctrlPr>
                          <a:rPr lang="en-GB" sz="1800" i="1">
                            <a:latin typeface="Cambria Math" panose="02040503050406030204" pitchFamily="18" charset="0"/>
                          </a:rPr>
                        </m:ctrlPr>
                      </m:fPr>
                      <m:num>
                        <m:r>
                          <a:rPr lang="en-GB" sz="1800" i="1">
                            <a:latin typeface="Cambria Math" charset="0"/>
                          </a:rPr>
                          <m:t>1+</m:t>
                        </m:r>
                        <m:rad>
                          <m:radPr>
                            <m:degHide m:val="on"/>
                            <m:ctrlPr>
                              <a:rPr lang="en-GB" sz="1800" i="1">
                                <a:latin typeface="Cambria Math" panose="02040503050406030204" pitchFamily="18" charset="0"/>
                              </a:rPr>
                            </m:ctrlPr>
                          </m:radPr>
                          <m:deg/>
                          <m:e>
                            <m:r>
                              <a:rPr lang="en-GB" sz="1800" i="1">
                                <a:latin typeface="Cambria Math" charset="0"/>
                              </a:rPr>
                              <m:t>5</m:t>
                            </m:r>
                          </m:e>
                        </m:rad>
                      </m:num>
                      <m:den>
                        <m:r>
                          <a:rPr lang="en-GB" sz="1800" i="1">
                            <a:latin typeface="Cambria Math" charset="0"/>
                          </a:rPr>
                          <m:t>2</m:t>
                        </m:r>
                      </m:den>
                    </m:f>
                    <m:r>
                      <a:rPr lang="en-GB" sz="1800" b="0" i="0" smtClean="0">
                        <a:latin typeface="Cambria Math" charset="0"/>
                      </a:rPr>
                      <m:t> </m:t>
                    </m:r>
                    <m:r>
                      <a:rPr lang="en-GB" sz="1800">
                        <a:latin typeface="Cambria Math" charset="0"/>
                      </a:rPr>
                      <m:t>.</m:t>
                    </m:r>
                    <m:r>
                      <a:rPr lang="en-GB" sz="1800" b="0" i="0" smtClean="0">
                        <a:latin typeface="Cambria Math" charset="0"/>
                      </a:rPr>
                      <m:t> </m:t>
                    </m:r>
                  </m:oMath>
                </a14:m>
                <a:r>
                  <a:rPr lang="en-GB" sz="1600" dirty="0">
                    <a:latin typeface="Montserrat" panose="020B0604020202020204" charset="0"/>
                  </a:rPr>
                  <a:t>In the book </a:t>
                </a:r>
                <a:r>
                  <a:rPr lang="en-GB" sz="1600" i="1" dirty="0">
                    <a:latin typeface="Montserrat" panose="020B0604020202020204" charset="0"/>
                  </a:rPr>
                  <a:t>The Golden Ratio</a:t>
                </a:r>
                <a:r>
                  <a:rPr lang="en-GB" sz="1600" dirty="0">
                    <a:latin typeface="Montserrat" panose="020B0604020202020204" charset="0"/>
                  </a:rPr>
                  <a:t> by Mario </a:t>
                </a:r>
                <a:r>
                  <a:rPr lang="en-GB" sz="1600" dirty="0" err="1">
                    <a:latin typeface="Montserrat" panose="020B0604020202020204" charset="0"/>
                  </a:rPr>
                  <a:t>Livio</a:t>
                </a:r>
                <a:r>
                  <a:rPr lang="en-GB" sz="1600" dirty="0">
                    <a:latin typeface="Montserrat" panose="020B0604020202020204" charset="0"/>
                  </a:rPr>
                  <a:t>, </a:t>
                </a:r>
                <a:r>
                  <a:rPr lang="en-GB" sz="1600" dirty="0" err="1">
                    <a:latin typeface="Montserrat" panose="020B0604020202020204" charset="0"/>
                  </a:rPr>
                  <a:t>Livio</a:t>
                </a:r>
                <a:r>
                  <a:rPr lang="en-GB" sz="1600" dirty="0">
                    <a:latin typeface="Montserrat" panose="020B0604020202020204" charset="0"/>
                  </a:rPr>
                  <a:t> actually explains that the golden ratio cannot expressed as a fraction.</a:t>
                </a:r>
                <a:r>
                  <a:rPr lang="en-US" sz="1600" dirty="0">
                    <a:latin typeface="Montserrat" panose="020B0604020202020204" charset="0"/>
                  </a:rPr>
                  <a:t>    </a:t>
                </a:r>
              </a:p>
              <a:p>
                <a:pPr marL="228600">
                  <a:buNone/>
                </a:pPr>
                <a:endParaRPr lang="en-US" sz="1600" dirty="0">
                  <a:latin typeface="Montserrat" panose="020B0604020202020204" charset="0"/>
                </a:endParaRPr>
              </a:p>
              <a:p>
                <a:pPr marL="228600">
                  <a:buNone/>
                </a:pPr>
                <a:r>
                  <a:rPr lang="en-US" sz="1600" dirty="0">
                    <a:latin typeface="Montserrat" panose="020B0604020202020204" charset="0"/>
                  </a:rPr>
                  <a:t>Consider the division of a line of total length </a:t>
                </a:r>
                <a14:m>
                  <m:oMath xmlns:m="http://schemas.openxmlformats.org/officeDocument/2006/math">
                    <m:r>
                      <a:rPr lang="en-GB" sz="1600" b="0" i="1" smtClean="0">
                        <a:latin typeface="Cambria Math" charset="0"/>
                      </a:rPr>
                      <m:t>𝑎</m:t>
                    </m:r>
                    <m:r>
                      <a:rPr lang="en-GB" sz="1600" b="0" i="1" smtClean="0">
                        <a:latin typeface="Cambria Math" charset="0"/>
                      </a:rPr>
                      <m:t>+</m:t>
                    </m:r>
                    <m:r>
                      <a:rPr lang="en-GB" sz="1600" b="0" i="1" smtClean="0">
                        <a:latin typeface="Cambria Math" charset="0"/>
                      </a:rPr>
                      <m:t>𝑏</m:t>
                    </m:r>
                  </m:oMath>
                </a14:m>
                <a:r>
                  <a:rPr lang="en-US" sz="1600" dirty="0">
                    <a:latin typeface="Montserrat" panose="020B0604020202020204" charset="0"/>
                  </a:rPr>
                  <a:t>, into two segments </a:t>
                </a:r>
                <a14:m>
                  <m:oMath xmlns:m="http://schemas.openxmlformats.org/officeDocument/2006/math">
                    <m:r>
                      <a:rPr lang="en-GB" sz="1600" b="0" i="1" smtClean="0">
                        <a:latin typeface="Cambria Math" charset="0"/>
                      </a:rPr>
                      <m:t>𝑎</m:t>
                    </m:r>
                  </m:oMath>
                </a14:m>
                <a:r>
                  <a:rPr lang="en-US" sz="1600" dirty="0">
                    <a:latin typeface="Montserrat" panose="020B0604020202020204" charset="0"/>
                  </a:rPr>
                  <a:t> and </a:t>
                </a:r>
                <a14:m>
                  <m:oMath xmlns:m="http://schemas.openxmlformats.org/officeDocument/2006/math">
                    <m:r>
                      <a:rPr lang="en-GB" sz="1600" b="0" i="1" smtClean="0">
                        <a:latin typeface="Cambria Math" charset="0"/>
                      </a:rPr>
                      <m:t>𝑏</m:t>
                    </m:r>
                  </m:oMath>
                </a14:m>
                <a:r>
                  <a:rPr lang="en-US" sz="1600" dirty="0">
                    <a:latin typeface="Montserrat" panose="020B0604020202020204" charset="0"/>
                  </a:rPr>
                  <a:t>, as illustrated below. The ratios of  </a:t>
                </a:r>
                <a14:m>
                  <m:oMath xmlns:m="http://schemas.openxmlformats.org/officeDocument/2006/math">
                    <m:f>
                      <m:fPr>
                        <m:ctrlPr>
                          <a:rPr lang="en-GB" sz="1800" b="0" i="1" smtClean="0">
                            <a:latin typeface="Cambria Math" panose="02040503050406030204" pitchFamily="18" charset="0"/>
                          </a:rPr>
                        </m:ctrlPr>
                      </m:fPr>
                      <m:num>
                        <m:r>
                          <a:rPr lang="en-GB" sz="1800" b="0" i="1" smtClean="0">
                            <a:latin typeface="Cambria Math" charset="0"/>
                          </a:rPr>
                          <m:t>𝑎</m:t>
                        </m:r>
                        <m:r>
                          <a:rPr lang="en-GB" sz="1800" b="0" i="1" smtClean="0">
                            <a:latin typeface="Cambria Math" charset="0"/>
                          </a:rPr>
                          <m:t>+</m:t>
                        </m:r>
                        <m:r>
                          <a:rPr lang="en-GB" sz="1800" b="0" i="1" smtClean="0">
                            <a:latin typeface="Cambria Math" charset="0"/>
                          </a:rPr>
                          <m:t>𝑏</m:t>
                        </m:r>
                      </m:num>
                      <m:den>
                        <m:r>
                          <a:rPr lang="en-GB" sz="1800" b="0" i="1" smtClean="0">
                            <a:latin typeface="Cambria Math" charset="0"/>
                          </a:rPr>
                          <m:t>𝑎</m:t>
                        </m:r>
                      </m:den>
                    </m:f>
                    <m:r>
                      <a:rPr lang="en-GB" sz="1800" b="0" i="0" smtClean="0">
                        <a:latin typeface="Cambria Math" charset="0"/>
                      </a:rPr>
                      <m:t>,  </m:t>
                    </m:r>
                    <m:f>
                      <m:fPr>
                        <m:ctrlPr>
                          <a:rPr lang="en-GB" sz="1800" b="0" i="1" smtClean="0">
                            <a:latin typeface="Cambria Math" panose="02040503050406030204" pitchFamily="18" charset="0"/>
                          </a:rPr>
                        </m:ctrlPr>
                      </m:fPr>
                      <m:num>
                        <m:r>
                          <m:rPr>
                            <m:sty m:val="p"/>
                          </m:rPr>
                          <a:rPr lang="en-GB" sz="1800" b="0" i="0" smtClean="0">
                            <a:latin typeface="Cambria Math" charset="0"/>
                          </a:rPr>
                          <m:t>a</m:t>
                        </m:r>
                      </m:num>
                      <m:den>
                        <m:r>
                          <a:rPr lang="en-GB" sz="1800" b="0" i="1" smtClean="0">
                            <a:latin typeface="Cambria Math" charset="0"/>
                          </a:rPr>
                          <m:t>𝑏</m:t>
                        </m:r>
                      </m:den>
                    </m:f>
                  </m:oMath>
                </a14:m>
                <a:r>
                  <a:rPr lang="en-US" sz="1800" dirty="0">
                    <a:latin typeface="Montserrat" panose="020B0604020202020204" charset="0"/>
                  </a:rPr>
                  <a:t> </a:t>
                </a:r>
                <a:r>
                  <a:rPr lang="en-US" sz="1600" dirty="0">
                    <a:latin typeface="Montserrat" panose="020B0604020202020204" charset="0"/>
                  </a:rPr>
                  <a:t>are equal, and of which is also known as the golden ratio. </a:t>
                </a:r>
                <a:r>
                  <a:rPr lang="en-US" sz="1800" dirty="0">
                    <a:latin typeface="Montserrat" panose="020B0604020202020204" charset="0"/>
                  </a:rPr>
                  <a:t>  </a:t>
                </a:r>
              </a:p>
              <a:p>
                <a:pPr marL="228600">
                  <a:buNone/>
                </a:pPr>
                <a:endParaRPr lang="en" sz="1600" dirty="0">
                  <a:latin typeface="Montserrat" panose="020B0604020202020204" charset="0"/>
                  <a:ea typeface="MS PGothic" charset="-128"/>
                  <a:cs typeface="MS PGothic" charset="-128"/>
                </a:endParaRP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r="-92"/>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ontserrat" panose="020B0604020202020204" charset="0"/>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b="1" dirty="0">
                <a:solidFill>
                  <a:schemeClr val="bg1"/>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l="-10458" t="2795" r="-8582" b="21876"/>
          <a:stretch/>
        </p:blipFill>
        <p:spPr>
          <a:xfrm>
            <a:off x="3496352" y="4827900"/>
            <a:ext cx="3459245" cy="1066799"/>
          </a:xfrm>
          <a:prstGeom prst="rect">
            <a:avLst/>
          </a:prstGeom>
        </p:spPr>
      </p:pic>
    </p:spTree>
    <p:extLst>
      <p:ext uri="{BB962C8B-B14F-4D97-AF65-F5344CB8AC3E}">
        <p14:creationId xmlns:p14="http://schemas.microsoft.com/office/powerpoint/2010/main" val="1810449997"/>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latin typeface="Montserrat" panose="020B0604020202020204" charset="0"/>
              </a:rPr>
              <a:t>The Golden Ratio</a:t>
            </a:r>
            <a:endParaRPr lang="en" dirty="0">
              <a:latin typeface="Montserrat" panose="020B0604020202020204" charset="0"/>
            </a:endParaRPr>
          </a:p>
        </p:txBody>
      </p:sp>
      <mc:AlternateContent xmlns:mc="http://schemas.openxmlformats.org/markup-compatibility/2006" xmlns:a14="http://schemas.microsoft.com/office/drawing/2010/main">
        <mc:Choice Requires="a14">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lvl="0">
                  <a:lnSpc>
                    <a:spcPct val="100000"/>
                  </a:lnSpc>
                  <a:buClrTx/>
                  <a:buSzTx/>
                  <a:buNone/>
                  <a:defRPr/>
                </a:pPr>
                <a:r>
                  <a:rPr lang="en-US" sz="1600" dirty="0">
                    <a:latin typeface="Montserrat" panose="020B0604020202020204" charset="0"/>
                  </a:rPr>
                  <a:t>So how and when was the first assumption(s) of the golden ratio?</a:t>
                </a:r>
              </a:p>
              <a:p>
                <a:pPr>
                  <a:lnSpc>
                    <a:spcPct val="100000"/>
                  </a:lnSpc>
                  <a:buClrTx/>
                  <a:buSzTx/>
                  <a:buNone/>
                </a:pPr>
                <a:r>
                  <a:rPr lang="en-US" sz="1600" dirty="0">
                    <a:latin typeface="Montserrat" panose="020B0604020202020204" charset="0"/>
                  </a:rPr>
                  <a:t>The concept of the golden ratio involved work from </a:t>
                </a:r>
                <a:r>
                  <a:rPr lang="pt-BR" sz="1600" dirty="0" err="1">
                    <a:latin typeface="Montserrat" panose="020B0604020202020204" charset="0"/>
                  </a:rPr>
                  <a:t>Phidias</a:t>
                </a:r>
                <a:r>
                  <a:rPr lang="pt-BR" sz="1600" dirty="0">
                    <a:latin typeface="Montserrat" panose="020B0604020202020204" charset="0"/>
                  </a:rPr>
                  <a:t> (500 BC – 432 BC), </a:t>
                </a:r>
                <a:r>
                  <a:rPr lang="it-IT" sz="1600" dirty="0">
                    <a:latin typeface="Montserrat" panose="020B0604020202020204" charset="0"/>
                  </a:rPr>
                  <a:t>Plato (circa 428 BC – 347 BC) and </a:t>
                </a:r>
                <a:r>
                  <a:rPr lang="is-IS" sz="1600" dirty="0">
                    <a:latin typeface="Montserrat" panose="020B0604020202020204" charset="0"/>
                  </a:rPr>
                  <a:t>Euclid (365 BC – 300 BC). But the one I want to focus on is the Italian-born mathematician </a:t>
                </a:r>
                <a:r>
                  <a:rPr lang="en-US" sz="1600" dirty="0">
                    <a:latin typeface="Montserrat" panose="020B0604020202020204" charset="0"/>
                  </a:rPr>
                  <a:t>Leonardo Fibonacci of </a:t>
                </a:r>
                <a:r>
                  <a:rPr lang="fi-FI" sz="1600" dirty="0">
                    <a:latin typeface="Montserrat" panose="020B0604020202020204" charset="0"/>
                  </a:rPr>
                  <a:t>1170–75</a:t>
                </a:r>
                <a:r>
                  <a:rPr lang="en-US" sz="1600" dirty="0">
                    <a:latin typeface="Montserrat" panose="020B0604020202020204" charset="0"/>
                  </a:rPr>
                  <a:t> AD. Consider the Italian's well known sequence named after him as The Fibonacci Sequence.</a:t>
                </a:r>
              </a:p>
              <a:p>
                <a:pPr>
                  <a:lnSpc>
                    <a:spcPct val="100000"/>
                  </a:lnSpc>
                  <a:buClrTx/>
                  <a:buSzTx/>
                  <a:buNone/>
                </a:pPr>
                <a:endParaRPr lang="en-US" sz="1600" dirty="0">
                  <a:latin typeface="Montserrat" panose="020B0604020202020204" charset="0"/>
                </a:endParaRPr>
              </a:p>
              <a:p>
                <a:pPr>
                  <a:lnSpc>
                    <a:spcPct val="100000"/>
                  </a:lnSpc>
                  <a:buClrTx/>
                  <a:buSzTx/>
                  <a:buNone/>
                </a:pPr>
                <a:r>
                  <a:rPr lang="en-US" sz="1600" dirty="0">
                    <a:latin typeface="Montserrat" panose="020B0604020202020204" charset="0"/>
                  </a:rPr>
                  <a:t>The Fibonacci Sequence given by the standard formula of:</a:t>
                </a:r>
              </a:p>
              <a:p>
                <a:pPr>
                  <a:lnSpc>
                    <a:spcPct val="100000"/>
                  </a:lnSpc>
                  <a:buClrTx/>
                  <a:buSzTx/>
                  <a:buNone/>
                </a:pPr>
                <a:endParaRPr lang="en-US" sz="1600" dirty="0">
                  <a:latin typeface="Montserrat" panose="020B0604020202020204" charset="0"/>
                </a:endParaRPr>
              </a:p>
              <a:p>
                <a:pPr algn="ctr">
                  <a:lnSpc>
                    <a:spcPct val="100000"/>
                  </a:lnSpc>
                  <a:buClrTx/>
                  <a:buSzTx/>
                  <a:buNone/>
                </a:pPr>
                <a14:m>
                  <m:oMath xmlns:m="http://schemas.openxmlformats.org/officeDocument/2006/math">
                    <m:sSub>
                      <m:sSubPr>
                        <m:ctrlPr>
                          <a:rPr lang="en-US" sz="1600" i="1">
                            <a:latin typeface="Cambria Math" panose="02040503050406030204" pitchFamily="18" charset="0"/>
                          </a:rPr>
                        </m:ctrlPr>
                      </m:sSubPr>
                      <m:e>
                        <m:r>
                          <a:rPr lang="en-GB" sz="1600">
                            <a:latin typeface="Cambria Math" charset="0"/>
                          </a:rPr>
                          <m:t> </m:t>
                        </m:r>
                        <m:r>
                          <m:rPr>
                            <m:sty m:val="p"/>
                          </m:rPr>
                          <a:rPr lang="en-US" sz="1600">
                            <a:latin typeface="Cambria Math" charset="0"/>
                          </a:rPr>
                          <m:t>F</m:t>
                        </m:r>
                      </m:e>
                      <m:sub>
                        <m:r>
                          <m:rPr>
                            <m:sty m:val="p"/>
                          </m:rPr>
                          <a:rPr lang="en-US" sz="1600">
                            <a:latin typeface="Cambria Math" charset="0"/>
                          </a:rPr>
                          <m:t>n</m:t>
                        </m:r>
                      </m:sub>
                    </m:sSub>
                    <m:r>
                      <a:rPr lang="en-US" sz="1600">
                        <a:latin typeface="Cambria Math" charset="0"/>
                      </a:rPr>
                      <m:t>=</m:t>
                    </m:r>
                    <m:sSub>
                      <m:sSubPr>
                        <m:ctrlPr>
                          <a:rPr lang="en-US" sz="1600" i="1">
                            <a:latin typeface="Cambria Math" panose="02040503050406030204" pitchFamily="18" charset="0"/>
                          </a:rPr>
                        </m:ctrlPr>
                      </m:sSubPr>
                      <m:e>
                        <m:r>
                          <m:rPr>
                            <m:sty m:val="p"/>
                          </m:rPr>
                          <a:rPr lang="en-US" sz="1600">
                            <a:latin typeface="Cambria Math" charset="0"/>
                          </a:rPr>
                          <m:t>F</m:t>
                        </m:r>
                      </m:e>
                      <m:sub>
                        <m:r>
                          <m:rPr>
                            <m:sty m:val="p"/>
                          </m:rPr>
                          <a:rPr lang="en-US" sz="1600">
                            <a:latin typeface="Cambria Math" charset="0"/>
                          </a:rPr>
                          <m:t>n</m:t>
                        </m:r>
                        <m:r>
                          <a:rPr lang="en-US" sz="1600" i="1">
                            <a:latin typeface="Cambria Math" charset="0"/>
                          </a:rPr>
                          <m:t>−</m:t>
                        </m:r>
                        <m:r>
                          <a:rPr lang="en-US" sz="1600">
                            <a:latin typeface="Cambria Math" charset="0"/>
                          </a:rPr>
                          <m:t>1</m:t>
                        </m:r>
                      </m:sub>
                    </m:sSub>
                    <m:r>
                      <a:rPr lang="en-US" sz="1600">
                        <a:latin typeface="Cambria Math" charset="0"/>
                      </a:rPr>
                      <m:t>+</m:t>
                    </m:r>
                    <m:sSub>
                      <m:sSubPr>
                        <m:ctrlPr>
                          <a:rPr lang="en-US" sz="1600" i="1">
                            <a:latin typeface="Cambria Math" panose="02040503050406030204" pitchFamily="18" charset="0"/>
                          </a:rPr>
                        </m:ctrlPr>
                      </m:sSubPr>
                      <m:e>
                        <m:r>
                          <m:rPr>
                            <m:sty m:val="p"/>
                          </m:rPr>
                          <a:rPr lang="en-US" sz="1600">
                            <a:latin typeface="Cambria Math" charset="0"/>
                          </a:rPr>
                          <m:t>F</m:t>
                        </m:r>
                      </m:e>
                      <m:sub>
                        <m:r>
                          <m:rPr>
                            <m:sty m:val="p"/>
                          </m:rPr>
                          <a:rPr lang="en-US" sz="1600">
                            <a:latin typeface="Cambria Math" charset="0"/>
                          </a:rPr>
                          <m:t>n</m:t>
                        </m:r>
                        <m:r>
                          <a:rPr lang="en-US" sz="1600" i="1">
                            <a:latin typeface="Cambria Math" charset="0"/>
                          </a:rPr>
                          <m:t>−</m:t>
                        </m:r>
                        <m:r>
                          <a:rPr lang="en-US" sz="1600">
                            <a:latin typeface="Cambria Math" charset="0"/>
                          </a:rPr>
                          <m:t>2</m:t>
                        </m:r>
                      </m:sub>
                    </m:sSub>
                  </m:oMath>
                </a14:m>
                <a:r>
                  <a:rPr lang="en-US" sz="1600" dirty="0">
                    <a:latin typeface="Montserrat" panose="020B0604020202020204" charset="0"/>
                  </a:rPr>
                  <a:t>    (1)</a:t>
                </a:r>
              </a:p>
              <a:p>
                <a:pPr>
                  <a:lnSpc>
                    <a:spcPct val="100000"/>
                  </a:lnSpc>
                  <a:buClrTx/>
                  <a:buSzTx/>
                  <a:buNone/>
                </a:pPr>
                <a:endParaRPr lang="en-US" sz="1600" dirty="0">
                  <a:latin typeface="Montserrat" panose="020B0604020202020204" charset="0"/>
                </a:endParaRPr>
              </a:p>
              <a:p>
                <a:pPr>
                  <a:lnSpc>
                    <a:spcPct val="100000"/>
                  </a:lnSpc>
                  <a:buClrTx/>
                  <a:buSzTx/>
                  <a:buNone/>
                </a:pPr>
                <a:r>
                  <a:rPr lang="en-US" sz="1600" dirty="0">
                    <a:latin typeface="Montserrat" panose="020B0604020202020204" charset="0"/>
                  </a:rPr>
                  <a:t>The sequence actually has a very well defined interesting property. If you take the limit of equation (1) in respect of the ratios of adjacent terms:</a:t>
                </a:r>
              </a:p>
              <a:p>
                <a:pPr>
                  <a:lnSpc>
                    <a:spcPct val="100000"/>
                  </a:lnSpc>
                  <a:buClrTx/>
                  <a:buSzTx/>
                  <a:buNone/>
                </a:pPr>
                <a:endParaRPr lang="en-US" sz="1600" dirty="0">
                  <a:latin typeface="Montserrat" panose="020B0604020202020204" charset="0"/>
                </a:endParaRPr>
              </a:p>
              <a:p>
                <a:pPr algn="ctr">
                  <a:lnSpc>
                    <a:spcPct val="100000"/>
                  </a:lnSpc>
                  <a:buClrTx/>
                  <a:buSzTx/>
                  <a:buNone/>
                </a:pP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nor/>
                              </m:rPr>
                              <a:rPr lang="en-US" sz="1600" i="0">
                                <a:latin typeface="Cambria Math" charset="0"/>
                              </a:rPr>
                              <m:t>lim</m:t>
                            </m:r>
                          </m:e>
                          <m:lim>
                            <m:r>
                              <m:rPr>
                                <m:nor/>
                              </m:rPr>
                              <a:rPr lang="en-GB" sz="1600" i="0">
                                <a:latin typeface="Cambria Math" charset="0"/>
                              </a:rPr>
                              <m:t>n</m:t>
                            </m:r>
                            <m:r>
                              <m:rPr>
                                <m:nor/>
                              </m:rPr>
                              <a:rPr lang="en-GB" sz="1600" i="0">
                                <a:latin typeface="Cambria Math" charset="0"/>
                              </a:rPr>
                              <m:t>→</m:t>
                            </m:r>
                            <m:r>
                              <m:rPr>
                                <m:nor/>
                              </m:rPr>
                              <a:rPr lang="en-GB" sz="1600">
                                <a:latin typeface="Montserrat" panose="020B0604020202020204" charset="0"/>
                              </a:rPr>
                              <m:t>∞</m:t>
                            </m:r>
                          </m:lim>
                        </m:limLow>
                      </m:fName>
                      <m:e>
                        <m:f>
                          <m:fPr>
                            <m:ctrlPr>
                              <a:rPr lang="en-GB" sz="1600" i="1">
                                <a:latin typeface="Cambria Math" panose="02040503050406030204" pitchFamily="18" charset="0"/>
                              </a:rPr>
                            </m:ctrlPr>
                          </m:fPr>
                          <m:num>
                            <m:sSub>
                              <m:sSubPr>
                                <m:ctrlPr>
                                  <a:rPr lang="en-US" sz="1600" i="1">
                                    <a:latin typeface="Cambria Math" panose="02040503050406030204" pitchFamily="18" charset="0"/>
                                  </a:rPr>
                                </m:ctrlPr>
                              </m:sSubPr>
                              <m:e>
                                <m:r>
                                  <m:rPr>
                                    <m:nor/>
                                  </m:rPr>
                                  <a:rPr lang="en-GB" sz="1600" i="0">
                                    <a:latin typeface="Cambria Math" charset="0"/>
                                  </a:rPr>
                                  <m:t>F</m:t>
                                </m:r>
                              </m:e>
                              <m:sub>
                                <m:r>
                                  <m:rPr>
                                    <m:nor/>
                                  </m:rPr>
                                  <a:rPr lang="en-GB" sz="1600" i="0">
                                    <a:latin typeface="Cambria Math" charset="0"/>
                                  </a:rPr>
                                  <m:t>n</m:t>
                                </m:r>
                              </m:sub>
                            </m:sSub>
                          </m:num>
                          <m:den>
                            <m:sSub>
                              <m:sSubPr>
                                <m:ctrlPr>
                                  <a:rPr lang="en-US" sz="1600" i="1">
                                    <a:latin typeface="Cambria Math" panose="02040503050406030204" pitchFamily="18" charset="0"/>
                                  </a:rPr>
                                </m:ctrlPr>
                              </m:sSubPr>
                              <m:e>
                                <m:r>
                                  <m:rPr>
                                    <m:nor/>
                                  </m:rPr>
                                  <a:rPr lang="en-GB" sz="1600" i="0">
                                    <a:latin typeface="Cambria Math" charset="0"/>
                                  </a:rPr>
                                  <m:t>F</m:t>
                                </m:r>
                              </m:e>
                              <m:sub>
                                <m:r>
                                  <m:rPr>
                                    <m:nor/>
                                  </m:rPr>
                                  <a:rPr lang="en-GB" sz="1600" i="0">
                                    <a:latin typeface="Cambria Math" charset="0"/>
                                  </a:rPr>
                                  <m:t>n</m:t>
                                </m:r>
                                <m:r>
                                  <m:rPr>
                                    <m:nor/>
                                  </m:rPr>
                                  <a:rPr lang="en-GB" sz="1600" i="0">
                                    <a:latin typeface="Cambria Math" charset="0"/>
                                  </a:rPr>
                                  <m:t>−1</m:t>
                                </m:r>
                              </m:sub>
                            </m:sSub>
                          </m:den>
                        </m:f>
                        <m:r>
                          <m:rPr>
                            <m:nor/>
                          </m:rPr>
                          <a:rPr lang="en-GB" sz="1600" i="0">
                            <a:latin typeface="Cambria Math" charset="0"/>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nor/>
                                  </m:rPr>
                                  <a:rPr lang="en-US" sz="1600" i="0">
                                    <a:latin typeface="Cambria Math" charset="0"/>
                                  </a:rPr>
                                  <m:t>lim</m:t>
                                </m:r>
                              </m:e>
                              <m:lim>
                                <m:r>
                                  <m:rPr>
                                    <m:nor/>
                                  </m:rPr>
                                  <a:rPr lang="en-GB" sz="1600" i="0">
                                    <a:latin typeface="Cambria Math" charset="0"/>
                                  </a:rPr>
                                  <m:t>n</m:t>
                                </m:r>
                                <m:r>
                                  <m:rPr>
                                    <m:nor/>
                                  </m:rPr>
                                  <a:rPr lang="en-GB" sz="1600" i="0">
                                    <a:latin typeface="Cambria Math" charset="0"/>
                                  </a:rPr>
                                  <m:t>→</m:t>
                                </m:r>
                                <m:r>
                                  <m:rPr>
                                    <m:nor/>
                                  </m:rPr>
                                  <a:rPr lang="en-GB" sz="1600">
                                    <a:latin typeface="Montserrat" panose="020B0604020202020204" charset="0"/>
                                  </a:rPr>
                                  <m:t>∞</m:t>
                                </m:r>
                              </m:lim>
                            </m:limLow>
                          </m:fName>
                          <m:e>
                            <m:f>
                              <m:fPr>
                                <m:ctrlPr>
                                  <a:rPr lang="en-GB" sz="1600" i="1">
                                    <a:latin typeface="Cambria Math" panose="02040503050406030204" pitchFamily="18" charset="0"/>
                                  </a:rPr>
                                </m:ctrlPr>
                              </m:fPr>
                              <m:num>
                                <m:sSub>
                                  <m:sSubPr>
                                    <m:ctrlPr>
                                      <a:rPr lang="en-US" sz="1600" i="1">
                                        <a:latin typeface="Cambria Math" panose="02040503050406030204" pitchFamily="18" charset="0"/>
                                      </a:rPr>
                                    </m:ctrlPr>
                                  </m:sSubPr>
                                  <m:e>
                                    <m:r>
                                      <m:rPr>
                                        <m:nor/>
                                      </m:rPr>
                                      <a:rPr lang="en-GB" sz="1600" i="0">
                                        <a:latin typeface="Cambria Math" charset="0"/>
                                      </a:rPr>
                                      <m:t>F</m:t>
                                    </m:r>
                                  </m:e>
                                  <m:sub>
                                    <m:r>
                                      <m:rPr>
                                        <m:nor/>
                                      </m:rPr>
                                      <a:rPr lang="en-GB" sz="1600" i="0">
                                        <a:latin typeface="Cambria Math" charset="0"/>
                                      </a:rPr>
                                      <m:t>n</m:t>
                                    </m:r>
                                    <m:r>
                                      <m:rPr>
                                        <m:nor/>
                                      </m:rPr>
                                      <a:rPr lang="en-GB" sz="1600" i="0">
                                        <a:latin typeface="Cambria Math" charset="0"/>
                                      </a:rPr>
                                      <m:t>+1</m:t>
                                    </m:r>
                                  </m:sub>
                                </m:sSub>
                              </m:num>
                              <m:den>
                                <m:sSub>
                                  <m:sSubPr>
                                    <m:ctrlPr>
                                      <a:rPr lang="en-US" sz="1600" i="1">
                                        <a:latin typeface="Cambria Math" panose="02040503050406030204" pitchFamily="18" charset="0"/>
                                      </a:rPr>
                                    </m:ctrlPr>
                                  </m:sSubPr>
                                  <m:e>
                                    <m:r>
                                      <m:rPr>
                                        <m:nor/>
                                      </m:rPr>
                                      <a:rPr lang="en-GB" sz="1600" i="0">
                                        <a:latin typeface="Cambria Math" charset="0"/>
                                      </a:rPr>
                                      <m:t>F</m:t>
                                    </m:r>
                                  </m:e>
                                  <m:sub>
                                    <m:r>
                                      <m:rPr>
                                        <m:nor/>
                                      </m:rPr>
                                      <a:rPr lang="en-GB" sz="1600" i="0">
                                        <a:latin typeface="Cambria Math" charset="0"/>
                                      </a:rPr>
                                      <m:t>n</m:t>
                                    </m:r>
                                  </m:sub>
                                </m:sSub>
                              </m:den>
                            </m:f>
                            <m:r>
                              <m:rPr>
                                <m:nor/>
                              </m:rPr>
                              <a:rPr lang="en-GB" sz="1600" i="0">
                                <a:latin typeface="Cambria Math" charset="0"/>
                              </a:rPr>
                              <m:t>= </m:t>
                            </m:r>
                            <m:r>
                              <m:rPr>
                                <m:nor/>
                              </m:rPr>
                              <a:rPr lang="el-GR" sz="1600" i="0">
                                <a:latin typeface="Cambria Math" charset="0"/>
                                <a:ea typeface="Cambria Math" charset="0"/>
                                <a:cs typeface="Cambria Math" charset="0"/>
                              </a:rPr>
                              <m:t>Φ</m:t>
                            </m:r>
                          </m:e>
                        </m:func>
                      </m:e>
                    </m:func>
                  </m:oMath>
                </a14:m>
                <a:r>
                  <a:rPr lang="en-US" sz="1600" dirty="0">
                    <a:latin typeface="Montserrat" panose="020B0604020202020204" charset="0"/>
                  </a:rPr>
                  <a:t>   (2)</a:t>
                </a:r>
              </a:p>
              <a:p>
                <a:pPr>
                  <a:lnSpc>
                    <a:spcPct val="100000"/>
                  </a:lnSpc>
                  <a:buClrTx/>
                  <a:buSzTx/>
                  <a:buNone/>
                </a:pPr>
                <a:endParaRPr lang="en-US" sz="1600" dirty="0">
                  <a:latin typeface="Montserrat" panose="020B0604020202020204" charset="0"/>
                </a:endParaRPr>
              </a:p>
              <a:p>
                <a:pPr>
                  <a:lnSpc>
                    <a:spcPct val="100000"/>
                  </a:lnSpc>
                  <a:buClrTx/>
                  <a:buSzTx/>
                  <a:buNone/>
                </a:pPr>
                <a:r>
                  <a:rPr lang="en-US" sz="1600" dirty="0">
                    <a:latin typeface="Montserrat" panose="020B0604020202020204" charset="0"/>
                  </a:rPr>
                  <a:t>In equation (2) as you approach to infinity, we arrive at Phi </a:t>
                </a:r>
                <a14:m>
                  <m:oMath xmlns:m="http://schemas.openxmlformats.org/officeDocument/2006/math">
                    <m:r>
                      <a:rPr lang="en-US" sz="1600" i="1">
                        <a:latin typeface="Cambria Math" charset="0"/>
                        <a:ea typeface="Cambria Math" charset="0"/>
                        <a:cs typeface="Cambria Math" charset="0"/>
                      </a:rPr>
                      <m:t>≈</m:t>
                    </m:r>
                  </m:oMath>
                </a14:m>
                <a:r>
                  <a:rPr lang="en-US" sz="1600" dirty="0">
                    <a:latin typeface="Montserrat" panose="020B0604020202020204" charset="0"/>
                  </a:rPr>
                  <a:t> 1.618 i.e. the golden ratio. </a:t>
                </a:r>
              </a:p>
            </p:txBody>
          </p:sp>
        </mc:Choice>
        <mc:Fallback xmlns="">
          <p:sp>
            <p:nvSpPr>
              <p:cNvPr id="84" name="Shape 84"/>
              <p:cNvSpPr txBox="1">
                <a:spLocks noGrp="1" noRot="1" noChangeAspect="1" noMove="1" noResize="1" noEditPoints="1" noAdjustHandles="1" noChangeArrowheads="1" noChangeShapeType="1" noTextEdit="1"/>
              </p:cNvSpPr>
              <p:nvPr>
                <p:ph type="body" idx="1"/>
              </p:nvPr>
            </p:nvSpPr>
            <p:spPr>
              <a:xfrm>
                <a:off x="1925052" y="1293900"/>
                <a:ext cx="6601847" cy="4991350"/>
              </a:xfrm>
              <a:prstGeom prst="rect">
                <a:avLst/>
              </a:prstGeom>
              <a:blipFill rotWithShape="0">
                <a:blip r:embed="rId3"/>
                <a:stretch>
                  <a:fillRect l="-554" b="-12332"/>
                </a:stretch>
              </a:blipFill>
            </p:spPr>
            <p:txBody>
              <a:bodyPr/>
              <a:lstStyle/>
              <a:p>
                <a:r>
                  <a:rPr lang="en-GB">
                    <a:noFill/>
                  </a:rPr>
                  <a:t> </a:t>
                </a:r>
              </a:p>
            </p:txBody>
          </p:sp>
        </mc:Fallback>
      </mc:AlternateContent>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ontserrat" panose="020B0604020202020204" charset="0"/>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b="1" dirty="0">
                <a:solidFill>
                  <a:schemeClr val="bg1"/>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671272"/>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latin typeface="Montserrat" panose="020B0604020202020204" charset="0"/>
              </a:rPr>
              <a:t>The Golden Ratio</a:t>
            </a:r>
            <a:endParaRPr lang="en" dirty="0">
              <a:latin typeface="Montserrat" panose="020B0604020202020204" charset="0"/>
            </a:endParaRP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lvl="0">
              <a:lnSpc>
                <a:spcPct val="100000"/>
              </a:lnSpc>
              <a:buClrTx/>
              <a:buSzTx/>
              <a:buNone/>
              <a:defRPr/>
            </a:pPr>
            <a:r>
              <a:rPr lang="en-US" sz="1600" dirty="0">
                <a:latin typeface="Montserrat" panose="020B0604020202020204" charset="0"/>
              </a:rPr>
              <a:t>The previous equation (2) can visually interpreted by the below pair of figures.</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ontserrat" panose="020B0604020202020204" charset="0"/>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b="1" dirty="0">
                <a:solidFill>
                  <a:schemeClr val="bg1"/>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clrChange>
              <a:clrFrom>
                <a:srgbClr val="FFFFDA"/>
              </a:clrFrom>
              <a:clrTo>
                <a:srgbClr val="FFFFDA">
                  <a:alpha val="0"/>
                </a:srgbClr>
              </a:clrTo>
            </a:clrChange>
            <a:biLevel thresh="75000"/>
            <a:alphaModFix/>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925052" y="2629265"/>
            <a:ext cx="3457744" cy="3262254"/>
          </a:xfrm>
          <a:prstGeom prst="rect">
            <a:avLst/>
          </a:prstGeom>
          <a:noFill/>
        </p:spPr>
      </p:pic>
      <p:pic>
        <p:nvPicPr>
          <p:cNvPr id="9" name="Picture 8"/>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5806852" y="2840692"/>
            <a:ext cx="3144103" cy="2713085"/>
          </a:xfrm>
          <a:prstGeom prst="rect">
            <a:avLst/>
          </a:prstGeom>
        </p:spPr>
      </p:pic>
    </p:spTree>
    <p:extLst>
      <p:ext uri="{BB962C8B-B14F-4D97-AF65-F5344CB8AC3E}">
        <p14:creationId xmlns:p14="http://schemas.microsoft.com/office/powerpoint/2010/main" val="1693921307"/>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latin typeface="Montserrat" panose="020B0604020202020204" charset="0"/>
              </a:rPr>
              <a:t>The Golden Ratio</a:t>
            </a:r>
            <a:endParaRPr lang="en" dirty="0">
              <a:latin typeface="Montserrat" panose="020B0604020202020204" charset="0"/>
            </a:endParaRP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a:lnSpc>
                <a:spcPct val="100000"/>
              </a:lnSpc>
              <a:buClrTx/>
              <a:buSzTx/>
              <a:buNone/>
            </a:pPr>
            <a:r>
              <a:rPr lang="en-US" sz="1600" dirty="0">
                <a:latin typeface="Montserrat" panose="020B0604020202020204" charset="0"/>
              </a:rPr>
              <a:t>The Golden Ratio doesn't just exist in the abstract side of mathematics, it can also be shown in geometry as first constructed and developed by S. </a:t>
            </a:r>
            <a:r>
              <a:rPr lang="en-US" sz="1600" dirty="0" err="1">
                <a:latin typeface="Montserrat" panose="020B0604020202020204" charset="0"/>
              </a:rPr>
              <a:t>Kutler</a:t>
            </a:r>
            <a:r>
              <a:rPr lang="en-US" sz="1600" dirty="0">
                <a:latin typeface="Montserrat" panose="020B0604020202020204" charset="0"/>
              </a:rPr>
              <a:t>. Below is </a:t>
            </a:r>
            <a:r>
              <a:rPr lang="en-US" sz="1600" dirty="0" err="1">
                <a:latin typeface="Montserrat" panose="020B0604020202020204" charset="0"/>
              </a:rPr>
              <a:t>Kutler’s</a:t>
            </a:r>
            <a:r>
              <a:rPr lang="en-US" sz="1600" dirty="0">
                <a:latin typeface="Montserrat" panose="020B0604020202020204" charset="0"/>
              </a:rPr>
              <a:t> diagram of an array of concentric circles with whose </a:t>
            </a:r>
            <a:r>
              <a:rPr lang="en-GB" sz="1600" dirty="0">
                <a:latin typeface="Montserrat" panose="020B0604020202020204" charset="0"/>
              </a:rPr>
              <a:t>centres </a:t>
            </a:r>
            <a:r>
              <a:rPr lang="en-US" sz="1600" dirty="0">
                <a:latin typeface="Montserrat" panose="020B0604020202020204" charset="0"/>
              </a:rPr>
              <a:t>are of the same with radiuses of ratio relationship of 1 : 2 : 4.</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ontserrat" panose="020B0604020202020204" charset="0"/>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b="1" dirty="0">
                <a:solidFill>
                  <a:schemeClr val="bg1"/>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clrChange>
              <a:clrFrom>
                <a:srgbClr val="000000"/>
              </a:clrFrom>
              <a:clrTo>
                <a:srgbClr val="000000">
                  <a:alpha val="0"/>
                </a:srgbClr>
              </a:clrTo>
            </a:clrChange>
            <a:duotone>
              <a:prstClr val="black"/>
              <a:schemeClr val="tx1">
                <a:tint val="45000"/>
                <a:satMod val="400000"/>
              </a:schemeClr>
            </a:duotone>
            <a:extLst>
              <a:ext uri="{BEBA8EAE-BF5A-486C-A8C5-ECC9F3942E4B}">
                <a14:imgProps xmlns:a14="http://schemas.microsoft.com/office/drawing/2010/main">
                  <a14:imgLayer r:embed="rId4">
                    <a14:imgEffect>
                      <a14:colorTemperature colorTemp="4700"/>
                    </a14:imgEffect>
                    <a14:imgEffect>
                      <a14:saturation sat="0"/>
                    </a14:imgEffect>
                  </a14:imgLayer>
                </a14:imgProps>
              </a:ext>
            </a:extLst>
          </a:blip>
          <a:stretch>
            <a:fillRect/>
          </a:stretch>
        </p:blipFill>
        <p:spPr>
          <a:xfrm>
            <a:off x="2319145" y="3137735"/>
            <a:ext cx="2906830" cy="290683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5706297" y="3033298"/>
                <a:ext cx="2827606" cy="2904257"/>
              </a:xfrm>
              <a:prstGeom prst="rect">
                <a:avLst/>
              </a:prstGeom>
              <a:noFill/>
            </p:spPr>
            <p:txBody>
              <a:bodyPr wrap="square" rtlCol="0">
                <a:spAutoFit/>
              </a:bodyPr>
              <a:lstStyle/>
              <a:p>
                <a:r>
                  <a:rPr lang="en-GB" sz="1600" dirty="0">
                    <a:latin typeface="Montserrat" panose="020B0604020202020204" charset="0"/>
                  </a:rPr>
                  <a:t>Firstly considering the distance created between each circles circumference. We can draw a straight line, a tangent, to circle of radius one which will intersect the circle with radius 2 twice and circle of radius 4 once. In practice, as illustrated in the diagram, the relationship </a:t>
                </a:r>
                <a14:m>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charset="0"/>
                          </a:rPr>
                          <m:t>𝐴𝐺</m:t>
                        </m:r>
                      </m:num>
                      <m:den>
                        <m:r>
                          <a:rPr lang="en-GB" sz="1600" b="0" i="1" smtClean="0">
                            <a:latin typeface="Cambria Math" charset="0"/>
                          </a:rPr>
                          <m:t>𝐴𝐵</m:t>
                        </m:r>
                      </m:den>
                    </m:f>
                    <m:r>
                      <a:rPr lang="en-GB" sz="1600" b="0" i="1" smtClean="0">
                        <a:latin typeface="Cambria Math" charset="0"/>
                      </a:rPr>
                      <m:t>=</m:t>
                    </m:r>
                    <m:r>
                      <a:rPr lang="en-GB" sz="1600" b="0" i="1" smtClean="0">
                        <a:latin typeface="Cambria Math" charset="0"/>
                        <a:ea typeface="Cambria Math" charset="0"/>
                        <a:cs typeface="Cambria Math" charset="0"/>
                      </a:rPr>
                      <m:t>𝜙</m:t>
                    </m:r>
                  </m:oMath>
                </a14:m>
                <a:r>
                  <a:rPr lang="en-US" sz="1600" dirty="0">
                    <a:latin typeface="Montserrat" panose="020B0604020202020204" charset="0"/>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5706297" y="3033298"/>
                <a:ext cx="2827606" cy="2904257"/>
              </a:xfrm>
              <a:prstGeom prst="rect">
                <a:avLst/>
              </a:prstGeom>
              <a:blipFill>
                <a:blip r:embed="rId5"/>
                <a:stretch>
                  <a:fillRect l="-1078" t="-630" b="-16807"/>
                </a:stretch>
              </a:blipFill>
            </p:spPr>
            <p:txBody>
              <a:bodyPr/>
              <a:lstStyle/>
              <a:p>
                <a:r>
                  <a:rPr lang="en-US">
                    <a:noFill/>
                  </a:rPr>
                  <a:t> </a:t>
                </a:r>
              </a:p>
            </p:txBody>
          </p:sp>
        </mc:Fallback>
      </mc:AlternateContent>
    </p:spTree>
    <p:extLst>
      <p:ext uri="{BB962C8B-B14F-4D97-AF65-F5344CB8AC3E}">
        <p14:creationId xmlns:p14="http://schemas.microsoft.com/office/powerpoint/2010/main" val="2886938816"/>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latin typeface="Montserrat" panose="020B0604020202020204" charset="0"/>
              </a:rPr>
              <a:t>The Golden Ratio’s Appearance</a:t>
            </a:r>
            <a:endParaRPr lang="en" dirty="0">
              <a:latin typeface="Montserrat" panose="020B0604020202020204" charset="0"/>
            </a:endParaRPr>
          </a:p>
        </p:txBody>
      </p:sp>
      <p:sp>
        <p:nvSpPr>
          <p:cNvPr id="84" name="Shape 84"/>
          <p:cNvSpPr txBox="1">
            <a:spLocks noGrp="1"/>
          </p:cNvSpPr>
          <p:nvPr>
            <p:ph type="body" idx="1"/>
          </p:nvPr>
        </p:nvSpPr>
        <p:spPr>
          <a:xfrm>
            <a:off x="1994676" y="1331741"/>
            <a:ext cx="6601847" cy="4991350"/>
          </a:xfrm>
          <a:prstGeom prst="rect">
            <a:avLst/>
          </a:prstGeom>
        </p:spPr>
        <p:txBody>
          <a:bodyPr lIns="91425" tIns="91425" rIns="91425" bIns="91425" anchor="t" anchorCtr="0">
            <a:noAutofit/>
          </a:bodyPr>
          <a:lstStyle/>
          <a:p>
            <a:pPr lvl="0">
              <a:lnSpc>
                <a:spcPct val="100000"/>
              </a:lnSpc>
              <a:buClrTx/>
              <a:buSzTx/>
              <a:buNone/>
            </a:pPr>
            <a:r>
              <a:rPr lang="en-US" sz="1600" dirty="0">
                <a:latin typeface="Montserrat" panose="020B0604020202020204" charset="0"/>
              </a:rPr>
              <a:t>Interestingly the golden ratio is believed and said to have guided many artists and architects over the centuries and had a big influence on their work. Many artists are said to have included in their work the golden ratio. This is in the purpose of achieving and creating aesthetically pleasing art work. This is with the use of the concept, introduced on the first slide, with the line example. This is also known as Golden Section. Many artists, many centuries ago are said to have included this in their work. </a:t>
            </a:r>
          </a:p>
          <a:p>
            <a:pPr lvl="0">
              <a:lnSpc>
                <a:spcPct val="100000"/>
              </a:lnSpc>
              <a:buClrTx/>
              <a:buSzTx/>
              <a:buNone/>
            </a:pPr>
            <a:endParaRPr lang="en-US" sz="1600" dirty="0">
              <a:latin typeface="Montserrat" panose="020B0604020202020204" charset="0"/>
            </a:endParaRPr>
          </a:p>
          <a:p>
            <a:pPr lvl="0">
              <a:lnSpc>
                <a:spcPct val="100000"/>
              </a:lnSpc>
              <a:buClrTx/>
              <a:buSzTx/>
              <a:buNone/>
            </a:pPr>
            <a:endParaRPr lang="en-US"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ontserrat" panose="020B0604020202020204" charset="0"/>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b="1" dirty="0">
                <a:solidFill>
                  <a:schemeClr val="bg1"/>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216308"/>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latin typeface="Montserrat" panose="020B0604020202020204" charset="0"/>
              </a:rPr>
              <a:t>The Golden Ratio’s Appearance</a:t>
            </a:r>
            <a:r>
              <a:rPr lang="en" dirty="0">
                <a:latin typeface="Montserrat" panose="020B0604020202020204" charset="0"/>
              </a:rPr>
              <a:t/>
            </a:r>
            <a:br>
              <a:rPr lang="en" dirty="0">
                <a:latin typeface="Montserrat" panose="020B0604020202020204" charset="0"/>
              </a:rPr>
            </a:br>
            <a:r>
              <a:rPr lang="en-GB" dirty="0">
                <a:solidFill>
                  <a:srgbClr val="000000"/>
                </a:solidFill>
                <a:latin typeface="Montserrat" panose="020B0604020202020204" charset="0"/>
              </a:rPr>
              <a:t>Cont'd.</a:t>
            </a:r>
            <a:endParaRPr lang="en-US" dirty="0">
              <a:solidFill>
                <a:srgbClr val="000000"/>
              </a:solidFill>
              <a:latin typeface="Montserrat" panose="020B0604020202020204" charset="0"/>
            </a:endParaRP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a:lnSpc>
                <a:spcPct val="100000"/>
              </a:lnSpc>
              <a:buClrTx/>
              <a:buSzTx/>
              <a:buNone/>
            </a:pPr>
            <a:r>
              <a:rPr lang="en-US" sz="1600" dirty="0">
                <a:latin typeface="Montserrat" panose="020B0604020202020204" charset="0"/>
              </a:rPr>
              <a:t> Taking into consideration the famous artist Michelangelo’s work, there is a certain piece of which you can see geometrically the golden section embedded. In his work </a:t>
            </a:r>
            <a:r>
              <a:rPr lang="en-US" sz="1600" i="1" dirty="0">
                <a:latin typeface="Montserrat" panose="020B0604020202020204" charset="0"/>
              </a:rPr>
              <a:t>The Creation of Adam</a:t>
            </a:r>
            <a:r>
              <a:rPr lang="en-US" sz="1600" dirty="0">
                <a:latin typeface="Montserrat" panose="020B0604020202020204" charset="0"/>
              </a:rPr>
              <a:t> of 1500-1520 it can be outlined as below. This is of course used to achieve a more aesthetical look.</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ontserrat" panose="020B0604020202020204" charset="0"/>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b="1" dirty="0">
                <a:solidFill>
                  <a:schemeClr val="bg1"/>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228927" y="3286754"/>
            <a:ext cx="4284235" cy="2711410"/>
          </a:xfrm>
          <a:prstGeom prst="rect">
            <a:avLst/>
          </a:prstGeom>
        </p:spPr>
      </p:pic>
    </p:spTree>
    <p:extLst>
      <p:ext uri="{BB962C8B-B14F-4D97-AF65-F5344CB8AC3E}">
        <p14:creationId xmlns:p14="http://schemas.microsoft.com/office/powerpoint/2010/main" val="2731341899"/>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600500" y="2720725"/>
            <a:ext cx="5857800" cy="1546500"/>
          </a:xfrm>
          <a:prstGeom prst="rect">
            <a:avLst/>
          </a:prstGeom>
        </p:spPr>
        <p:txBody>
          <a:bodyPr lIns="91425" tIns="91425" rIns="91425" bIns="91425" anchor="b" anchorCtr="0">
            <a:noAutofit/>
          </a:bodyPr>
          <a:lstStyle/>
          <a:p>
            <a:pPr lvl="0" rtl="0">
              <a:spcBef>
                <a:spcPts val="0"/>
              </a:spcBef>
              <a:buNone/>
            </a:pPr>
            <a:r>
              <a:rPr lang="en" dirty="0"/>
              <a:t>Binary &amp; Other Bases</a:t>
            </a:r>
          </a:p>
        </p:txBody>
      </p:sp>
      <p:sp>
        <p:nvSpPr>
          <p:cNvPr id="73" name="Shape 73"/>
          <p:cNvSpPr txBox="1">
            <a:spLocks noGrp="1"/>
          </p:cNvSpPr>
          <p:nvPr>
            <p:ph type="subTitle" idx="1"/>
          </p:nvPr>
        </p:nvSpPr>
        <p:spPr>
          <a:xfrm>
            <a:off x="2600400" y="4243950"/>
            <a:ext cx="5857800" cy="1046400"/>
          </a:xfrm>
          <a:prstGeom prst="rect">
            <a:avLst/>
          </a:prstGeom>
        </p:spPr>
        <p:txBody>
          <a:bodyPr lIns="91425" tIns="91425" rIns="91425" bIns="91425" anchor="t" anchorCtr="0">
            <a:noAutofit/>
          </a:bodyPr>
          <a:lstStyle/>
          <a:p>
            <a:pPr lvl="0" rtl="0">
              <a:spcBef>
                <a:spcPts val="0"/>
              </a:spcBef>
              <a:buNone/>
            </a:pPr>
            <a:r>
              <a:rPr lang="en" sz="2000" dirty="0" smtClean="0">
                <a:latin typeface="Montserrat" panose="020B0604020202020204" charset="0"/>
              </a:rPr>
              <a:t>P S</a:t>
            </a:r>
            <a:endParaRPr lang="en" sz="2000" dirty="0">
              <a:latin typeface="Montserrat" panose="020B0604020202020204" charset="0"/>
            </a:endParaRPr>
          </a:p>
        </p:txBody>
      </p:sp>
    </p:spTree>
    <p:extLst>
      <p:ext uri="{BB962C8B-B14F-4D97-AF65-F5344CB8AC3E}">
        <p14:creationId xmlns:p14="http://schemas.microsoft.com/office/powerpoint/2010/main" val="469776403"/>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Binary and Other Bases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2800" dirty="0">
                <a:latin typeface="Montserrat" panose="020B0604020202020204" charset="0"/>
              </a:rPr>
              <a:t>What is a base?</a:t>
            </a:r>
          </a:p>
          <a:p>
            <a:pPr marL="228600" lvl="0" rtl="0">
              <a:spcBef>
                <a:spcPts val="0"/>
              </a:spcBef>
              <a:buNone/>
            </a:pPr>
            <a:endParaRPr lang="en" sz="2800" dirty="0">
              <a:latin typeface="Montserrat" panose="020B0604020202020204" charset="0"/>
            </a:endParaRPr>
          </a:p>
          <a:p>
            <a:pPr marL="228600" lvl="0" rtl="0">
              <a:spcBef>
                <a:spcPts val="0"/>
              </a:spcBef>
              <a:buNone/>
            </a:pPr>
            <a:r>
              <a:rPr lang="en" sz="1600" dirty="0">
                <a:latin typeface="Montserrat" panose="020B0604020202020204" charset="0"/>
              </a:rPr>
              <a:t>It is essentially how you count and represent numbers. The name of a base is given by the amount of unique symbols it has, binary has 2: 0 and 1, and decimal has 10 from 0 to 9.</a:t>
            </a:r>
          </a:p>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b="1" dirty="0">
                <a:solidFill>
                  <a:schemeClr val="bg1"/>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67923"/>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Binary and Other Bases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a:buNone/>
            </a:pPr>
            <a:r>
              <a:rPr lang="en" sz="2800" dirty="0">
                <a:latin typeface="Montserrat" panose="020B0604020202020204" charset="0"/>
              </a:rPr>
              <a:t>Here are some examples of bases:</a:t>
            </a:r>
          </a:p>
          <a:p>
            <a:pPr marL="514350" indent="-285750"/>
            <a:r>
              <a:rPr lang="en" sz="2800" dirty="0">
                <a:latin typeface="Montserrat" panose="020B0604020202020204" charset="0"/>
              </a:rPr>
              <a:t>Binary</a:t>
            </a:r>
          </a:p>
          <a:p>
            <a:pPr marL="514350" indent="-285750"/>
            <a:r>
              <a:rPr lang="en" sz="2800" dirty="0">
                <a:latin typeface="Montserrat" panose="020B0604020202020204" charset="0"/>
              </a:rPr>
              <a:t>Hexadecimal</a:t>
            </a:r>
          </a:p>
          <a:p>
            <a:pPr marL="514350" indent="-285750"/>
            <a:r>
              <a:rPr lang="en" sz="2800" dirty="0">
                <a:latin typeface="Montserrat" panose="020B0604020202020204" charset="0"/>
              </a:rPr>
              <a:t>Decimal</a:t>
            </a:r>
          </a:p>
          <a:p>
            <a:pPr marL="514350" indent="-285750"/>
            <a:r>
              <a:rPr lang="en" sz="2800" dirty="0">
                <a:latin typeface="Montserrat" panose="020B0604020202020204" charset="0"/>
              </a:rPr>
              <a:t>Sexagesimal</a:t>
            </a:r>
          </a:p>
          <a:p>
            <a:pPr marL="514350" indent="-285750"/>
            <a:r>
              <a:rPr lang="en" sz="2800" dirty="0">
                <a:latin typeface="Montserrat" panose="020B0604020202020204" charset="0"/>
              </a:rPr>
              <a:t>Vigesimal</a:t>
            </a:r>
          </a:p>
          <a:p>
            <a:pPr marL="514350" indent="-285750"/>
            <a:r>
              <a:rPr lang="en" sz="2800" dirty="0">
                <a:latin typeface="Montserrat" panose="020B0604020202020204" charset="0"/>
              </a:rPr>
              <a:t>Duodecimal</a:t>
            </a: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b="1" dirty="0">
                <a:solidFill>
                  <a:schemeClr val="bg1"/>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558973"/>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Binary and Other Bases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Sexagesimal is thought to have originated with the Sumerians at around 3000 BC before being passed down to the Bablyonians.</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b="1" dirty="0">
                <a:solidFill>
                  <a:schemeClr val="bg1"/>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1026" name="Picture 2" descr="Babylonian numeral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285" y="2247119"/>
            <a:ext cx="4825026" cy="28614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8766" y="5108613"/>
            <a:ext cx="5419899" cy="830997"/>
          </a:xfrm>
          <a:prstGeom prst="rect">
            <a:avLst/>
          </a:prstGeom>
          <a:noFill/>
        </p:spPr>
        <p:txBody>
          <a:bodyPr wrap="square" rtlCol="0">
            <a:spAutoFit/>
          </a:bodyPr>
          <a:lstStyle/>
          <a:p>
            <a:r>
              <a:rPr lang="en-GB" sz="1600" dirty="0">
                <a:latin typeface="Montserrat" panose="020B0604020202020204" charset="0"/>
              </a:rPr>
              <a:t>The sexagesimal system only used two unique symbols one representing a value of 10 the other a value of 1.</a:t>
            </a:r>
          </a:p>
        </p:txBody>
      </p:sp>
    </p:spTree>
    <p:extLst>
      <p:ext uri="{BB962C8B-B14F-4D97-AF65-F5344CB8AC3E}">
        <p14:creationId xmlns:p14="http://schemas.microsoft.com/office/powerpoint/2010/main" val="420416812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GB" dirty="0"/>
              <a:t>W</a:t>
            </a:r>
            <a:r>
              <a:rPr lang="en" dirty="0"/>
              <a:t>ork on Algebraic number theory</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Friedrich Gauss (30</a:t>
            </a:r>
            <a:r>
              <a:rPr lang="en" sz="1600" baseline="30000" dirty="0">
                <a:latin typeface="Montserrat" panose="020B0604020202020204" charset="0"/>
              </a:rPr>
              <a:t>th</a:t>
            </a:r>
            <a:r>
              <a:rPr lang="en" sz="1600" dirty="0">
                <a:latin typeface="Montserrat" panose="020B0604020202020204" charset="0"/>
              </a:rPr>
              <a:t> April 1777 – 23</a:t>
            </a:r>
            <a:r>
              <a:rPr lang="en" sz="1600" baseline="30000" dirty="0">
                <a:latin typeface="Montserrat" panose="020B0604020202020204" charset="0"/>
              </a:rPr>
              <a:t>rd</a:t>
            </a:r>
            <a:r>
              <a:rPr lang="en" sz="1600" dirty="0">
                <a:latin typeface="Montserrat" panose="020B0604020202020204" charset="0"/>
              </a:rPr>
              <a:t> February 1855, aged 77)</a:t>
            </a:r>
          </a:p>
          <a:p>
            <a:pPr marL="228600" lvl="0" rtl="0">
              <a:spcBef>
                <a:spcPts val="0"/>
              </a:spcBef>
              <a:buNone/>
            </a:pPr>
            <a:endParaRPr lang="en" sz="1600" dirty="0">
              <a:latin typeface="Montserrat" panose="020B0604020202020204" charset="0"/>
            </a:endParaRPr>
          </a:p>
          <a:p>
            <a:pPr marL="228600" lvl="0" rtl="0">
              <a:spcBef>
                <a:spcPts val="0"/>
              </a:spcBef>
              <a:buNone/>
            </a:pPr>
            <a:r>
              <a:rPr lang="en" sz="1400" dirty="0">
                <a:latin typeface="Montserrat" panose="020B0604020202020204" charset="0"/>
              </a:rPr>
              <a:t>Fundamental theorem of algebra - 1799</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Julius Dedekind (6</a:t>
            </a:r>
            <a:r>
              <a:rPr lang="en" sz="1600" baseline="30000" dirty="0">
                <a:latin typeface="Montserrat" panose="020B0604020202020204" charset="0"/>
              </a:rPr>
              <a:t>th</a:t>
            </a:r>
            <a:r>
              <a:rPr lang="en" sz="1600" dirty="0">
                <a:latin typeface="Montserrat" panose="020B0604020202020204" charset="0"/>
              </a:rPr>
              <a:t> October 1831 – 12</a:t>
            </a:r>
            <a:r>
              <a:rPr lang="en" sz="1600" baseline="30000" dirty="0">
                <a:latin typeface="Montserrat" panose="020B0604020202020204" charset="0"/>
              </a:rPr>
              <a:t>th</a:t>
            </a:r>
            <a:r>
              <a:rPr lang="en" sz="1600" dirty="0">
                <a:latin typeface="Montserrat" panose="020B0604020202020204" charset="0"/>
              </a:rPr>
              <a:t> February 1916, aged 84)</a:t>
            </a:r>
          </a:p>
          <a:p>
            <a:pPr marL="228600" lvl="0" rtl="0">
              <a:spcBef>
                <a:spcPts val="0"/>
              </a:spcBef>
              <a:buNone/>
            </a:pPr>
            <a:endParaRPr lang="en" sz="1600" dirty="0">
              <a:latin typeface="Montserrat" panose="020B0604020202020204" charset="0"/>
            </a:endParaRPr>
          </a:p>
          <a:p>
            <a:pPr marL="514350" indent="-285750"/>
            <a:r>
              <a:rPr lang="en" sz="1400" dirty="0">
                <a:latin typeface="Montserrat" panose="020B0604020202020204" charset="0"/>
              </a:rPr>
              <a:t>Dedekind domains </a:t>
            </a:r>
          </a:p>
          <a:p>
            <a:pPr marL="514350" indent="-285750"/>
            <a:r>
              <a:rPr lang="en-GB" sz="1400" dirty="0">
                <a:latin typeface="Montserrat" panose="020B0604020202020204" charset="0"/>
              </a:rPr>
              <a:t>D</a:t>
            </a:r>
            <a:r>
              <a:rPr lang="en" sz="1400" dirty="0">
                <a:latin typeface="Montserrat" panose="020B0604020202020204" charset="0"/>
              </a:rPr>
              <a:t>efinition of a number field </a:t>
            </a:r>
          </a:p>
          <a:p>
            <a:pPr marL="514350" indent="-285750"/>
            <a:r>
              <a:rPr lang="en-GB" sz="1400" dirty="0">
                <a:latin typeface="Montserrat" panose="020B0604020202020204" charset="0"/>
              </a:rPr>
              <a:t>F</a:t>
            </a:r>
            <a:r>
              <a:rPr lang="en" sz="1400" dirty="0">
                <a:latin typeface="Montserrat" panose="020B0604020202020204" charset="0"/>
              </a:rPr>
              <a:t>urth generalisation algraic number definition</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Emil Artin (3</a:t>
            </a:r>
            <a:r>
              <a:rPr lang="en" sz="1600" baseline="30000" dirty="0">
                <a:latin typeface="Montserrat" panose="020B0604020202020204" charset="0"/>
              </a:rPr>
              <a:t>rd</a:t>
            </a:r>
            <a:r>
              <a:rPr lang="en" sz="1600" dirty="0">
                <a:latin typeface="Montserrat" panose="020B0604020202020204" charset="0"/>
              </a:rPr>
              <a:t> March 1898 – 20</a:t>
            </a:r>
            <a:r>
              <a:rPr lang="en" sz="1600" baseline="30000" dirty="0">
                <a:latin typeface="Montserrat" panose="020B0604020202020204" charset="0"/>
              </a:rPr>
              <a:t>th</a:t>
            </a:r>
            <a:r>
              <a:rPr lang="en" sz="1600" dirty="0">
                <a:latin typeface="Montserrat" panose="020B0604020202020204" charset="0"/>
              </a:rPr>
              <a:t> December 1962, aged 64)</a:t>
            </a:r>
          </a:p>
          <a:p>
            <a:pPr marL="514350" indent="-285750"/>
            <a:r>
              <a:rPr lang="en" sz="1400" dirty="0">
                <a:latin typeface="Montserrat" panose="020B0604020202020204" charset="0"/>
              </a:rPr>
              <a:t>Artin reciprocity law </a:t>
            </a:r>
          </a:p>
          <a:p>
            <a:pPr marL="514350" indent="-285750"/>
            <a:r>
              <a:rPr lang="en-GB" sz="1400" dirty="0">
                <a:latin typeface="Montserrat" panose="020B0604020202020204" charset="0"/>
              </a:rPr>
              <a:t>D</a:t>
            </a:r>
            <a:r>
              <a:rPr lang="en" sz="1400" dirty="0">
                <a:latin typeface="Montserrat" panose="020B0604020202020204" charset="0"/>
              </a:rPr>
              <a:t>efinition of Abelian extension </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b="1" dirty="0">
                <a:solidFill>
                  <a:schemeClr val="bg1"/>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7451"/>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Binary and Other Bases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Sexigesimal still finds use today in measurements of time and measurements of angles.</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There are 60 seconds in a minute and there are 60 minutes in an hour, but also there are 60 minutes in a degree with 60 seconds to that minute.</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The length of day for the Babylonians was equal to ours, however it had different divisions. They had 12 hours to a day and 30 minutes to an hour.</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This division is also found in the length of their year which had 360 days divided into 12 equal months. This division of the day is also the reasoning behind the division of the circle into 360 degrees.</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b="1" dirty="0">
                <a:solidFill>
                  <a:schemeClr val="bg1"/>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415432"/>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600500" y="2720725"/>
            <a:ext cx="5857800" cy="1546500"/>
          </a:xfrm>
          <a:prstGeom prst="rect">
            <a:avLst/>
          </a:prstGeom>
        </p:spPr>
        <p:txBody>
          <a:bodyPr lIns="91425" tIns="91425" rIns="91425" bIns="91425" anchor="b" anchorCtr="0">
            <a:noAutofit/>
          </a:bodyPr>
          <a:lstStyle/>
          <a:p>
            <a:pPr lvl="0" rtl="0">
              <a:spcBef>
                <a:spcPts val="0"/>
              </a:spcBef>
              <a:buNone/>
            </a:pPr>
            <a:r>
              <a:rPr lang="en" dirty="0"/>
              <a:t>Primes &amp; RSA</a:t>
            </a:r>
          </a:p>
        </p:txBody>
      </p:sp>
      <p:sp>
        <p:nvSpPr>
          <p:cNvPr id="73" name="Shape 73"/>
          <p:cNvSpPr txBox="1">
            <a:spLocks noGrp="1"/>
          </p:cNvSpPr>
          <p:nvPr>
            <p:ph type="subTitle" idx="1"/>
          </p:nvPr>
        </p:nvSpPr>
        <p:spPr>
          <a:xfrm>
            <a:off x="2600400" y="4243950"/>
            <a:ext cx="5857800" cy="1046400"/>
          </a:xfrm>
          <a:prstGeom prst="rect">
            <a:avLst/>
          </a:prstGeom>
        </p:spPr>
        <p:txBody>
          <a:bodyPr lIns="91425" tIns="91425" rIns="91425" bIns="91425" anchor="t" anchorCtr="0">
            <a:noAutofit/>
          </a:bodyPr>
          <a:lstStyle/>
          <a:p>
            <a:pPr lvl="0" rtl="0">
              <a:spcBef>
                <a:spcPts val="0"/>
              </a:spcBef>
              <a:buNone/>
            </a:pPr>
            <a:r>
              <a:rPr lang="en" sz="2000" dirty="0" smtClean="0">
                <a:latin typeface="Montserrat" panose="020B0604020202020204" charset="0"/>
              </a:rPr>
              <a:t>J S</a:t>
            </a:r>
            <a:endParaRPr lang="en" sz="2000" dirty="0">
              <a:latin typeface="Montserrat" panose="020B0604020202020204" charset="0"/>
            </a:endParaRPr>
          </a:p>
        </p:txBody>
      </p:sp>
    </p:spTree>
    <p:extLst>
      <p:ext uri="{BB962C8B-B14F-4D97-AF65-F5344CB8AC3E}">
        <p14:creationId xmlns:p14="http://schemas.microsoft.com/office/powerpoint/2010/main" val="1796711937"/>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Definiton of a Prime Number</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algn="ctr" rtl="0">
              <a:spcBef>
                <a:spcPts val="0"/>
              </a:spcBef>
              <a:buNone/>
            </a:pPr>
            <a:r>
              <a:rPr lang="en" sz="2000" dirty="0">
                <a:latin typeface="Montserrat" panose="020B0604020202020204" charset="0"/>
              </a:rPr>
              <a:t>“A Prime number is a number which is measured by unit alone” - Euclid</a:t>
            </a:r>
          </a:p>
          <a:p>
            <a:pPr marL="228600" lvl="0" algn="ctr" rtl="0">
              <a:spcBef>
                <a:spcPts val="0"/>
              </a:spcBef>
              <a:buNone/>
            </a:pPr>
            <a:endParaRPr lang="en" sz="2000" dirty="0">
              <a:latin typeface="Montserrat" panose="020B0604020202020204" charset="0"/>
            </a:endParaRPr>
          </a:p>
          <a:p>
            <a:pPr marL="228600" lvl="0">
              <a:buNone/>
            </a:pPr>
            <a:r>
              <a:rPr lang="en" sz="2000" dirty="0">
                <a:latin typeface="Montserrat" panose="020B0604020202020204" charset="0"/>
              </a:rPr>
              <a:t>A number which can only be uniquely </a:t>
            </a:r>
            <a:br>
              <a:rPr lang="en" sz="2000" dirty="0">
                <a:latin typeface="Montserrat" panose="020B0604020202020204" charset="0"/>
              </a:rPr>
            </a:br>
            <a:r>
              <a:rPr lang="en" sz="2000" dirty="0">
                <a:latin typeface="Montserrat" panose="020B0604020202020204" charset="0"/>
              </a:rPr>
              <a:t>divided by 1 and itself.</a:t>
            </a:r>
          </a:p>
          <a:p>
            <a:pPr marL="228600" lvl="0" rtl="0">
              <a:spcBef>
                <a:spcPts val="0"/>
              </a:spcBef>
              <a:buNone/>
            </a:pPr>
            <a:endParaRPr lang="en" sz="2000" dirty="0">
              <a:latin typeface="Montserrat" panose="020B0604020202020204" charset="0"/>
            </a:endParaRPr>
          </a:p>
          <a:p>
            <a:pPr marL="228600" lvl="0" rtl="0">
              <a:spcBef>
                <a:spcPts val="0"/>
              </a:spcBef>
              <a:buNone/>
            </a:pPr>
            <a:endParaRPr lang="en" sz="2000" dirty="0">
              <a:latin typeface="Montserrat" panose="020B0604020202020204" charset="0"/>
            </a:endParaRPr>
          </a:p>
          <a:p>
            <a:pPr marL="228600" lvl="0" rtl="0">
              <a:spcBef>
                <a:spcPts val="0"/>
              </a:spcBef>
              <a:buNone/>
            </a:pPr>
            <a:r>
              <a:rPr lang="en" sz="2000" dirty="0">
                <a:latin typeface="Montserrat" panose="020B0604020202020204" charset="0"/>
              </a:rPr>
              <a:t>17/1  = 17  				1/1=1</a:t>
            </a:r>
          </a:p>
          <a:p>
            <a:pPr marL="228600" lvl="0" rtl="0">
              <a:spcBef>
                <a:spcPts val="0"/>
              </a:spcBef>
              <a:buNone/>
            </a:pPr>
            <a:endParaRPr lang="en" sz="2000" dirty="0">
              <a:latin typeface="Montserrat" panose="020B0604020202020204" charset="0"/>
            </a:endParaRPr>
          </a:p>
          <a:p>
            <a:pPr marL="228600" lvl="0" rtl="0">
              <a:spcBef>
                <a:spcPts val="0"/>
              </a:spcBef>
              <a:buNone/>
            </a:pPr>
            <a:r>
              <a:rPr lang="en" sz="2000" dirty="0">
                <a:latin typeface="Montserrat" panose="020B0604020202020204" charset="0"/>
              </a:rPr>
              <a:t>17/17 = 1				1/1=1</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62279"/>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26383" y="150900"/>
            <a:ext cx="4091234" cy="1143000"/>
          </a:xfrm>
          <a:prstGeom prst="rect">
            <a:avLst/>
          </a:prstGeom>
        </p:spPr>
        <p:txBody>
          <a:bodyPr lIns="91425" tIns="91425" rIns="91425" bIns="91425" anchor="ctr" anchorCtr="0">
            <a:noAutofit/>
          </a:bodyPr>
          <a:lstStyle/>
          <a:p>
            <a:r>
              <a:rPr lang="en" dirty="0">
                <a:latin typeface="Montserrat" panose="020B0604020202020204" charset="0"/>
              </a:rPr>
              <a:t>Sieve of Eratoshenes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1925047" y="1293900"/>
          <a:ext cx="6601850" cy="4765710"/>
        </p:xfrm>
        <a:graphic>
          <a:graphicData uri="http://schemas.openxmlformats.org/drawingml/2006/table">
            <a:tbl>
              <a:tblPr firstRow="1" bandRow="1">
                <a:tableStyleId>{616DA210-FB5B-4158-B5E0-FEB733F419BA}</a:tableStyleId>
              </a:tblPr>
              <a:tblGrid>
                <a:gridCol w="660185">
                  <a:extLst>
                    <a:ext uri="{9D8B030D-6E8A-4147-A177-3AD203B41FA5}">
                      <a16:colId xmlns="" xmlns:a16="http://schemas.microsoft.com/office/drawing/2014/main" val="20000"/>
                    </a:ext>
                  </a:extLst>
                </a:gridCol>
                <a:gridCol w="660185">
                  <a:extLst>
                    <a:ext uri="{9D8B030D-6E8A-4147-A177-3AD203B41FA5}">
                      <a16:colId xmlns="" xmlns:a16="http://schemas.microsoft.com/office/drawing/2014/main" val="20001"/>
                    </a:ext>
                  </a:extLst>
                </a:gridCol>
                <a:gridCol w="660185">
                  <a:extLst>
                    <a:ext uri="{9D8B030D-6E8A-4147-A177-3AD203B41FA5}">
                      <a16:colId xmlns="" xmlns:a16="http://schemas.microsoft.com/office/drawing/2014/main" val="20002"/>
                    </a:ext>
                  </a:extLst>
                </a:gridCol>
                <a:gridCol w="660185">
                  <a:extLst>
                    <a:ext uri="{9D8B030D-6E8A-4147-A177-3AD203B41FA5}">
                      <a16:colId xmlns="" xmlns:a16="http://schemas.microsoft.com/office/drawing/2014/main" val="20003"/>
                    </a:ext>
                  </a:extLst>
                </a:gridCol>
                <a:gridCol w="660185">
                  <a:extLst>
                    <a:ext uri="{9D8B030D-6E8A-4147-A177-3AD203B41FA5}">
                      <a16:colId xmlns="" xmlns:a16="http://schemas.microsoft.com/office/drawing/2014/main" val="20004"/>
                    </a:ext>
                  </a:extLst>
                </a:gridCol>
                <a:gridCol w="660185">
                  <a:extLst>
                    <a:ext uri="{9D8B030D-6E8A-4147-A177-3AD203B41FA5}">
                      <a16:colId xmlns="" xmlns:a16="http://schemas.microsoft.com/office/drawing/2014/main" val="20005"/>
                    </a:ext>
                  </a:extLst>
                </a:gridCol>
                <a:gridCol w="660185">
                  <a:extLst>
                    <a:ext uri="{9D8B030D-6E8A-4147-A177-3AD203B41FA5}">
                      <a16:colId xmlns="" xmlns:a16="http://schemas.microsoft.com/office/drawing/2014/main" val="20006"/>
                    </a:ext>
                  </a:extLst>
                </a:gridCol>
                <a:gridCol w="660185">
                  <a:extLst>
                    <a:ext uri="{9D8B030D-6E8A-4147-A177-3AD203B41FA5}">
                      <a16:colId xmlns="" xmlns:a16="http://schemas.microsoft.com/office/drawing/2014/main" val="20007"/>
                    </a:ext>
                  </a:extLst>
                </a:gridCol>
                <a:gridCol w="660185">
                  <a:extLst>
                    <a:ext uri="{9D8B030D-6E8A-4147-A177-3AD203B41FA5}">
                      <a16:colId xmlns="" xmlns:a16="http://schemas.microsoft.com/office/drawing/2014/main" val="20008"/>
                    </a:ext>
                  </a:extLst>
                </a:gridCol>
                <a:gridCol w="660185">
                  <a:extLst>
                    <a:ext uri="{9D8B030D-6E8A-4147-A177-3AD203B41FA5}">
                      <a16:colId xmlns="" xmlns:a16="http://schemas.microsoft.com/office/drawing/2014/main" val="20009"/>
                    </a:ext>
                  </a:extLst>
                </a:gridCol>
              </a:tblGrid>
              <a:tr h="476571">
                <a:tc>
                  <a:txBody>
                    <a:bodyPr/>
                    <a:lstStyle/>
                    <a:p>
                      <a:pPr algn="ctr"/>
                      <a:r>
                        <a:rPr lang="en-GB" b="1" dirty="0"/>
                        <a:t>1</a:t>
                      </a:r>
                    </a:p>
                  </a:txBody>
                  <a:tcPr/>
                </a:tc>
                <a:tc>
                  <a:txBody>
                    <a:bodyPr/>
                    <a:lstStyle/>
                    <a:p>
                      <a:pPr algn="ctr"/>
                      <a:r>
                        <a:rPr lang="en-GB" b="1" dirty="0"/>
                        <a:t>2</a:t>
                      </a:r>
                    </a:p>
                  </a:txBody>
                  <a:tcPr/>
                </a:tc>
                <a:tc>
                  <a:txBody>
                    <a:bodyPr/>
                    <a:lstStyle/>
                    <a:p>
                      <a:pPr algn="ctr"/>
                      <a:r>
                        <a:rPr lang="en-GB" b="1" dirty="0"/>
                        <a:t>3</a:t>
                      </a:r>
                    </a:p>
                  </a:txBody>
                  <a:tcPr/>
                </a:tc>
                <a:tc>
                  <a:txBody>
                    <a:bodyPr/>
                    <a:lstStyle/>
                    <a:p>
                      <a:pPr algn="ctr"/>
                      <a:r>
                        <a:rPr lang="en-GB" b="1" dirty="0"/>
                        <a:t>4</a:t>
                      </a:r>
                    </a:p>
                  </a:txBody>
                  <a:tcPr/>
                </a:tc>
                <a:tc>
                  <a:txBody>
                    <a:bodyPr/>
                    <a:lstStyle/>
                    <a:p>
                      <a:pPr algn="ctr"/>
                      <a:r>
                        <a:rPr lang="en-GB" b="1" dirty="0"/>
                        <a:t>5</a:t>
                      </a:r>
                    </a:p>
                  </a:txBody>
                  <a:tcPr/>
                </a:tc>
                <a:tc>
                  <a:txBody>
                    <a:bodyPr/>
                    <a:lstStyle/>
                    <a:p>
                      <a:pPr algn="ctr"/>
                      <a:r>
                        <a:rPr lang="en-GB" b="1" dirty="0"/>
                        <a:t>6</a:t>
                      </a:r>
                    </a:p>
                  </a:txBody>
                  <a:tcPr/>
                </a:tc>
                <a:tc>
                  <a:txBody>
                    <a:bodyPr/>
                    <a:lstStyle/>
                    <a:p>
                      <a:pPr algn="ctr"/>
                      <a:r>
                        <a:rPr lang="en-GB" b="1" dirty="0"/>
                        <a:t>7</a:t>
                      </a:r>
                    </a:p>
                  </a:txBody>
                  <a:tcPr/>
                </a:tc>
                <a:tc>
                  <a:txBody>
                    <a:bodyPr/>
                    <a:lstStyle/>
                    <a:p>
                      <a:pPr algn="ctr"/>
                      <a:r>
                        <a:rPr lang="en-GB" b="1" dirty="0"/>
                        <a:t>8</a:t>
                      </a:r>
                    </a:p>
                  </a:txBody>
                  <a:tcPr/>
                </a:tc>
                <a:tc>
                  <a:txBody>
                    <a:bodyPr/>
                    <a:lstStyle/>
                    <a:p>
                      <a:pPr algn="ctr"/>
                      <a:r>
                        <a:rPr lang="en-GB" b="1" dirty="0"/>
                        <a:t>9</a:t>
                      </a:r>
                    </a:p>
                  </a:txBody>
                  <a:tcPr/>
                </a:tc>
                <a:tc>
                  <a:txBody>
                    <a:bodyPr/>
                    <a:lstStyle/>
                    <a:p>
                      <a:pPr algn="ctr"/>
                      <a:r>
                        <a:rPr lang="en-GB" b="1" dirty="0"/>
                        <a:t>10</a:t>
                      </a:r>
                    </a:p>
                  </a:txBody>
                  <a:tcPr/>
                </a:tc>
                <a:extLst>
                  <a:ext uri="{0D108BD9-81ED-4DB2-BD59-A6C34878D82A}">
                    <a16:rowId xmlns="" xmlns:a16="http://schemas.microsoft.com/office/drawing/2014/main" val="10000"/>
                  </a:ext>
                </a:extLst>
              </a:tr>
              <a:tr h="476571">
                <a:tc>
                  <a:txBody>
                    <a:bodyPr/>
                    <a:lstStyle/>
                    <a:p>
                      <a:pPr algn="ctr"/>
                      <a:r>
                        <a:rPr lang="en-GB" b="1" dirty="0"/>
                        <a:t>11</a:t>
                      </a:r>
                    </a:p>
                  </a:txBody>
                  <a:tcPr/>
                </a:tc>
                <a:tc>
                  <a:txBody>
                    <a:bodyPr/>
                    <a:lstStyle/>
                    <a:p>
                      <a:pPr algn="ctr"/>
                      <a:r>
                        <a:rPr lang="en-GB" b="1" dirty="0"/>
                        <a:t>12</a:t>
                      </a:r>
                    </a:p>
                  </a:txBody>
                  <a:tcPr/>
                </a:tc>
                <a:tc>
                  <a:txBody>
                    <a:bodyPr/>
                    <a:lstStyle/>
                    <a:p>
                      <a:pPr algn="ctr"/>
                      <a:r>
                        <a:rPr lang="en-GB" b="1" dirty="0"/>
                        <a:t>13</a:t>
                      </a:r>
                    </a:p>
                  </a:txBody>
                  <a:tcPr/>
                </a:tc>
                <a:tc>
                  <a:txBody>
                    <a:bodyPr/>
                    <a:lstStyle/>
                    <a:p>
                      <a:pPr algn="ctr"/>
                      <a:r>
                        <a:rPr lang="en-GB" b="1" dirty="0"/>
                        <a:t>14</a:t>
                      </a:r>
                    </a:p>
                  </a:txBody>
                  <a:tcPr/>
                </a:tc>
                <a:tc>
                  <a:txBody>
                    <a:bodyPr/>
                    <a:lstStyle/>
                    <a:p>
                      <a:pPr algn="ctr"/>
                      <a:r>
                        <a:rPr lang="en-GB" b="1" dirty="0"/>
                        <a:t>15</a:t>
                      </a:r>
                    </a:p>
                  </a:txBody>
                  <a:tcPr/>
                </a:tc>
                <a:tc>
                  <a:txBody>
                    <a:bodyPr/>
                    <a:lstStyle/>
                    <a:p>
                      <a:pPr algn="ctr"/>
                      <a:r>
                        <a:rPr lang="en-GB" b="1" dirty="0"/>
                        <a:t>16</a:t>
                      </a:r>
                    </a:p>
                  </a:txBody>
                  <a:tcPr/>
                </a:tc>
                <a:tc>
                  <a:txBody>
                    <a:bodyPr/>
                    <a:lstStyle/>
                    <a:p>
                      <a:pPr algn="ctr"/>
                      <a:r>
                        <a:rPr lang="en-GB" b="1" dirty="0"/>
                        <a:t>17</a:t>
                      </a:r>
                    </a:p>
                  </a:txBody>
                  <a:tcPr/>
                </a:tc>
                <a:tc>
                  <a:txBody>
                    <a:bodyPr/>
                    <a:lstStyle/>
                    <a:p>
                      <a:pPr algn="ctr"/>
                      <a:r>
                        <a:rPr lang="en-GB" b="1" dirty="0"/>
                        <a:t>18</a:t>
                      </a:r>
                    </a:p>
                  </a:txBody>
                  <a:tcPr/>
                </a:tc>
                <a:tc>
                  <a:txBody>
                    <a:bodyPr/>
                    <a:lstStyle/>
                    <a:p>
                      <a:pPr algn="ctr"/>
                      <a:r>
                        <a:rPr lang="en-GB" b="1" dirty="0"/>
                        <a:t>19</a:t>
                      </a:r>
                    </a:p>
                  </a:txBody>
                  <a:tcPr/>
                </a:tc>
                <a:tc>
                  <a:txBody>
                    <a:bodyPr/>
                    <a:lstStyle/>
                    <a:p>
                      <a:pPr algn="ctr"/>
                      <a:r>
                        <a:rPr lang="en-GB" b="1" dirty="0"/>
                        <a:t>20</a:t>
                      </a:r>
                    </a:p>
                  </a:txBody>
                  <a:tcPr/>
                </a:tc>
                <a:extLst>
                  <a:ext uri="{0D108BD9-81ED-4DB2-BD59-A6C34878D82A}">
                    <a16:rowId xmlns="" xmlns:a16="http://schemas.microsoft.com/office/drawing/2014/main" val="10001"/>
                  </a:ext>
                </a:extLst>
              </a:tr>
              <a:tr h="476571">
                <a:tc>
                  <a:txBody>
                    <a:bodyPr/>
                    <a:lstStyle/>
                    <a:p>
                      <a:pPr algn="ctr"/>
                      <a:r>
                        <a:rPr lang="en-GB" b="1" dirty="0"/>
                        <a:t>21</a:t>
                      </a:r>
                    </a:p>
                  </a:txBody>
                  <a:tcPr/>
                </a:tc>
                <a:tc>
                  <a:txBody>
                    <a:bodyPr/>
                    <a:lstStyle/>
                    <a:p>
                      <a:pPr algn="ctr"/>
                      <a:r>
                        <a:rPr lang="en-GB" b="1" dirty="0"/>
                        <a:t>22</a:t>
                      </a:r>
                    </a:p>
                  </a:txBody>
                  <a:tcPr/>
                </a:tc>
                <a:tc>
                  <a:txBody>
                    <a:bodyPr/>
                    <a:lstStyle/>
                    <a:p>
                      <a:pPr algn="ctr"/>
                      <a:r>
                        <a:rPr lang="en-GB" b="1" dirty="0"/>
                        <a:t>23</a:t>
                      </a:r>
                    </a:p>
                  </a:txBody>
                  <a:tcPr/>
                </a:tc>
                <a:tc>
                  <a:txBody>
                    <a:bodyPr/>
                    <a:lstStyle/>
                    <a:p>
                      <a:pPr algn="ctr"/>
                      <a:r>
                        <a:rPr lang="en-GB" b="1" dirty="0"/>
                        <a:t>24</a:t>
                      </a:r>
                    </a:p>
                  </a:txBody>
                  <a:tcPr/>
                </a:tc>
                <a:tc>
                  <a:txBody>
                    <a:bodyPr/>
                    <a:lstStyle/>
                    <a:p>
                      <a:pPr algn="ctr"/>
                      <a:r>
                        <a:rPr lang="en-GB" b="1" dirty="0"/>
                        <a:t>25</a:t>
                      </a:r>
                    </a:p>
                  </a:txBody>
                  <a:tcPr/>
                </a:tc>
                <a:tc>
                  <a:txBody>
                    <a:bodyPr/>
                    <a:lstStyle/>
                    <a:p>
                      <a:pPr algn="ctr"/>
                      <a:r>
                        <a:rPr lang="en-GB" b="1" dirty="0"/>
                        <a:t>26</a:t>
                      </a:r>
                    </a:p>
                  </a:txBody>
                  <a:tcPr/>
                </a:tc>
                <a:tc>
                  <a:txBody>
                    <a:bodyPr/>
                    <a:lstStyle/>
                    <a:p>
                      <a:pPr algn="ctr"/>
                      <a:r>
                        <a:rPr lang="en-GB" b="1" dirty="0"/>
                        <a:t>27</a:t>
                      </a:r>
                    </a:p>
                  </a:txBody>
                  <a:tcPr/>
                </a:tc>
                <a:tc>
                  <a:txBody>
                    <a:bodyPr/>
                    <a:lstStyle/>
                    <a:p>
                      <a:pPr algn="ctr"/>
                      <a:r>
                        <a:rPr lang="en-GB" b="1" dirty="0"/>
                        <a:t>28</a:t>
                      </a:r>
                    </a:p>
                  </a:txBody>
                  <a:tcPr/>
                </a:tc>
                <a:tc>
                  <a:txBody>
                    <a:bodyPr/>
                    <a:lstStyle/>
                    <a:p>
                      <a:pPr algn="ctr"/>
                      <a:r>
                        <a:rPr lang="en-GB" b="1" dirty="0"/>
                        <a:t>29</a:t>
                      </a:r>
                    </a:p>
                  </a:txBody>
                  <a:tcPr/>
                </a:tc>
                <a:tc>
                  <a:txBody>
                    <a:bodyPr/>
                    <a:lstStyle/>
                    <a:p>
                      <a:pPr algn="ctr"/>
                      <a:r>
                        <a:rPr lang="en-GB" b="1" dirty="0"/>
                        <a:t>30</a:t>
                      </a:r>
                    </a:p>
                  </a:txBody>
                  <a:tcPr/>
                </a:tc>
                <a:extLst>
                  <a:ext uri="{0D108BD9-81ED-4DB2-BD59-A6C34878D82A}">
                    <a16:rowId xmlns="" xmlns:a16="http://schemas.microsoft.com/office/drawing/2014/main" val="10002"/>
                  </a:ext>
                </a:extLst>
              </a:tr>
              <a:tr h="476571">
                <a:tc>
                  <a:txBody>
                    <a:bodyPr/>
                    <a:lstStyle/>
                    <a:p>
                      <a:pPr algn="ctr"/>
                      <a:r>
                        <a:rPr lang="en-GB" b="1" dirty="0"/>
                        <a:t>31</a:t>
                      </a:r>
                    </a:p>
                  </a:txBody>
                  <a:tcPr/>
                </a:tc>
                <a:tc>
                  <a:txBody>
                    <a:bodyPr/>
                    <a:lstStyle/>
                    <a:p>
                      <a:pPr algn="ctr"/>
                      <a:r>
                        <a:rPr lang="en-GB" b="1" dirty="0"/>
                        <a:t>32</a:t>
                      </a:r>
                    </a:p>
                  </a:txBody>
                  <a:tcPr/>
                </a:tc>
                <a:tc>
                  <a:txBody>
                    <a:bodyPr/>
                    <a:lstStyle/>
                    <a:p>
                      <a:pPr algn="ctr"/>
                      <a:r>
                        <a:rPr lang="en-GB" b="1" dirty="0"/>
                        <a:t>33</a:t>
                      </a:r>
                    </a:p>
                  </a:txBody>
                  <a:tcPr/>
                </a:tc>
                <a:tc>
                  <a:txBody>
                    <a:bodyPr/>
                    <a:lstStyle/>
                    <a:p>
                      <a:pPr algn="ctr"/>
                      <a:r>
                        <a:rPr lang="en-GB" b="1" dirty="0"/>
                        <a:t>34</a:t>
                      </a:r>
                    </a:p>
                  </a:txBody>
                  <a:tcPr/>
                </a:tc>
                <a:tc>
                  <a:txBody>
                    <a:bodyPr/>
                    <a:lstStyle/>
                    <a:p>
                      <a:pPr algn="ctr"/>
                      <a:r>
                        <a:rPr lang="en-GB" b="1" dirty="0"/>
                        <a:t>35</a:t>
                      </a:r>
                    </a:p>
                  </a:txBody>
                  <a:tcPr/>
                </a:tc>
                <a:tc>
                  <a:txBody>
                    <a:bodyPr/>
                    <a:lstStyle/>
                    <a:p>
                      <a:pPr algn="ctr"/>
                      <a:r>
                        <a:rPr lang="en-GB" b="1" dirty="0"/>
                        <a:t>36</a:t>
                      </a:r>
                    </a:p>
                  </a:txBody>
                  <a:tcPr/>
                </a:tc>
                <a:tc>
                  <a:txBody>
                    <a:bodyPr/>
                    <a:lstStyle/>
                    <a:p>
                      <a:pPr algn="ctr"/>
                      <a:r>
                        <a:rPr lang="en-GB" b="1" dirty="0"/>
                        <a:t>37</a:t>
                      </a:r>
                    </a:p>
                  </a:txBody>
                  <a:tcPr/>
                </a:tc>
                <a:tc>
                  <a:txBody>
                    <a:bodyPr/>
                    <a:lstStyle/>
                    <a:p>
                      <a:pPr algn="ctr"/>
                      <a:r>
                        <a:rPr lang="en-GB" b="1" dirty="0"/>
                        <a:t>38</a:t>
                      </a:r>
                    </a:p>
                  </a:txBody>
                  <a:tcPr/>
                </a:tc>
                <a:tc>
                  <a:txBody>
                    <a:bodyPr/>
                    <a:lstStyle/>
                    <a:p>
                      <a:pPr algn="ctr"/>
                      <a:r>
                        <a:rPr lang="en-GB" b="1" dirty="0"/>
                        <a:t>39</a:t>
                      </a:r>
                    </a:p>
                  </a:txBody>
                  <a:tcPr/>
                </a:tc>
                <a:tc>
                  <a:txBody>
                    <a:bodyPr/>
                    <a:lstStyle/>
                    <a:p>
                      <a:pPr algn="ctr"/>
                      <a:r>
                        <a:rPr lang="en-GB" b="1" dirty="0"/>
                        <a:t>40</a:t>
                      </a:r>
                    </a:p>
                  </a:txBody>
                  <a:tcPr/>
                </a:tc>
                <a:extLst>
                  <a:ext uri="{0D108BD9-81ED-4DB2-BD59-A6C34878D82A}">
                    <a16:rowId xmlns="" xmlns:a16="http://schemas.microsoft.com/office/drawing/2014/main" val="10003"/>
                  </a:ext>
                </a:extLst>
              </a:tr>
              <a:tr h="476571">
                <a:tc>
                  <a:txBody>
                    <a:bodyPr/>
                    <a:lstStyle/>
                    <a:p>
                      <a:pPr algn="ctr"/>
                      <a:r>
                        <a:rPr lang="en-GB" b="1" dirty="0"/>
                        <a:t>41</a:t>
                      </a:r>
                    </a:p>
                  </a:txBody>
                  <a:tcPr/>
                </a:tc>
                <a:tc>
                  <a:txBody>
                    <a:bodyPr/>
                    <a:lstStyle/>
                    <a:p>
                      <a:pPr algn="ctr"/>
                      <a:r>
                        <a:rPr lang="en-GB" b="1" dirty="0"/>
                        <a:t>42</a:t>
                      </a:r>
                    </a:p>
                  </a:txBody>
                  <a:tcPr/>
                </a:tc>
                <a:tc>
                  <a:txBody>
                    <a:bodyPr/>
                    <a:lstStyle/>
                    <a:p>
                      <a:pPr algn="ctr"/>
                      <a:r>
                        <a:rPr lang="en-GB" b="1" dirty="0"/>
                        <a:t>43</a:t>
                      </a:r>
                    </a:p>
                  </a:txBody>
                  <a:tcPr/>
                </a:tc>
                <a:tc>
                  <a:txBody>
                    <a:bodyPr/>
                    <a:lstStyle/>
                    <a:p>
                      <a:pPr algn="ctr"/>
                      <a:r>
                        <a:rPr lang="en-GB" b="1" dirty="0"/>
                        <a:t>44</a:t>
                      </a:r>
                    </a:p>
                  </a:txBody>
                  <a:tcPr/>
                </a:tc>
                <a:tc>
                  <a:txBody>
                    <a:bodyPr/>
                    <a:lstStyle/>
                    <a:p>
                      <a:pPr algn="ctr"/>
                      <a:r>
                        <a:rPr lang="en-GB" b="1" dirty="0"/>
                        <a:t>45</a:t>
                      </a:r>
                    </a:p>
                  </a:txBody>
                  <a:tcPr/>
                </a:tc>
                <a:tc>
                  <a:txBody>
                    <a:bodyPr/>
                    <a:lstStyle/>
                    <a:p>
                      <a:pPr algn="ctr"/>
                      <a:r>
                        <a:rPr lang="en-GB" b="1" dirty="0"/>
                        <a:t>46</a:t>
                      </a:r>
                    </a:p>
                  </a:txBody>
                  <a:tcPr/>
                </a:tc>
                <a:tc>
                  <a:txBody>
                    <a:bodyPr/>
                    <a:lstStyle/>
                    <a:p>
                      <a:pPr algn="ctr"/>
                      <a:r>
                        <a:rPr lang="en-GB" b="1" dirty="0"/>
                        <a:t>47</a:t>
                      </a:r>
                    </a:p>
                  </a:txBody>
                  <a:tcPr/>
                </a:tc>
                <a:tc>
                  <a:txBody>
                    <a:bodyPr/>
                    <a:lstStyle/>
                    <a:p>
                      <a:pPr algn="ctr"/>
                      <a:r>
                        <a:rPr lang="en-GB" b="1" dirty="0"/>
                        <a:t>48</a:t>
                      </a:r>
                    </a:p>
                  </a:txBody>
                  <a:tcPr/>
                </a:tc>
                <a:tc>
                  <a:txBody>
                    <a:bodyPr/>
                    <a:lstStyle/>
                    <a:p>
                      <a:pPr algn="ctr"/>
                      <a:r>
                        <a:rPr lang="en-GB" b="1" dirty="0"/>
                        <a:t>49</a:t>
                      </a:r>
                    </a:p>
                  </a:txBody>
                  <a:tcPr/>
                </a:tc>
                <a:tc>
                  <a:txBody>
                    <a:bodyPr/>
                    <a:lstStyle/>
                    <a:p>
                      <a:pPr algn="ctr"/>
                      <a:r>
                        <a:rPr lang="en-GB" b="1" dirty="0"/>
                        <a:t>50</a:t>
                      </a:r>
                    </a:p>
                  </a:txBody>
                  <a:tcPr/>
                </a:tc>
                <a:extLst>
                  <a:ext uri="{0D108BD9-81ED-4DB2-BD59-A6C34878D82A}">
                    <a16:rowId xmlns="" xmlns:a16="http://schemas.microsoft.com/office/drawing/2014/main" val="10004"/>
                  </a:ext>
                </a:extLst>
              </a:tr>
              <a:tr h="476571">
                <a:tc>
                  <a:txBody>
                    <a:bodyPr/>
                    <a:lstStyle/>
                    <a:p>
                      <a:pPr algn="ctr"/>
                      <a:r>
                        <a:rPr lang="en-GB" b="1" dirty="0"/>
                        <a:t>51</a:t>
                      </a:r>
                    </a:p>
                  </a:txBody>
                  <a:tcPr/>
                </a:tc>
                <a:tc>
                  <a:txBody>
                    <a:bodyPr/>
                    <a:lstStyle/>
                    <a:p>
                      <a:pPr algn="ctr"/>
                      <a:r>
                        <a:rPr lang="en-GB" b="1" dirty="0"/>
                        <a:t>52</a:t>
                      </a:r>
                    </a:p>
                  </a:txBody>
                  <a:tcPr/>
                </a:tc>
                <a:tc>
                  <a:txBody>
                    <a:bodyPr/>
                    <a:lstStyle/>
                    <a:p>
                      <a:pPr algn="ctr"/>
                      <a:r>
                        <a:rPr lang="en-GB" b="1" dirty="0"/>
                        <a:t>53</a:t>
                      </a:r>
                    </a:p>
                  </a:txBody>
                  <a:tcPr/>
                </a:tc>
                <a:tc>
                  <a:txBody>
                    <a:bodyPr/>
                    <a:lstStyle/>
                    <a:p>
                      <a:pPr algn="ctr"/>
                      <a:r>
                        <a:rPr lang="en-GB" b="1" dirty="0"/>
                        <a:t>54</a:t>
                      </a:r>
                    </a:p>
                  </a:txBody>
                  <a:tcPr/>
                </a:tc>
                <a:tc>
                  <a:txBody>
                    <a:bodyPr/>
                    <a:lstStyle/>
                    <a:p>
                      <a:pPr algn="ctr"/>
                      <a:r>
                        <a:rPr lang="en-GB" b="1" dirty="0"/>
                        <a:t>55</a:t>
                      </a:r>
                    </a:p>
                  </a:txBody>
                  <a:tcPr/>
                </a:tc>
                <a:tc>
                  <a:txBody>
                    <a:bodyPr/>
                    <a:lstStyle/>
                    <a:p>
                      <a:pPr algn="ctr"/>
                      <a:r>
                        <a:rPr lang="en-GB" b="1" dirty="0"/>
                        <a:t>56</a:t>
                      </a:r>
                    </a:p>
                  </a:txBody>
                  <a:tcPr/>
                </a:tc>
                <a:tc>
                  <a:txBody>
                    <a:bodyPr/>
                    <a:lstStyle/>
                    <a:p>
                      <a:pPr algn="ctr"/>
                      <a:r>
                        <a:rPr lang="en-GB" b="1" dirty="0"/>
                        <a:t>57</a:t>
                      </a:r>
                    </a:p>
                  </a:txBody>
                  <a:tcPr/>
                </a:tc>
                <a:tc>
                  <a:txBody>
                    <a:bodyPr/>
                    <a:lstStyle/>
                    <a:p>
                      <a:pPr algn="ctr"/>
                      <a:r>
                        <a:rPr lang="en-GB" b="1" dirty="0"/>
                        <a:t>585</a:t>
                      </a:r>
                    </a:p>
                  </a:txBody>
                  <a:tcPr/>
                </a:tc>
                <a:tc>
                  <a:txBody>
                    <a:bodyPr/>
                    <a:lstStyle/>
                    <a:p>
                      <a:pPr algn="ctr"/>
                      <a:r>
                        <a:rPr lang="en-GB" b="1" dirty="0"/>
                        <a:t>59</a:t>
                      </a:r>
                    </a:p>
                  </a:txBody>
                  <a:tcPr/>
                </a:tc>
                <a:tc>
                  <a:txBody>
                    <a:bodyPr/>
                    <a:lstStyle/>
                    <a:p>
                      <a:pPr algn="ctr"/>
                      <a:r>
                        <a:rPr lang="en-GB" b="1" dirty="0"/>
                        <a:t>60</a:t>
                      </a:r>
                    </a:p>
                  </a:txBody>
                  <a:tcPr/>
                </a:tc>
                <a:extLst>
                  <a:ext uri="{0D108BD9-81ED-4DB2-BD59-A6C34878D82A}">
                    <a16:rowId xmlns="" xmlns:a16="http://schemas.microsoft.com/office/drawing/2014/main" val="10005"/>
                  </a:ext>
                </a:extLst>
              </a:tr>
              <a:tr h="476571">
                <a:tc>
                  <a:txBody>
                    <a:bodyPr/>
                    <a:lstStyle/>
                    <a:p>
                      <a:pPr algn="ctr"/>
                      <a:r>
                        <a:rPr lang="en-GB" b="1" dirty="0"/>
                        <a:t>61</a:t>
                      </a:r>
                    </a:p>
                  </a:txBody>
                  <a:tcPr/>
                </a:tc>
                <a:tc>
                  <a:txBody>
                    <a:bodyPr/>
                    <a:lstStyle/>
                    <a:p>
                      <a:pPr algn="ctr"/>
                      <a:r>
                        <a:rPr lang="en-GB" b="1" dirty="0"/>
                        <a:t>62</a:t>
                      </a:r>
                    </a:p>
                  </a:txBody>
                  <a:tcPr/>
                </a:tc>
                <a:tc>
                  <a:txBody>
                    <a:bodyPr/>
                    <a:lstStyle/>
                    <a:p>
                      <a:pPr algn="ctr"/>
                      <a:r>
                        <a:rPr lang="en-GB" b="1" dirty="0"/>
                        <a:t>63</a:t>
                      </a:r>
                    </a:p>
                  </a:txBody>
                  <a:tcPr/>
                </a:tc>
                <a:tc>
                  <a:txBody>
                    <a:bodyPr/>
                    <a:lstStyle/>
                    <a:p>
                      <a:pPr algn="ctr"/>
                      <a:r>
                        <a:rPr lang="en-GB" b="1" dirty="0"/>
                        <a:t>64</a:t>
                      </a:r>
                    </a:p>
                  </a:txBody>
                  <a:tcPr/>
                </a:tc>
                <a:tc>
                  <a:txBody>
                    <a:bodyPr/>
                    <a:lstStyle/>
                    <a:p>
                      <a:pPr algn="ctr"/>
                      <a:r>
                        <a:rPr lang="en-GB" b="1" dirty="0"/>
                        <a:t>65</a:t>
                      </a:r>
                    </a:p>
                  </a:txBody>
                  <a:tcPr/>
                </a:tc>
                <a:tc>
                  <a:txBody>
                    <a:bodyPr/>
                    <a:lstStyle/>
                    <a:p>
                      <a:pPr algn="ctr"/>
                      <a:r>
                        <a:rPr lang="en-GB" b="1" dirty="0"/>
                        <a:t>66</a:t>
                      </a:r>
                    </a:p>
                  </a:txBody>
                  <a:tcPr/>
                </a:tc>
                <a:tc>
                  <a:txBody>
                    <a:bodyPr/>
                    <a:lstStyle/>
                    <a:p>
                      <a:pPr algn="ctr"/>
                      <a:r>
                        <a:rPr lang="en-GB" b="1" dirty="0"/>
                        <a:t>67</a:t>
                      </a:r>
                    </a:p>
                  </a:txBody>
                  <a:tcPr/>
                </a:tc>
                <a:tc>
                  <a:txBody>
                    <a:bodyPr/>
                    <a:lstStyle/>
                    <a:p>
                      <a:pPr algn="ctr"/>
                      <a:r>
                        <a:rPr lang="en-GB" b="1"/>
                        <a:t>68</a:t>
                      </a:r>
                      <a:endParaRPr lang="en-GB" b="1" dirty="0"/>
                    </a:p>
                  </a:txBody>
                  <a:tcPr/>
                </a:tc>
                <a:tc>
                  <a:txBody>
                    <a:bodyPr/>
                    <a:lstStyle/>
                    <a:p>
                      <a:pPr algn="ctr"/>
                      <a:r>
                        <a:rPr lang="en-GB" b="1"/>
                        <a:t>69</a:t>
                      </a:r>
                      <a:endParaRPr lang="en-GB" b="1" dirty="0"/>
                    </a:p>
                  </a:txBody>
                  <a:tcPr/>
                </a:tc>
                <a:tc>
                  <a:txBody>
                    <a:bodyPr/>
                    <a:lstStyle/>
                    <a:p>
                      <a:pPr algn="ctr"/>
                      <a:r>
                        <a:rPr lang="en-GB" b="1"/>
                        <a:t>70</a:t>
                      </a:r>
                    </a:p>
                  </a:txBody>
                  <a:tcPr/>
                </a:tc>
                <a:extLst>
                  <a:ext uri="{0D108BD9-81ED-4DB2-BD59-A6C34878D82A}">
                    <a16:rowId xmlns="" xmlns:a16="http://schemas.microsoft.com/office/drawing/2014/main" val="10006"/>
                  </a:ext>
                </a:extLst>
              </a:tr>
              <a:tr h="476571">
                <a:tc>
                  <a:txBody>
                    <a:bodyPr/>
                    <a:lstStyle/>
                    <a:p>
                      <a:pPr algn="ctr"/>
                      <a:r>
                        <a:rPr lang="en-GB" b="1" dirty="0"/>
                        <a:t>71</a:t>
                      </a:r>
                    </a:p>
                  </a:txBody>
                  <a:tcPr/>
                </a:tc>
                <a:tc>
                  <a:txBody>
                    <a:bodyPr/>
                    <a:lstStyle/>
                    <a:p>
                      <a:pPr algn="ctr"/>
                      <a:r>
                        <a:rPr lang="en-GB" b="1" dirty="0"/>
                        <a:t>72</a:t>
                      </a:r>
                    </a:p>
                  </a:txBody>
                  <a:tcPr/>
                </a:tc>
                <a:tc>
                  <a:txBody>
                    <a:bodyPr/>
                    <a:lstStyle/>
                    <a:p>
                      <a:pPr algn="ctr"/>
                      <a:r>
                        <a:rPr lang="en-GB" b="1" dirty="0"/>
                        <a:t>73</a:t>
                      </a:r>
                    </a:p>
                  </a:txBody>
                  <a:tcPr/>
                </a:tc>
                <a:tc>
                  <a:txBody>
                    <a:bodyPr/>
                    <a:lstStyle/>
                    <a:p>
                      <a:pPr algn="ctr"/>
                      <a:r>
                        <a:rPr lang="en-GB" b="1" dirty="0"/>
                        <a:t>74</a:t>
                      </a:r>
                    </a:p>
                  </a:txBody>
                  <a:tcPr/>
                </a:tc>
                <a:tc>
                  <a:txBody>
                    <a:bodyPr/>
                    <a:lstStyle/>
                    <a:p>
                      <a:pPr algn="ctr"/>
                      <a:r>
                        <a:rPr lang="en-GB" b="1" dirty="0"/>
                        <a:t>75</a:t>
                      </a:r>
                    </a:p>
                  </a:txBody>
                  <a:tcPr/>
                </a:tc>
                <a:tc>
                  <a:txBody>
                    <a:bodyPr/>
                    <a:lstStyle/>
                    <a:p>
                      <a:pPr algn="ctr"/>
                      <a:r>
                        <a:rPr lang="en-GB" b="1" dirty="0"/>
                        <a:t>76</a:t>
                      </a:r>
                    </a:p>
                  </a:txBody>
                  <a:tcPr/>
                </a:tc>
                <a:tc>
                  <a:txBody>
                    <a:bodyPr/>
                    <a:lstStyle/>
                    <a:p>
                      <a:pPr algn="ctr"/>
                      <a:r>
                        <a:rPr lang="en-GB" b="1" dirty="0"/>
                        <a:t>77</a:t>
                      </a:r>
                    </a:p>
                  </a:txBody>
                  <a:tcPr/>
                </a:tc>
                <a:tc>
                  <a:txBody>
                    <a:bodyPr/>
                    <a:lstStyle/>
                    <a:p>
                      <a:pPr algn="ctr"/>
                      <a:r>
                        <a:rPr lang="en-GB" b="1" dirty="0"/>
                        <a:t>78</a:t>
                      </a:r>
                    </a:p>
                  </a:txBody>
                  <a:tcPr/>
                </a:tc>
                <a:tc>
                  <a:txBody>
                    <a:bodyPr/>
                    <a:lstStyle/>
                    <a:p>
                      <a:pPr algn="ctr"/>
                      <a:r>
                        <a:rPr lang="en-GB" b="1" dirty="0"/>
                        <a:t>79</a:t>
                      </a:r>
                    </a:p>
                  </a:txBody>
                  <a:tcPr/>
                </a:tc>
                <a:tc>
                  <a:txBody>
                    <a:bodyPr/>
                    <a:lstStyle/>
                    <a:p>
                      <a:pPr algn="ctr"/>
                      <a:r>
                        <a:rPr lang="en-GB" b="1" dirty="0"/>
                        <a:t>80</a:t>
                      </a:r>
                    </a:p>
                  </a:txBody>
                  <a:tcPr/>
                </a:tc>
                <a:extLst>
                  <a:ext uri="{0D108BD9-81ED-4DB2-BD59-A6C34878D82A}">
                    <a16:rowId xmlns="" xmlns:a16="http://schemas.microsoft.com/office/drawing/2014/main" val="10007"/>
                  </a:ext>
                </a:extLst>
              </a:tr>
              <a:tr h="476571">
                <a:tc>
                  <a:txBody>
                    <a:bodyPr/>
                    <a:lstStyle/>
                    <a:p>
                      <a:pPr algn="ctr"/>
                      <a:r>
                        <a:rPr lang="en-GB" b="1" dirty="0"/>
                        <a:t>81</a:t>
                      </a:r>
                    </a:p>
                  </a:txBody>
                  <a:tcPr/>
                </a:tc>
                <a:tc>
                  <a:txBody>
                    <a:bodyPr/>
                    <a:lstStyle/>
                    <a:p>
                      <a:pPr algn="ctr"/>
                      <a:r>
                        <a:rPr lang="en-GB" b="1" dirty="0"/>
                        <a:t>82</a:t>
                      </a:r>
                    </a:p>
                  </a:txBody>
                  <a:tcPr/>
                </a:tc>
                <a:tc>
                  <a:txBody>
                    <a:bodyPr/>
                    <a:lstStyle/>
                    <a:p>
                      <a:pPr algn="ctr"/>
                      <a:r>
                        <a:rPr lang="en-GB" b="1" dirty="0"/>
                        <a:t>83</a:t>
                      </a:r>
                    </a:p>
                  </a:txBody>
                  <a:tcPr/>
                </a:tc>
                <a:tc>
                  <a:txBody>
                    <a:bodyPr/>
                    <a:lstStyle/>
                    <a:p>
                      <a:pPr algn="ctr"/>
                      <a:r>
                        <a:rPr lang="en-GB" b="1" dirty="0"/>
                        <a:t>84</a:t>
                      </a:r>
                    </a:p>
                  </a:txBody>
                  <a:tcPr/>
                </a:tc>
                <a:tc>
                  <a:txBody>
                    <a:bodyPr/>
                    <a:lstStyle/>
                    <a:p>
                      <a:pPr algn="ctr"/>
                      <a:r>
                        <a:rPr lang="en-GB" b="1" dirty="0"/>
                        <a:t>85</a:t>
                      </a:r>
                    </a:p>
                  </a:txBody>
                  <a:tcPr/>
                </a:tc>
                <a:tc>
                  <a:txBody>
                    <a:bodyPr/>
                    <a:lstStyle/>
                    <a:p>
                      <a:pPr algn="ctr"/>
                      <a:r>
                        <a:rPr lang="en-GB" b="1" dirty="0"/>
                        <a:t>86</a:t>
                      </a:r>
                    </a:p>
                  </a:txBody>
                  <a:tcPr/>
                </a:tc>
                <a:tc>
                  <a:txBody>
                    <a:bodyPr/>
                    <a:lstStyle/>
                    <a:p>
                      <a:pPr algn="ctr"/>
                      <a:r>
                        <a:rPr lang="en-GB" b="1" dirty="0"/>
                        <a:t>87</a:t>
                      </a:r>
                    </a:p>
                  </a:txBody>
                  <a:tcPr/>
                </a:tc>
                <a:tc>
                  <a:txBody>
                    <a:bodyPr/>
                    <a:lstStyle/>
                    <a:p>
                      <a:pPr algn="ctr"/>
                      <a:r>
                        <a:rPr lang="en-GB" b="1" dirty="0"/>
                        <a:t>88</a:t>
                      </a:r>
                    </a:p>
                  </a:txBody>
                  <a:tcPr/>
                </a:tc>
                <a:tc>
                  <a:txBody>
                    <a:bodyPr/>
                    <a:lstStyle/>
                    <a:p>
                      <a:pPr algn="ctr"/>
                      <a:r>
                        <a:rPr lang="en-GB" b="1" dirty="0"/>
                        <a:t>89</a:t>
                      </a:r>
                    </a:p>
                  </a:txBody>
                  <a:tcPr/>
                </a:tc>
                <a:tc>
                  <a:txBody>
                    <a:bodyPr/>
                    <a:lstStyle/>
                    <a:p>
                      <a:pPr algn="ctr"/>
                      <a:r>
                        <a:rPr lang="en-GB" b="1" dirty="0"/>
                        <a:t>90</a:t>
                      </a:r>
                    </a:p>
                  </a:txBody>
                  <a:tcPr/>
                </a:tc>
                <a:extLst>
                  <a:ext uri="{0D108BD9-81ED-4DB2-BD59-A6C34878D82A}">
                    <a16:rowId xmlns="" xmlns:a16="http://schemas.microsoft.com/office/drawing/2014/main" val="10008"/>
                  </a:ext>
                </a:extLst>
              </a:tr>
              <a:tr h="476571">
                <a:tc>
                  <a:txBody>
                    <a:bodyPr/>
                    <a:lstStyle/>
                    <a:p>
                      <a:pPr algn="ctr"/>
                      <a:r>
                        <a:rPr lang="en-GB" b="1" dirty="0"/>
                        <a:t>91</a:t>
                      </a:r>
                    </a:p>
                  </a:txBody>
                  <a:tcPr/>
                </a:tc>
                <a:tc>
                  <a:txBody>
                    <a:bodyPr/>
                    <a:lstStyle/>
                    <a:p>
                      <a:pPr algn="ctr"/>
                      <a:r>
                        <a:rPr lang="en-GB" b="1" dirty="0"/>
                        <a:t>92</a:t>
                      </a:r>
                    </a:p>
                  </a:txBody>
                  <a:tcPr/>
                </a:tc>
                <a:tc>
                  <a:txBody>
                    <a:bodyPr/>
                    <a:lstStyle/>
                    <a:p>
                      <a:pPr algn="ctr"/>
                      <a:r>
                        <a:rPr lang="en-GB" b="1" dirty="0"/>
                        <a:t>93</a:t>
                      </a:r>
                    </a:p>
                  </a:txBody>
                  <a:tcPr/>
                </a:tc>
                <a:tc>
                  <a:txBody>
                    <a:bodyPr/>
                    <a:lstStyle/>
                    <a:p>
                      <a:pPr algn="ctr"/>
                      <a:r>
                        <a:rPr lang="en-GB" b="1" dirty="0"/>
                        <a:t>94</a:t>
                      </a:r>
                    </a:p>
                  </a:txBody>
                  <a:tcPr/>
                </a:tc>
                <a:tc>
                  <a:txBody>
                    <a:bodyPr/>
                    <a:lstStyle/>
                    <a:p>
                      <a:pPr algn="ctr"/>
                      <a:r>
                        <a:rPr lang="en-GB" b="1" dirty="0"/>
                        <a:t>95</a:t>
                      </a:r>
                    </a:p>
                  </a:txBody>
                  <a:tcPr/>
                </a:tc>
                <a:tc>
                  <a:txBody>
                    <a:bodyPr/>
                    <a:lstStyle/>
                    <a:p>
                      <a:pPr algn="ctr"/>
                      <a:r>
                        <a:rPr lang="en-GB" b="1" dirty="0"/>
                        <a:t>96</a:t>
                      </a:r>
                    </a:p>
                  </a:txBody>
                  <a:tcPr/>
                </a:tc>
                <a:tc>
                  <a:txBody>
                    <a:bodyPr/>
                    <a:lstStyle/>
                    <a:p>
                      <a:pPr algn="ctr"/>
                      <a:r>
                        <a:rPr lang="en-GB" b="1" dirty="0"/>
                        <a:t>97</a:t>
                      </a:r>
                    </a:p>
                  </a:txBody>
                  <a:tcPr/>
                </a:tc>
                <a:tc>
                  <a:txBody>
                    <a:bodyPr/>
                    <a:lstStyle/>
                    <a:p>
                      <a:pPr algn="ctr"/>
                      <a:r>
                        <a:rPr lang="en-GB" b="1" dirty="0"/>
                        <a:t>98</a:t>
                      </a:r>
                    </a:p>
                  </a:txBody>
                  <a:tcPr/>
                </a:tc>
                <a:tc>
                  <a:txBody>
                    <a:bodyPr/>
                    <a:lstStyle/>
                    <a:p>
                      <a:pPr algn="ctr"/>
                      <a:r>
                        <a:rPr lang="en-GB" b="1" dirty="0"/>
                        <a:t>99</a:t>
                      </a:r>
                    </a:p>
                  </a:txBody>
                  <a:tcPr/>
                </a:tc>
                <a:tc>
                  <a:txBody>
                    <a:bodyPr/>
                    <a:lstStyle/>
                    <a:p>
                      <a:pPr algn="ctr"/>
                      <a:r>
                        <a:rPr lang="en-GB" b="1" dirty="0"/>
                        <a:t>100</a:t>
                      </a:r>
                    </a:p>
                  </a:txBody>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588452322"/>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26383" y="150900"/>
            <a:ext cx="4091234" cy="1143000"/>
          </a:xfrm>
          <a:prstGeom prst="rect">
            <a:avLst/>
          </a:prstGeom>
        </p:spPr>
        <p:txBody>
          <a:bodyPr lIns="91425" tIns="91425" rIns="91425" bIns="91425" anchor="ctr" anchorCtr="0">
            <a:noAutofit/>
          </a:bodyPr>
          <a:lstStyle/>
          <a:p>
            <a:r>
              <a:rPr lang="en" dirty="0">
                <a:latin typeface="Montserrat" panose="020B0604020202020204" charset="0"/>
              </a:rPr>
              <a:t>Sieve of Eratoshenes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1925047" y="1293900"/>
          <a:ext cx="6601850" cy="4765710"/>
        </p:xfrm>
        <a:graphic>
          <a:graphicData uri="http://schemas.openxmlformats.org/drawingml/2006/table">
            <a:tbl>
              <a:tblPr firstRow="1" bandRow="1">
                <a:tableStyleId>{616DA210-FB5B-4158-B5E0-FEB733F419BA}</a:tableStyleId>
              </a:tblPr>
              <a:tblGrid>
                <a:gridCol w="660185">
                  <a:extLst>
                    <a:ext uri="{9D8B030D-6E8A-4147-A177-3AD203B41FA5}">
                      <a16:colId xmlns="" xmlns:a16="http://schemas.microsoft.com/office/drawing/2014/main" val="20000"/>
                    </a:ext>
                  </a:extLst>
                </a:gridCol>
                <a:gridCol w="660185">
                  <a:extLst>
                    <a:ext uri="{9D8B030D-6E8A-4147-A177-3AD203B41FA5}">
                      <a16:colId xmlns="" xmlns:a16="http://schemas.microsoft.com/office/drawing/2014/main" val="20001"/>
                    </a:ext>
                  </a:extLst>
                </a:gridCol>
                <a:gridCol w="660185">
                  <a:extLst>
                    <a:ext uri="{9D8B030D-6E8A-4147-A177-3AD203B41FA5}">
                      <a16:colId xmlns="" xmlns:a16="http://schemas.microsoft.com/office/drawing/2014/main" val="20002"/>
                    </a:ext>
                  </a:extLst>
                </a:gridCol>
                <a:gridCol w="660185">
                  <a:extLst>
                    <a:ext uri="{9D8B030D-6E8A-4147-A177-3AD203B41FA5}">
                      <a16:colId xmlns="" xmlns:a16="http://schemas.microsoft.com/office/drawing/2014/main" val="20003"/>
                    </a:ext>
                  </a:extLst>
                </a:gridCol>
                <a:gridCol w="660185">
                  <a:extLst>
                    <a:ext uri="{9D8B030D-6E8A-4147-A177-3AD203B41FA5}">
                      <a16:colId xmlns="" xmlns:a16="http://schemas.microsoft.com/office/drawing/2014/main" val="20004"/>
                    </a:ext>
                  </a:extLst>
                </a:gridCol>
                <a:gridCol w="660185">
                  <a:extLst>
                    <a:ext uri="{9D8B030D-6E8A-4147-A177-3AD203B41FA5}">
                      <a16:colId xmlns="" xmlns:a16="http://schemas.microsoft.com/office/drawing/2014/main" val="20005"/>
                    </a:ext>
                  </a:extLst>
                </a:gridCol>
                <a:gridCol w="660185">
                  <a:extLst>
                    <a:ext uri="{9D8B030D-6E8A-4147-A177-3AD203B41FA5}">
                      <a16:colId xmlns="" xmlns:a16="http://schemas.microsoft.com/office/drawing/2014/main" val="20006"/>
                    </a:ext>
                  </a:extLst>
                </a:gridCol>
                <a:gridCol w="660185">
                  <a:extLst>
                    <a:ext uri="{9D8B030D-6E8A-4147-A177-3AD203B41FA5}">
                      <a16:colId xmlns="" xmlns:a16="http://schemas.microsoft.com/office/drawing/2014/main" val="20007"/>
                    </a:ext>
                  </a:extLst>
                </a:gridCol>
                <a:gridCol w="660185">
                  <a:extLst>
                    <a:ext uri="{9D8B030D-6E8A-4147-A177-3AD203B41FA5}">
                      <a16:colId xmlns="" xmlns:a16="http://schemas.microsoft.com/office/drawing/2014/main" val="20008"/>
                    </a:ext>
                  </a:extLst>
                </a:gridCol>
                <a:gridCol w="660185">
                  <a:extLst>
                    <a:ext uri="{9D8B030D-6E8A-4147-A177-3AD203B41FA5}">
                      <a16:colId xmlns="" xmlns:a16="http://schemas.microsoft.com/office/drawing/2014/main" val="20009"/>
                    </a:ext>
                  </a:extLst>
                </a:gridCol>
              </a:tblGrid>
              <a:tr h="476571">
                <a:tc>
                  <a:txBody>
                    <a:bodyPr/>
                    <a:lstStyle/>
                    <a:p>
                      <a:pPr algn="ctr"/>
                      <a:endParaRPr lang="en-GB" b="1" dirty="0"/>
                    </a:p>
                  </a:txBody>
                  <a:tcPr anchor="ctr"/>
                </a:tc>
                <a:tc>
                  <a:txBody>
                    <a:bodyPr/>
                    <a:lstStyle/>
                    <a:p>
                      <a:pPr algn="ctr"/>
                      <a:r>
                        <a:rPr lang="en-GB" b="1" dirty="0"/>
                        <a:t>2</a:t>
                      </a:r>
                    </a:p>
                  </a:txBody>
                  <a:tcPr anchor="ctr"/>
                </a:tc>
                <a:tc>
                  <a:txBody>
                    <a:bodyPr/>
                    <a:lstStyle/>
                    <a:p>
                      <a:pPr algn="ctr"/>
                      <a:r>
                        <a:rPr lang="en-GB" b="1" dirty="0"/>
                        <a:t>3</a:t>
                      </a:r>
                    </a:p>
                  </a:txBody>
                  <a:tcPr anchor="ctr"/>
                </a:tc>
                <a:tc>
                  <a:txBody>
                    <a:bodyPr/>
                    <a:lstStyle/>
                    <a:p>
                      <a:pPr algn="ctr"/>
                      <a:r>
                        <a:rPr lang="en-GB" b="1" dirty="0"/>
                        <a:t>4</a:t>
                      </a:r>
                    </a:p>
                  </a:txBody>
                  <a:tcPr anchor="ctr"/>
                </a:tc>
                <a:tc>
                  <a:txBody>
                    <a:bodyPr/>
                    <a:lstStyle/>
                    <a:p>
                      <a:pPr algn="ctr"/>
                      <a:r>
                        <a:rPr lang="en-GB" b="1" dirty="0"/>
                        <a:t>5</a:t>
                      </a:r>
                    </a:p>
                  </a:txBody>
                  <a:tcPr anchor="ctr"/>
                </a:tc>
                <a:tc>
                  <a:txBody>
                    <a:bodyPr/>
                    <a:lstStyle/>
                    <a:p>
                      <a:pPr algn="ctr"/>
                      <a:r>
                        <a:rPr lang="en-GB" b="1" dirty="0"/>
                        <a:t>6</a:t>
                      </a:r>
                    </a:p>
                  </a:txBody>
                  <a:tcPr anchor="ctr"/>
                </a:tc>
                <a:tc>
                  <a:txBody>
                    <a:bodyPr/>
                    <a:lstStyle/>
                    <a:p>
                      <a:pPr algn="ctr"/>
                      <a:r>
                        <a:rPr lang="en-GB" b="1" dirty="0"/>
                        <a:t>7</a:t>
                      </a:r>
                    </a:p>
                  </a:txBody>
                  <a:tcPr anchor="ctr"/>
                </a:tc>
                <a:tc>
                  <a:txBody>
                    <a:bodyPr/>
                    <a:lstStyle/>
                    <a:p>
                      <a:pPr algn="ctr"/>
                      <a:r>
                        <a:rPr lang="en-GB" b="1" dirty="0"/>
                        <a:t>8</a:t>
                      </a:r>
                    </a:p>
                  </a:txBody>
                  <a:tcPr anchor="ctr"/>
                </a:tc>
                <a:tc>
                  <a:txBody>
                    <a:bodyPr/>
                    <a:lstStyle/>
                    <a:p>
                      <a:pPr algn="ctr"/>
                      <a:r>
                        <a:rPr lang="en-GB" b="1" dirty="0"/>
                        <a:t>9</a:t>
                      </a:r>
                    </a:p>
                  </a:txBody>
                  <a:tcPr anchor="ctr"/>
                </a:tc>
                <a:tc>
                  <a:txBody>
                    <a:bodyPr/>
                    <a:lstStyle/>
                    <a:p>
                      <a:pPr algn="ctr"/>
                      <a:r>
                        <a:rPr lang="en-GB" b="1" dirty="0"/>
                        <a:t>10</a:t>
                      </a:r>
                    </a:p>
                  </a:txBody>
                  <a:tcPr anchor="ctr"/>
                </a:tc>
                <a:extLst>
                  <a:ext uri="{0D108BD9-81ED-4DB2-BD59-A6C34878D82A}">
                    <a16:rowId xmlns="" xmlns:a16="http://schemas.microsoft.com/office/drawing/2014/main" val="10000"/>
                  </a:ext>
                </a:extLst>
              </a:tr>
              <a:tr h="476571">
                <a:tc>
                  <a:txBody>
                    <a:bodyPr/>
                    <a:lstStyle/>
                    <a:p>
                      <a:pPr algn="ctr"/>
                      <a:r>
                        <a:rPr lang="en-GB" b="1" dirty="0"/>
                        <a:t>11</a:t>
                      </a:r>
                    </a:p>
                  </a:txBody>
                  <a:tcPr anchor="ctr"/>
                </a:tc>
                <a:tc>
                  <a:txBody>
                    <a:bodyPr/>
                    <a:lstStyle/>
                    <a:p>
                      <a:pPr algn="ctr"/>
                      <a:r>
                        <a:rPr lang="en-GB" b="1" dirty="0"/>
                        <a:t>12</a:t>
                      </a:r>
                    </a:p>
                  </a:txBody>
                  <a:tcPr anchor="ctr"/>
                </a:tc>
                <a:tc>
                  <a:txBody>
                    <a:bodyPr/>
                    <a:lstStyle/>
                    <a:p>
                      <a:pPr algn="ctr"/>
                      <a:r>
                        <a:rPr lang="en-GB" b="1" dirty="0"/>
                        <a:t>13</a:t>
                      </a:r>
                    </a:p>
                  </a:txBody>
                  <a:tcPr anchor="ctr"/>
                </a:tc>
                <a:tc>
                  <a:txBody>
                    <a:bodyPr/>
                    <a:lstStyle/>
                    <a:p>
                      <a:pPr algn="ctr"/>
                      <a:r>
                        <a:rPr lang="en-GB" b="1" dirty="0"/>
                        <a:t>14</a:t>
                      </a:r>
                    </a:p>
                  </a:txBody>
                  <a:tcPr anchor="ctr"/>
                </a:tc>
                <a:tc>
                  <a:txBody>
                    <a:bodyPr/>
                    <a:lstStyle/>
                    <a:p>
                      <a:pPr algn="ctr"/>
                      <a:r>
                        <a:rPr lang="en-GB" b="1" dirty="0"/>
                        <a:t>15</a:t>
                      </a:r>
                    </a:p>
                  </a:txBody>
                  <a:tcPr anchor="ctr"/>
                </a:tc>
                <a:tc>
                  <a:txBody>
                    <a:bodyPr/>
                    <a:lstStyle/>
                    <a:p>
                      <a:pPr algn="ctr"/>
                      <a:r>
                        <a:rPr lang="en-GB" b="1" dirty="0"/>
                        <a:t>16</a:t>
                      </a:r>
                    </a:p>
                  </a:txBody>
                  <a:tcPr anchor="ctr"/>
                </a:tc>
                <a:tc>
                  <a:txBody>
                    <a:bodyPr/>
                    <a:lstStyle/>
                    <a:p>
                      <a:pPr algn="ctr"/>
                      <a:r>
                        <a:rPr lang="en-GB" b="1" dirty="0"/>
                        <a:t>17</a:t>
                      </a:r>
                    </a:p>
                  </a:txBody>
                  <a:tcPr anchor="ctr"/>
                </a:tc>
                <a:tc>
                  <a:txBody>
                    <a:bodyPr/>
                    <a:lstStyle/>
                    <a:p>
                      <a:pPr algn="ctr"/>
                      <a:r>
                        <a:rPr lang="en-GB" b="1" dirty="0"/>
                        <a:t>18</a:t>
                      </a:r>
                    </a:p>
                  </a:txBody>
                  <a:tcPr anchor="ctr"/>
                </a:tc>
                <a:tc>
                  <a:txBody>
                    <a:bodyPr/>
                    <a:lstStyle/>
                    <a:p>
                      <a:pPr algn="ctr"/>
                      <a:r>
                        <a:rPr lang="en-GB" b="1" dirty="0"/>
                        <a:t>19</a:t>
                      </a:r>
                    </a:p>
                  </a:txBody>
                  <a:tcPr anchor="ctr"/>
                </a:tc>
                <a:tc>
                  <a:txBody>
                    <a:bodyPr/>
                    <a:lstStyle/>
                    <a:p>
                      <a:pPr algn="ctr"/>
                      <a:r>
                        <a:rPr lang="en-GB" b="1" dirty="0"/>
                        <a:t>20</a:t>
                      </a:r>
                    </a:p>
                  </a:txBody>
                  <a:tcPr anchor="ctr"/>
                </a:tc>
                <a:extLst>
                  <a:ext uri="{0D108BD9-81ED-4DB2-BD59-A6C34878D82A}">
                    <a16:rowId xmlns="" xmlns:a16="http://schemas.microsoft.com/office/drawing/2014/main" val="10001"/>
                  </a:ext>
                </a:extLst>
              </a:tr>
              <a:tr h="476571">
                <a:tc>
                  <a:txBody>
                    <a:bodyPr/>
                    <a:lstStyle/>
                    <a:p>
                      <a:pPr algn="ctr"/>
                      <a:r>
                        <a:rPr lang="en-GB" b="1" dirty="0"/>
                        <a:t>21</a:t>
                      </a:r>
                    </a:p>
                  </a:txBody>
                  <a:tcPr anchor="ctr"/>
                </a:tc>
                <a:tc>
                  <a:txBody>
                    <a:bodyPr/>
                    <a:lstStyle/>
                    <a:p>
                      <a:pPr algn="ctr"/>
                      <a:r>
                        <a:rPr lang="en-GB" b="1" dirty="0"/>
                        <a:t>22</a:t>
                      </a:r>
                    </a:p>
                  </a:txBody>
                  <a:tcPr anchor="ctr"/>
                </a:tc>
                <a:tc>
                  <a:txBody>
                    <a:bodyPr/>
                    <a:lstStyle/>
                    <a:p>
                      <a:pPr algn="ctr"/>
                      <a:r>
                        <a:rPr lang="en-GB" b="1" dirty="0"/>
                        <a:t>23</a:t>
                      </a:r>
                    </a:p>
                  </a:txBody>
                  <a:tcPr anchor="ctr"/>
                </a:tc>
                <a:tc>
                  <a:txBody>
                    <a:bodyPr/>
                    <a:lstStyle/>
                    <a:p>
                      <a:pPr algn="ctr"/>
                      <a:r>
                        <a:rPr lang="en-GB" b="1" dirty="0"/>
                        <a:t>24</a:t>
                      </a:r>
                    </a:p>
                  </a:txBody>
                  <a:tcPr anchor="ctr"/>
                </a:tc>
                <a:tc>
                  <a:txBody>
                    <a:bodyPr/>
                    <a:lstStyle/>
                    <a:p>
                      <a:pPr algn="ctr"/>
                      <a:r>
                        <a:rPr lang="en-GB" b="1" dirty="0"/>
                        <a:t>25</a:t>
                      </a:r>
                    </a:p>
                  </a:txBody>
                  <a:tcPr anchor="ctr"/>
                </a:tc>
                <a:tc>
                  <a:txBody>
                    <a:bodyPr/>
                    <a:lstStyle/>
                    <a:p>
                      <a:pPr algn="ctr"/>
                      <a:r>
                        <a:rPr lang="en-GB" b="1" dirty="0"/>
                        <a:t>26</a:t>
                      </a:r>
                    </a:p>
                  </a:txBody>
                  <a:tcPr anchor="ctr"/>
                </a:tc>
                <a:tc>
                  <a:txBody>
                    <a:bodyPr/>
                    <a:lstStyle/>
                    <a:p>
                      <a:pPr algn="ctr"/>
                      <a:r>
                        <a:rPr lang="en-GB" b="1" dirty="0"/>
                        <a:t>27</a:t>
                      </a:r>
                    </a:p>
                  </a:txBody>
                  <a:tcPr anchor="ctr"/>
                </a:tc>
                <a:tc>
                  <a:txBody>
                    <a:bodyPr/>
                    <a:lstStyle/>
                    <a:p>
                      <a:pPr algn="ctr"/>
                      <a:r>
                        <a:rPr lang="en-GB" b="1" dirty="0"/>
                        <a:t>28</a:t>
                      </a:r>
                    </a:p>
                  </a:txBody>
                  <a:tcPr anchor="ctr"/>
                </a:tc>
                <a:tc>
                  <a:txBody>
                    <a:bodyPr/>
                    <a:lstStyle/>
                    <a:p>
                      <a:pPr algn="ctr"/>
                      <a:r>
                        <a:rPr lang="en-GB" b="1" dirty="0"/>
                        <a:t>29</a:t>
                      </a:r>
                    </a:p>
                  </a:txBody>
                  <a:tcPr anchor="ctr"/>
                </a:tc>
                <a:tc>
                  <a:txBody>
                    <a:bodyPr/>
                    <a:lstStyle/>
                    <a:p>
                      <a:pPr algn="ctr"/>
                      <a:r>
                        <a:rPr lang="en-GB" b="1" dirty="0"/>
                        <a:t>30</a:t>
                      </a:r>
                    </a:p>
                  </a:txBody>
                  <a:tcPr anchor="ctr"/>
                </a:tc>
                <a:extLst>
                  <a:ext uri="{0D108BD9-81ED-4DB2-BD59-A6C34878D82A}">
                    <a16:rowId xmlns="" xmlns:a16="http://schemas.microsoft.com/office/drawing/2014/main" val="10002"/>
                  </a:ext>
                </a:extLst>
              </a:tr>
              <a:tr h="476571">
                <a:tc>
                  <a:txBody>
                    <a:bodyPr/>
                    <a:lstStyle/>
                    <a:p>
                      <a:pPr algn="ctr"/>
                      <a:r>
                        <a:rPr lang="en-GB" b="1" dirty="0"/>
                        <a:t>31</a:t>
                      </a:r>
                    </a:p>
                  </a:txBody>
                  <a:tcPr anchor="ctr"/>
                </a:tc>
                <a:tc>
                  <a:txBody>
                    <a:bodyPr/>
                    <a:lstStyle/>
                    <a:p>
                      <a:pPr algn="ctr"/>
                      <a:r>
                        <a:rPr lang="en-GB" b="1" dirty="0"/>
                        <a:t>32</a:t>
                      </a:r>
                    </a:p>
                  </a:txBody>
                  <a:tcPr anchor="ctr"/>
                </a:tc>
                <a:tc>
                  <a:txBody>
                    <a:bodyPr/>
                    <a:lstStyle/>
                    <a:p>
                      <a:pPr algn="ctr"/>
                      <a:r>
                        <a:rPr lang="en-GB" b="1" dirty="0"/>
                        <a:t>33</a:t>
                      </a:r>
                    </a:p>
                  </a:txBody>
                  <a:tcPr anchor="ctr"/>
                </a:tc>
                <a:tc>
                  <a:txBody>
                    <a:bodyPr/>
                    <a:lstStyle/>
                    <a:p>
                      <a:pPr algn="ctr"/>
                      <a:r>
                        <a:rPr lang="en-GB" b="1" dirty="0"/>
                        <a:t>34</a:t>
                      </a:r>
                    </a:p>
                  </a:txBody>
                  <a:tcPr anchor="ctr"/>
                </a:tc>
                <a:tc>
                  <a:txBody>
                    <a:bodyPr/>
                    <a:lstStyle/>
                    <a:p>
                      <a:pPr algn="ctr"/>
                      <a:r>
                        <a:rPr lang="en-GB" b="1" dirty="0"/>
                        <a:t>35</a:t>
                      </a:r>
                    </a:p>
                  </a:txBody>
                  <a:tcPr anchor="ctr"/>
                </a:tc>
                <a:tc>
                  <a:txBody>
                    <a:bodyPr/>
                    <a:lstStyle/>
                    <a:p>
                      <a:pPr algn="ctr"/>
                      <a:r>
                        <a:rPr lang="en-GB" b="1" dirty="0"/>
                        <a:t>36</a:t>
                      </a:r>
                    </a:p>
                  </a:txBody>
                  <a:tcPr anchor="ctr"/>
                </a:tc>
                <a:tc>
                  <a:txBody>
                    <a:bodyPr/>
                    <a:lstStyle/>
                    <a:p>
                      <a:pPr algn="ctr"/>
                      <a:r>
                        <a:rPr lang="en-GB" b="1" dirty="0"/>
                        <a:t>37</a:t>
                      </a:r>
                    </a:p>
                  </a:txBody>
                  <a:tcPr anchor="ctr"/>
                </a:tc>
                <a:tc>
                  <a:txBody>
                    <a:bodyPr/>
                    <a:lstStyle/>
                    <a:p>
                      <a:pPr algn="ctr"/>
                      <a:r>
                        <a:rPr lang="en-GB" b="1" dirty="0"/>
                        <a:t>38</a:t>
                      </a:r>
                    </a:p>
                  </a:txBody>
                  <a:tcPr anchor="ctr"/>
                </a:tc>
                <a:tc>
                  <a:txBody>
                    <a:bodyPr/>
                    <a:lstStyle/>
                    <a:p>
                      <a:pPr algn="ctr"/>
                      <a:r>
                        <a:rPr lang="en-GB" b="1" dirty="0"/>
                        <a:t>39</a:t>
                      </a:r>
                    </a:p>
                  </a:txBody>
                  <a:tcPr anchor="ctr"/>
                </a:tc>
                <a:tc>
                  <a:txBody>
                    <a:bodyPr/>
                    <a:lstStyle/>
                    <a:p>
                      <a:pPr algn="ctr"/>
                      <a:r>
                        <a:rPr lang="en-GB" b="1" dirty="0"/>
                        <a:t>40</a:t>
                      </a:r>
                    </a:p>
                  </a:txBody>
                  <a:tcPr anchor="ctr"/>
                </a:tc>
                <a:extLst>
                  <a:ext uri="{0D108BD9-81ED-4DB2-BD59-A6C34878D82A}">
                    <a16:rowId xmlns="" xmlns:a16="http://schemas.microsoft.com/office/drawing/2014/main" val="10003"/>
                  </a:ext>
                </a:extLst>
              </a:tr>
              <a:tr h="476571">
                <a:tc>
                  <a:txBody>
                    <a:bodyPr/>
                    <a:lstStyle/>
                    <a:p>
                      <a:pPr algn="ctr"/>
                      <a:r>
                        <a:rPr lang="en-GB" b="1" dirty="0"/>
                        <a:t>41</a:t>
                      </a:r>
                    </a:p>
                  </a:txBody>
                  <a:tcPr anchor="ctr"/>
                </a:tc>
                <a:tc>
                  <a:txBody>
                    <a:bodyPr/>
                    <a:lstStyle/>
                    <a:p>
                      <a:pPr algn="ctr"/>
                      <a:r>
                        <a:rPr lang="en-GB" b="1" dirty="0"/>
                        <a:t>42</a:t>
                      </a:r>
                    </a:p>
                  </a:txBody>
                  <a:tcPr anchor="ctr"/>
                </a:tc>
                <a:tc>
                  <a:txBody>
                    <a:bodyPr/>
                    <a:lstStyle/>
                    <a:p>
                      <a:pPr algn="ctr"/>
                      <a:r>
                        <a:rPr lang="en-GB" b="1" dirty="0"/>
                        <a:t>43</a:t>
                      </a:r>
                    </a:p>
                  </a:txBody>
                  <a:tcPr anchor="ctr"/>
                </a:tc>
                <a:tc>
                  <a:txBody>
                    <a:bodyPr/>
                    <a:lstStyle/>
                    <a:p>
                      <a:pPr algn="ctr"/>
                      <a:r>
                        <a:rPr lang="en-GB" b="1" dirty="0"/>
                        <a:t>44</a:t>
                      </a:r>
                    </a:p>
                  </a:txBody>
                  <a:tcPr anchor="ctr"/>
                </a:tc>
                <a:tc>
                  <a:txBody>
                    <a:bodyPr/>
                    <a:lstStyle/>
                    <a:p>
                      <a:pPr algn="ctr"/>
                      <a:r>
                        <a:rPr lang="en-GB" b="1" dirty="0"/>
                        <a:t>45</a:t>
                      </a:r>
                    </a:p>
                  </a:txBody>
                  <a:tcPr anchor="ctr"/>
                </a:tc>
                <a:tc>
                  <a:txBody>
                    <a:bodyPr/>
                    <a:lstStyle/>
                    <a:p>
                      <a:pPr algn="ctr"/>
                      <a:r>
                        <a:rPr lang="en-GB" b="1" dirty="0"/>
                        <a:t>46</a:t>
                      </a:r>
                    </a:p>
                  </a:txBody>
                  <a:tcPr anchor="ctr"/>
                </a:tc>
                <a:tc>
                  <a:txBody>
                    <a:bodyPr/>
                    <a:lstStyle/>
                    <a:p>
                      <a:pPr algn="ctr"/>
                      <a:r>
                        <a:rPr lang="en-GB" b="1" dirty="0"/>
                        <a:t>47</a:t>
                      </a:r>
                    </a:p>
                  </a:txBody>
                  <a:tcPr anchor="ctr"/>
                </a:tc>
                <a:tc>
                  <a:txBody>
                    <a:bodyPr/>
                    <a:lstStyle/>
                    <a:p>
                      <a:pPr algn="ctr"/>
                      <a:r>
                        <a:rPr lang="en-GB" b="1" dirty="0"/>
                        <a:t>48</a:t>
                      </a:r>
                    </a:p>
                  </a:txBody>
                  <a:tcPr anchor="ctr"/>
                </a:tc>
                <a:tc>
                  <a:txBody>
                    <a:bodyPr/>
                    <a:lstStyle/>
                    <a:p>
                      <a:pPr algn="ctr"/>
                      <a:r>
                        <a:rPr lang="en-GB" b="1" dirty="0"/>
                        <a:t>49</a:t>
                      </a:r>
                    </a:p>
                  </a:txBody>
                  <a:tcPr anchor="ctr"/>
                </a:tc>
                <a:tc>
                  <a:txBody>
                    <a:bodyPr/>
                    <a:lstStyle/>
                    <a:p>
                      <a:pPr algn="ctr"/>
                      <a:r>
                        <a:rPr lang="en-GB" b="1" dirty="0"/>
                        <a:t>50</a:t>
                      </a:r>
                    </a:p>
                  </a:txBody>
                  <a:tcPr anchor="ctr"/>
                </a:tc>
                <a:extLst>
                  <a:ext uri="{0D108BD9-81ED-4DB2-BD59-A6C34878D82A}">
                    <a16:rowId xmlns="" xmlns:a16="http://schemas.microsoft.com/office/drawing/2014/main" val="10004"/>
                  </a:ext>
                </a:extLst>
              </a:tr>
              <a:tr h="476571">
                <a:tc>
                  <a:txBody>
                    <a:bodyPr/>
                    <a:lstStyle/>
                    <a:p>
                      <a:pPr algn="ctr"/>
                      <a:r>
                        <a:rPr lang="en-GB" b="1" dirty="0"/>
                        <a:t>51</a:t>
                      </a:r>
                    </a:p>
                  </a:txBody>
                  <a:tcPr anchor="ctr"/>
                </a:tc>
                <a:tc>
                  <a:txBody>
                    <a:bodyPr/>
                    <a:lstStyle/>
                    <a:p>
                      <a:pPr algn="ctr"/>
                      <a:r>
                        <a:rPr lang="en-GB" b="1" dirty="0"/>
                        <a:t>52</a:t>
                      </a:r>
                    </a:p>
                  </a:txBody>
                  <a:tcPr anchor="ctr"/>
                </a:tc>
                <a:tc>
                  <a:txBody>
                    <a:bodyPr/>
                    <a:lstStyle/>
                    <a:p>
                      <a:pPr algn="ctr"/>
                      <a:r>
                        <a:rPr lang="en-GB" b="1" dirty="0"/>
                        <a:t>53</a:t>
                      </a:r>
                    </a:p>
                  </a:txBody>
                  <a:tcPr anchor="ctr"/>
                </a:tc>
                <a:tc>
                  <a:txBody>
                    <a:bodyPr/>
                    <a:lstStyle/>
                    <a:p>
                      <a:pPr algn="ctr"/>
                      <a:r>
                        <a:rPr lang="en-GB" b="1" dirty="0"/>
                        <a:t>54</a:t>
                      </a:r>
                    </a:p>
                  </a:txBody>
                  <a:tcPr anchor="ctr"/>
                </a:tc>
                <a:tc>
                  <a:txBody>
                    <a:bodyPr/>
                    <a:lstStyle/>
                    <a:p>
                      <a:pPr algn="ctr"/>
                      <a:r>
                        <a:rPr lang="en-GB" b="1" dirty="0"/>
                        <a:t>55</a:t>
                      </a:r>
                    </a:p>
                  </a:txBody>
                  <a:tcPr anchor="ctr"/>
                </a:tc>
                <a:tc>
                  <a:txBody>
                    <a:bodyPr/>
                    <a:lstStyle/>
                    <a:p>
                      <a:pPr algn="ctr"/>
                      <a:r>
                        <a:rPr lang="en-GB" b="1" dirty="0"/>
                        <a:t>56</a:t>
                      </a:r>
                    </a:p>
                  </a:txBody>
                  <a:tcPr anchor="ctr"/>
                </a:tc>
                <a:tc>
                  <a:txBody>
                    <a:bodyPr/>
                    <a:lstStyle/>
                    <a:p>
                      <a:pPr algn="ctr"/>
                      <a:r>
                        <a:rPr lang="en-GB" b="1" dirty="0"/>
                        <a:t>57</a:t>
                      </a:r>
                    </a:p>
                  </a:txBody>
                  <a:tcPr anchor="ctr"/>
                </a:tc>
                <a:tc>
                  <a:txBody>
                    <a:bodyPr/>
                    <a:lstStyle/>
                    <a:p>
                      <a:pPr algn="ctr"/>
                      <a:r>
                        <a:rPr lang="en-GB" b="1" dirty="0"/>
                        <a:t>58</a:t>
                      </a:r>
                    </a:p>
                  </a:txBody>
                  <a:tcPr anchor="ctr"/>
                </a:tc>
                <a:tc>
                  <a:txBody>
                    <a:bodyPr/>
                    <a:lstStyle/>
                    <a:p>
                      <a:pPr algn="ctr"/>
                      <a:r>
                        <a:rPr lang="en-GB" b="1" dirty="0"/>
                        <a:t>59</a:t>
                      </a:r>
                    </a:p>
                  </a:txBody>
                  <a:tcPr anchor="ctr"/>
                </a:tc>
                <a:tc>
                  <a:txBody>
                    <a:bodyPr/>
                    <a:lstStyle/>
                    <a:p>
                      <a:pPr algn="ctr"/>
                      <a:r>
                        <a:rPr lang="en-GB" b="1" dirty="0"/>
                        <a:t>60</a:t>
                      </a:r>
                    </a:p>
                  </a:txBody>
                  <a:tcPr anchor="ctr"/>
                </a:tc>
                <a:extLst>
                  <a:ext uri="{0D108BD9-81ED-4DB2-BD59-A6C34878D82A}">
                    <a16:rowId xmlns="" xmlns:a16="http://schemas.microsoft.com/office/drawing/2014/main" val="10005"/>
                  </a:ext>
                </a:extLst>
              </a:tr>
              <a:tr h="476571">
                <a:tc>
                  <a:txBody>
                    <a:bodyPr/>
                    <a:lstStyle/>
                    <a:p>
                      <a:pPr algn="ctr"/>
                      <a:r>
                        <a:rPr lang="en-GB" b="1" dirty="0"/>
                        <a:t>61</a:t>
                      </a:r>
                    </a:p>
                  </a:txBody>
                  <a:tcPr anchor="ctr"/>
                </a:tc>
                <a:tc>
                  <a:txBody>
                    <a:bodyPr/>
                    <a:lstStyle/>
                    <a:p>
                      <a:pPr algn="ctr"/>
                      <a:r>
                        <a:rPr lang="en-GB" b="1" dirty="0"/>
                        <a:t>62</a:t>
                      </a:r>
                    </a:p>
                  </a:txBody>
                  <a:tcPr anchor="ctr"/>
                </a:tc>
                <a:tc>
                  <a:txBody>
                    <a:bodyPr/>
                    <a:lstStyle/>
                    <a:p>
                      <a:pPr algn="ctr"/>
                      <a:r>
                        <a:rPr lang="en-GB" b="1" dirty="0"/>
                        <a:t>63</a:t>
                      </a:r>
                    </a:p>
                  </a:txBody>
                  <a:tcPr anchor="ctr"/>
                </a:tc>
                <a:tc>
                  <a:txBody>
                    <a:bodyPr/>
                    <a:lstStyle/>
                    <a:p>
                      <a:pPr algn="ctr"/>
                      <a:r>
                        <a:rPr lang="en-GB" b="1" dirty="0"/>
                        <a:t>64</a:t>
                      </a:r>
                    </a:p>
                  </a:txBody>
                  <a:tcPr anchor="ctr"/>
                </a:tc>
                <a:tc>
                  <a:txBody>
                    <a:bodyPr/>
                    <a:lstStyle/>
                    <a:p>
                      <a:pPr algn="ctr"/>
                      <a:r>
                        <a:rPr lang="en-GB" b="1" dirty="0"/>
                        <a:t>65</a:t>
                      </a:r>
                    </a:p>
                  </a:txBody>
                  <a:tcPr anchor="ctr"/>
                </a:tc>
                <a:tc>
                  <a:txBody>
                    <a:bodyPr/>
                    <a:lstStyle/>
                    <a:p>
                      <a:pPr algn="ctr"/>
                      <a:r>
                        <a:rPr lang="en-GB" b="1" dirty="0"/>
                        <a:t>66</a:t>
                      </a:r>
                    </a:p>
                  </a:txBody>
                  <a:tcPr anchor="ctr"/>
                </a:tc>
                <a:tc>
                  <a:txBody>
                    <a:bodyPr/>
                    <a:lstStyle/>
                    <a:p>
                      <a:pPr algn="ctr"/>
                      <a:r>
                        <a:rPr lang="en-GB" b="1" dirty="0"/>
                        <a:t>67</a:t>
                      </a:r>
                    </a:p>
                  </a:txBody>
                  <a:tcPr anchor="ctr"/>
                </a:tc>
                <a:tc>
                  <a:txBody>
                    <a:bodyPr/>
                    <a:lstStyle/>
                    <a:p>
                      <a:pPr algn="ctr"/>
                      <a:r>
                        <a:rPr lang="en-GB" b="1"/>
                        <a:t>68</a:t>
                      </a:r>
                      <a:endParaRPr lang="en-GB" b="1" dirty="0"/>
                    </a:p>
                  </a:txBody>
                  <a:tcPr anchor="ctr"/>
                </a:tc>
                <a:tc>
                  <a:txBody>
                    <a:bodyPr/>
                    <a:lstStyle/>
                    <a:p>
                      <a:pPr algn="ctr"/>
                      <a:r>
                        <a:rPr lang="en-GB" b="1"/>
                        <a:t>69</a:t>
                      </a:r>
                      <a:endParaRPr lang="en-GB" b="1" dirty="0"/>
                    </a:p>
                  </a:txBody>
                  <a:tcPr anchor="ctr"/>
                </a:tc>
                <a:tc>
                  <a:txBody>
                    <a:bodyPr/>
                    <a:lstStyle/>
                    <a:p>
                      <a:pPr algn="ctr"/>
                      <a:r>
                        <a:rPr lang="en-GB" b="1"/>
                        <a:t>70</a:t>
                      </a:r>
                    </a:p>
                  </a:txBody>
                  <a:tcPr anchor="ctr"/>
                </a:tc>
                <a:extLst>
                  <a:ext uri="{0D108BD9-81ED-4DB2-BD59-A6C34878D82A}">
                    <a16:rowId xmlns="" xmlns:a16="http://schemas.microsoft.com/office/drawing/2014/main" val="10006"/>
                  </a:ext>
                </a:extLst>
              </a:tr>
              <a:tr h="476571">
                <a:tc>
                  <a:txBody>
                    <a:bodyPr/>
                    <a:lstStyle/>
                    <a:p>
                      <a:pPr algn="ctr"/>
                      <a:r>
                        <a:rPr lang="en-GB" b="1" dirty="0"/>
                        <a:t>71</a:t>
                      </a:r>
                    </a:p>
                  </a:txBody>
                  <a:tcPr anchor="ctr"/>
                </a:tc>
                <a:tc>
                  <a:txBody>
                    <a:bodyPr/>
                    <a:lstStyle/>
                    <a:p>
                      <a:pPr algn="ctr"/>
                      <a:r>
                        <a:rPr lang="en-GB" b="1" dirty="0"/>
                        <a:t>72</a:t>
                      </a:r>
                    </a:p>
                  </a:txBody>
                  <a:tcPr anchor="ctr"/>
                </a:tc>
                <a:tc>
                  <a:txBody>
                    <a:bodyPr/>
                    <a:lstStyle/>
                    <a:p>
                      <a:pPr algn="ctr"/>
                      <a:r>
                        <a:rPr lang="en-GB" b="1" dirty="0"/>
                        <a:t>73</a:t>
                      </a:r>
                    </a:p>
                  </a:txBody>
                  <a:tcPr anchor="ctr"/>
                </a:tc>
                <a:tc>
                  <a:txBody>
                    <a:bodyPr/>
                    <a:lstStyle/>
                    <a:p>
                      <a:pPr algn="ctr"/>
                      <a:r>
                        <a:rPr lang="en-GB" b="1" dirty="0"/>
                        <a:t>74</a:t>
                      </a:r>
                    </a:p>
                  </a:txBody>
                  <a:tcPr anchor="ctr"/>
                </a:tc>
                <a:tc>
                  <a:txBody>
                    <a:bodyPr/>
                    <a:lstStyle/>
                    <a:p>
                      <a:pPr algn="ctr"/>
                      <a:r>
                        <a:rPr lang="en-GB" b="1" dirty="0"/>
                        <a:t>75</a:t>
                      </a:r>
                    </a:p>
                  </a:txBody>
                  <a:tcPr anchor="ctr"/>
                </a:tc>
                <a:tc>
                  <a:txBody>
                    <a:bodyPr/>
                    <a:lstStyle/>
                    <a:p>
                      <a:pPr algn="ctr"/>
                      <a:r>
                        <a:rPr lang="en-GB" b="1" dirty="0"/>
                        <a:t>76</a:t>
                      </a:r>
                    </a:p>
                  </a:txBody>
                  <a:tcPr anchor="ctr"/>
                </a:tc>
                <a:tc>
                  <a:txBody>
                    <a:bodyPr/>
                    <a:lstStyle/>
                    <a:p>
                      <a:pPr algn="ctr"/>
                      <a:r>
                        <a:rPr lang="en-GB" b="1" dirty="0"/>
                        <a:t>77</a:t>
                      </a:r>
                    </a:p>
                  </a:txBody>
                  <a:tcPr anchor="ctr"/>
                </a:tc>
                <a:tc>
                  <a:txBody>
                    <a:bodyPr/>
                    <a:lstStyle/>
                    <a:p>
                      <a:pPr algn="ctr"/>
                      <a:r>
                        <a:rPr lang="en-GB" b="1" dirty="0"/>
                        <a:t>78</a:t>
                      </a:r>
                    </a:p>
                  </a:txBody>
                  <a:tcPr anchor="ctr"/>
                </a:tc>
                <a:tc>
                  <a:txBody>
                    <a:bodyPr/>
                    <a:lstStyle/>
                    <a:p>
                      <a:pPr algn="ctr"/>
                      <a:r>
                        <a:rPr lang="en-GB" b="1" dirty="0"/>
                        <a:t>79</a:t>
                      </a:r>
                    </a:p>
                  </a:txBody>
                  <a:tcPr anchor="ctr"/>
                </a:tc>
                <a:tc>
                  <a:txBody>
                    <a:bodyPr/>
                    <a:lstStyle/>
                    <a:p>
                      <a:pPr algn="ctr"/>
                      <a:r>
                        <a:rPr lang="en-GB" b="1" dirty="0"/>
                        <a:t>80</a:t>
                      </a:r>
                    </a:p>
                  </a:txBody>
                  <a:tcPr anchor="ctr"/>
                </a:tc>
                <a:extLst>
                  <a:ext uri="{0D108BD9-81ED-4DB2-BD59-A6C34878D82A}">
                    <a16:rowId xmlns="" xmlns:a16="http://schemas.microsoft.com/office/drawing/2014/main" val="10007"/>
                  </a:ext>
                </a:extLst>
              </a:tr>
              <a:tr h="476571">
                <a:tc>
                  <a:txBody>
                    <a:bodyPr/>
                    <a:lstStyle/>
                    <a:p>
                      <a:pPr algn="ctr"/>
                      <a:r>
                        <a:rPr lang="en-GB" b="1" dirty="0"/>
                        <a:t>81</a:t>
                      </a:r>
                    </a:p>
                  </a:txBody>
                  <a:tcPr anchor="ctr"/>
                </a:tc>
                <a:tc>
                  <a:txBody>
                    <a:bodyPr/>
                    <a:lstStyle/>
                    <a:p>
                      <a:pPr algn="ctr"/>
                      <a:r>
                        <a:rPr lang="en-GB" b="1" dirty="0"/>
                        <a:t>82</a:t>
                      </a:r>
                    </a:p>
                  </a:txBody>
                  <a:tcPr anchor="ctr"/>
                </a:tc>
                <a:tc>
                  <a:txBody>
                    <a:bodyPr/>
                    <a:lstStyle/>
                    <a:p>
                      <a:pPr algn="ctr"/>
                      <a:r>
                        <a:rPr lang="en-GB" b="1" dirty="0"/>
                        <a:t>83</a:t>
                      </a:r>
                    </a:p>
                  </a:txBody>
                  <a:tcPr anchor="ctr"/>
                </a:tc>
                <a:tc>
                  <a:txBody>
                    <a:bodyPr/>
                    <a:lstStyle/>
                    <a:p>
                      <a:pPr algn="ctr"/>
                      <a:r>
                        <a:rPr lang="en-GB" b="1" dirty="0"/>
                        <a:t>84</a:t>
                      </a:r>
                    </a:p>
                  </a:txBody>
                  <a:tcPr anchor="ctr"/>
                </a:tc>
                <a:tc>
                  <a:txBody>
                    <a:bodyPr/>
                    <a:lstStyle/>
                    <a:p>
                      <a:pPr algn="ctr"/>
                      <a:r>
                        <a:rPr lang="en-GB" b="1" dirty="0"/>
                        <a:t>85</a:t>
                      </a:r>
                    </a:p>
                  </a:txBody>
                  <a:tcPr anchor="ctr"/>
                </a:tc>
                <a:tc>
                  <a:txBody>
                    <a:bodyPr/>
                    <a:lstStyle/>
                    <a:p>
                      <a:pPr algn="ctr"/>
                      <a:r>
                        <a:rPr lang="en-GB" b="1" dirty="0"/>
                        <a:t>86</a:t>
                      </a:r>
                    </a:p>
                  </a:txBody>
                  <a:tcPr anchor="ctr"/>
                </a:tc>
                <a:tc>
                  <a:txBody>
                    <a:bodyPr/>
                    <a:lstStyle/>
                    <a:p>
                      <a:pPr algn="ctr"/>
                      <a:r>
                        <a:rPr lang="en-GB" b="1" dirty="0"/>
                        <a:t>87</a:t>
                      </a:r>
                    </a:p>
                  </a:txBody>
                  <a:tcPr anchor="ctr"/>
                </a:tc>
                <a:tc>
                  <a:txBody>
                    <a:bodyPr/>
                    <a:lstStyle/>
                    <a:p>
                      <a:pPr algn="ctr"/>
                      <a:r>
                        <a:rPr lang="en-GB" b="1" dirty="0"/>
                        <a:t>88</a:t>
                      </a:r>
                    </a:p>
                  </a:txBody>
                  <a:tcPr anchor="ctr"/>
                </a:tc>
                <a:tc>
                  <a:txBody>
                    <a:bodyPr/>
                    <a:lstStyle/>
                    <a:p>
                      <a:pPr algn="ctr"/>
                      <a:r>
                        <a:rPr lang="en-GB" b="1" dirty="0"/>
                        <a:t>89</a:t>
                      </a:r>
                    </a:p>
                  </a:txBody>
                  <a:tcPr anchor="ctr"/>
                </a:tc>
                <a:tc>
                  <a:txBody>
                    <a:bodyPr/>
                    <a:lstStyle/>
                    <a:p>
                      <a:pPr algn="ctr"/>
                      <a:r>
                        <a:rPr lang="en-GB" b="1" dirty="0"/>
                        <a:t>90</a:t>
                      </a:r>
                    </a:p>
                  </a:txBody>
                  <a:tcPr anchor="ctr"/>
                </a:tc>
                <a:extLst>
                  <a:ext uri="{0D108BD9-81ED-4DB2-BD59-A6C34878D82A}">
                    <a16:rowId xmlns="" xmlns:a16="http://schemas.microsoft.com/office/drawing/2014/main" val="10008"/>
                  </a:ext>
                </a:extLst>
              </a:tr>
              <a:tr h="476571">
                <a:tc>
                  <a:txBody>
                    <a:bodyPr/>
                    <a:lstStyle/>
                    <a:p>
                      <a:pPr algn="ctr"/>
                      <a:r>
                        <a:rPr lang="en-GB" b="1" dirty="0"/>
                        <a:t>91</a:t>
                      </a:r>
                    </a:p>
                  </a:txBody>
                  <a:tcPr anchor="ctr"/>
                </a:tc>
                <a:tc>
                  <a:txBody>
                    <a:bodyPr/>
                    <a:lstStyle/>
                    <a:p>
                      <a:pPr algn="ctr"/>
                      <a:r>
                        <a:rPr lang="en-GB" b="1" dirty="0"/>
                        <a:t>92</a:t>
                      </a:r>
                    </a:p>
                  </a:txBody>
                  <a:tcPr anchor="ctr"/>
                </a:tc>
                <a:tc>
                  <a:txBody>
                    <a:bodyPr/>
                    <a:lstStyle/>
                    <a:p>
                      <a:pPr algn="ctr"/>
                      <a:r>
                        <a:rPr lang="en-GB" b="1" dirty="0"/>
                        <a:t>93</a:t>
                      </a:r>
                    </a:p>
                  </a:txBody>
                  <a:tcPr anchor="ctr"/>
                </a:tc>
                <a:tc>
                  <a:txBody>
                    <a:bodyPr/>
                    <a:lstStyle/>
                    <a:p>
                      <a:pPr algn="ctr"/>
                      <a:r>
                        <a:rPr lang="en-GB" b="1" dirty="0"/>
                        <a:t>94</a:t>
                      </a:r>
                    </a:p>
                  </a:txBody>
                  <a:tcPr anchor="ctr"/>
                </a:tc>
                <a:tc>
                  <a:txBody>
                    <a:bodyPr/>
                    <a:lstStyle/>
                    <a:p>
                      <a:pPr algn="ctr"/>
                      <a:r>
                        <a:rPr lang="en-GB" b="1" dirty="0"/>
                        <a:t>95</a:t>
                      </a:r>
                    </a:p>
                  </a:txBody>
                  <a:tcPr anchor="ctr"/>
                </a:tc>
                <a:tc>
                  <a:txBody>
                    <a:bodyPr/>
                    <a:lstStyle/>
                    <a:p>
                      <a:pPr algn="ctr"/>
                      <a:r>
                        <a:rPr lang="en-GB" b="1" dirty="0"/>
                        <a:t>96</a:t>
                      </a:r>
                    </a:p>
                  </a:txBody>
                  <a:tcPr anchor="ctr"/>
                </a:tc>
                <a:tc>
                  <a:txBody>
                    <a:bodyPr/>
                    <a:lstStyle/>
                    <a:p>
                      <a:pPr algn="ctr"/>
                      <a:r>
                        <a:rPr lang="en-GB" b="1" dirty="0"/>
                        <a:t>97</a:t>
                      </a:r>
                    </a:p>
                  </a:txBody>
                  <a:tcPr anchor="ctr"/>
                </a:tc>
                <a:tc>
                  <a:txBody>
                    <a:bodyPr/>
                    <a:lstStyle/>
                    <a:p>
                      <a:pPr algn="ctr"/>
                      <a:r>
                        <a:rPr lang="en-GB" b="1" dirty="0"/>
                        <a:t>98</a:t>
                      </a:r>
                    </a:p>
                  </a:txBody>
                  <a:tcPr anchor="ctr"/>
                </a:tc>
                <a:tc>
                  <a:txBody>
                    <a:bodyPr/>
                    <a:lstStyle/>
                    <a:p>
                      <a:pPr algn="ctr"/>
                      <a:r>
                        <a:rPr lang="en-GB" b="1" dirty="0"/>
                        <a:t>99</a:t>
                      </a:r>
                    </a:p>
                  </a:txBody>
                  <a:tcPr anchor="ctr"/>
                </a:tc>
                <a:tc>
                  <a:txBody>
                    <a:bodyPr/>
                    <a:lstStyle/>
                    <a:p>
                      <a:pPr algn="ctr"/>
                      <a:r>
                        <a:rPr lang="en-GB" b="1" dirty="0"/>
                        <a:t>100</a:t>
                      </a:r>
                    </a:p>
                  </a:txBody>
                  <a:tcPr anchor="ctr"/>
                </a:tc>
                <a:extLst>
                  <a:ext uri="{0D108BD9-81ED-4DB2-BD59-A6C34878D82A}">
                    <a16:rowId xmlns="" xmlns:a16="http://schemas.microsoft.com/office/drawing/2014/main" val="10009"/>
                  </a:ext>
                </a:extLst>
              </a:tr>
            </a:tbl>
          </a:graphicData>
        </a:graphic>
      </p:graphicFrame>
      <p:sp>
        <p:nvSpPr>
          <p:cNvPr id="7" name="Oval 6"/>
          <p:cNvSpPr/>
          <p:nvPr/>
        </p:nvSpPr>
        <p:spPr>
          <a:xfrm>
            <a:off x="2591523" y="129390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555717533"/>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26383" y="150900"/>
            <a:ext cx="4091234" cy="1143000"/>
          </a:xfrm>
          <a:prstGeom prst="rect">
            <a:avLst/>
          </a:prstGeom>
        </p:spPr>
        <p:txBody>
          <a:bodyPr lIns="91425" tIns="91425" rIns="91425" bIns="91425" anchor="ctr" anchorCtr="0">
            <a:noAutofit/>
          </a:bodyPr>
          <a:lstStyle/>
          <a:p>
            <a:r>
              <a:rPr lang="en" dirty="0">
                <a:latin typeface="Montserrat" panose="020B0604020202020204" charset="0"/>
              </a:rPr>
              <a:t>Sieve of Eratoshenes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1925047" y="1293900"/>
          <a:ext cx="6601850" cy="4765710"/>
        </p:xfrm>
        <a:graphic>
          <a:graphicData uri="http://schemas.openxmlformats.org/drawingml/2006/table">
            <a:tbl>
              <a:tblPr firstRow="1" bandRow="1">
                <a:tableStyleId>{616DA210-FB5B-4158-B5E0-FEB733F419BA}</a:tableStyleId>
              </a:tblPr>
              <a:tblGrid>
                <a:gridCol w="660185">
                  <a:extLst>
                    <a:ext uri="{9D8B030D-6E8A-4147-A177-3AD203B41FA5}">
                      <a16:colId xmlns="" xmlns:a16="http://schemas.microsoft.com/office/drawing/2014/main" val="20000"/>
                    </a:ext>
                  </a:extLst>
                </a:gridCol>
                <a:gridCol w="660185">
                  <a:extLst>
                    <a:ext uri="{9D8B030D-6E8A-4147-A177-3AD203B41FA5}">
                      <a16:colId xmlns="" xmlns:a16="http://schemas.microsoft.com/office/drawing/2014/main" val="20001"/>
                    </a:ext>
                  </a:extLst>
                </a:gridCol>
                <a:gridCol w="660185">
                  <a:extLst>
                    <a:ext uri="{9D8B030D-6E8A-4147-A177-3AD203B41FA5}">
                      <a16:colId xmlns="" xmlns:a16="http://schemas.microsoft.com/office/drawing/2014/main" val="20002"/>
                    </a:ext>
                  </a:extLst>
                </a:gridCol>
                <a:gridCol w="660185">
                  <a:extLst>
                    <a:ext uri="{9D8B030D-6E8A-4147-A177-3AD203B41FA5}">
                      <a16:colId xmlns="" xmlns:a16="http://schemas.microsoft.com/office/drawing/2014/main" val="20003"/>
                    </a:ext>
                  </a:extLst>
                </a:gridCol>
                <a:gridCol w="660185">
                  <a:extLst>
                    <a:ext uri="{9D8B030D-6E8A-4147-A177-3AD203B41FA5}">
                      <a16:colId xmlns="" xmlns:a16="http://schemas.microsoft.com/office/drawing/2014/main" val="20004"/>
                    </a:ext>
                  </a:extLst>
                </a:gridCol>
                <a:gridCol w="660185">
                  <a:extLst>
                    <a:ext uri="{9D8B030D-6E8A-4147-A177-3AD203B41FA5}">
                      <a16:colId xmlns="" xmlns:a16="http://schemas.microsoft.com/office/drawing/2014/main" val="20005"/>
                    </a:ext>
                  </a:extLst>
                </a:gridCol>
                <a:gridCol w="660185">
                  <a:extLst>
                    <a:ext uri="{9D8B030D-6E8A-4147-A177-3AD203B41FA5}">
                      <a16:colId xmlns="" xmlns:a16="http://schemas.microsoft.com/office/drawing/2014/main" val="20006"/>
                    </a:ext>
                  </a:extLst>
                </a:gridCol>
                <a:gridCol w="660185">
                  <a:extLst>
                    <a:ext uri="{9D8B030D-6E8A-4147-A177-3AD203B41FA5}">
                      <a16:colId xmlns="" xmlns:a16="http://schemas.microsoft.com/office/drawing/2014/main" val="20007"/>
                    </a:ext>
                  </a:extLst>
                </a:gridCol>
                <a:gridCol w="660185">
                  <a:extLst>
                    <a:ext uri="{9D8B030D-6E8A-4147-A177-3AD203B41FA5}">
                      <a16:colId xmlns="" xmlns:a16="http://schemas.microsoft.com/office/drawing/2014/main" val="20008"/>
                    </a:ext>
                  </a:extLst>
                </a:gridCol>
                <a:gridCol w="660185">
                  <a:extLst>
                    <a:ext uri="{9D8B030D-6E8A-4147-A177-3AD203B41FA5}">
                      <a16:colId xmlns="" xmlns:a16="http://schemas.microsoft.com/office/drawing/2014/main" val="20009"/>
                    </a:ext>
                  </a:extLst>
                </a:gridCol>
              </a:tblGrid>
              <a:tr h="476571">
                <a:tc>
                  <a:txBody>
                    <a:bodyPr/>
                    <a:lstStyle/>
                    <a:p>
                      <a:pPr algn="ctr"/>
                      <a:endParaRPr lang="en-GB" b="1" dirty="0"/>
                    </a:p>
                  </a:txBody>
                  <a:tcPr anchor="ctr"/>
                </a:tc>
                <a:tc>
                  <a:txBody>
                    <a:bodyPr/>
                    <a:lstStyle/>
                    <a:p>
                      <a:pPr algn="ctr"/>
                      <a:r>
                        <a:rPr lang="en-GB" b="1" dirty="0"/>
                        <a:t>2</a:t>
                      </a:r>
                    </a:p>
                  </a:txBody>
                  <a:tcPr anchor="ctr"/>
                </a:tc>
                <a:tc>
                  <a:txBody>
                    <a:bodyPr/>
                    <a:lstStyle/>
                    <a:p>
                      <a:pPr algn="ctr"/>
                      <a:r>
                        <a:rPr lang="en-GB" b="1" dirty="0"/>
                        <a:t>3</a:t>
                      </a:r>
                    </a:p>
                  </a:txBody>
                  <a:tcPr anchor="ctr"/>
                </a:tc>
                <a:tc>
                  <a:txBody>
                    <a:bodyPr/>
                    <a:lstStyle/>
                    <a:p>
                      <a:pPr algn="ctr"/>
                      <a:r>
                        <a:rPr lang="en-GB" b="1" strike="dblStrike" baseline="0" dirty="0"/>
                        <a:t>4</a:t>
                      </a:r>
                    </a:p>
                  </a:txBody>
                  <a:tcPr anchor="ctr"/>
                </a:tc>
                <a:tc>
                  <a:txBody>
                    <a:bodyPr/>
                    <a:lstStyle/>
                    <a:p>
                      <a:pPr algn="ctr"/>
                      <a:r>
                        <a:rPr lang="en-GB" b="1" dirty="0"/>
                        <a:t>5</a:t>
                      </a:r>
                    </a:p>
                  </a:txBody>
                  <a:tcPr anchor="ctr"/>
                </a:tc>
                <a:tc>
                  <a:txBody>
                    <a:bodyPr/>
                    <a:lstStyle/>
                    <a:p>
                      <a:pPr algn="ctr"/>
                      <a:r>
                        <a:rPr lang="en-GB" b="1" strike="dblStrike" baseline="0" dirty="0"/>
                        <a:t>6</a:t>
                      </a:r>
                    </a:p>
                  </a:txBody>
                  <a:tcPr anchor="ctr"/>
                </a:tc>
                <a:tc>
                  <a:txBody>
                    <a:bodyPr/>
                    <a:lstStyle/>
                    <a:p>
                      <a:pPr algn="ctr"/>
                      <a:r>
                        <a:rPr lang="en-GB" b="1" dirty="0"/>
                        <a:t>7</a:t>
                      </a:r>
                    </a:p>
                  </a:txBody>
                  <a:tcPr anchor="ctr"/>
                </a:tc>
                <a:tc>
                  <a:txBody>
                    <a:bodyPr/>
                    <a:lstStyle/>
                    <a:p>
                      <a:pPr algn="ctr"/>
                      <a:r>
                        <a:rPr lang="en-GB" b="1" strike="dblStrike" baseline="0" dirty="0"/>
                        <a:t>8</a:t>
                      </a:r>
                    </a:p>
                  </a:txBody>
                  <a:tcPr anchor="ctr"/>
                </a:tc>
                <a:tc>
                  <a:txBody>
                    <a:bodyPr/>
                    <a:lstStyle/>
                    <a:p>
                      <a:pPr algn="ctr"/>
                      <a:r>
                        <a:rPr lang="en-GB" b="1" dirty="0"/>
                        <a:t>9</a:t>
                      </a:r>
                    </a:p>
                  </a:txBody>
                  <a:tcPr anchor="ctr"/>
                </a:tc>
                <a:tc>
                  <a:txBody>
                    <a:bodyPr/>
                    <a:lstStyle/>
                    <a:p>
                      <a:pPr algn="ctr"/>
                      <a:r>
                        <a:rPr lang="en-GB" b="1" strike="dblStrike" baseline="0" dirty="0"/>
                        <a:t>10</a:t>
                      </a:r>
                    </a:p>
                  </a:txBody>
                  <a:tcPr anchor="ctr"/>
                </a:tc>
                <a:extLst>
                  <a:ext uri="{0D108BD9-81ED-4DB2-BD59-A6C34878D82A}">
                    <a16:rowId xmlns="" xmlns:a16="http://schemas.microsoft.com/office/drawing/2014/main" val="10000"/>
                  </a:ext>
                </a:extLst>
              </a:tr>
              <a:tr h="476571">
                <a:tc>
                  <a:txBody>
                    <a:bodyPr/>
                    <a:lstStyle/>
                    <a:p>
                      <a:pPr algn="ctr"/>
                      <a:r>
                        <a:rPr lang="en-GB" b="1" dirty="0"/>
                        <a:t>11</a:t>
                      </a:r>
                    </a:p>
                  </a:txBody>
                  <a:tcPr anchor="ctr"/>
                </a:tc>
                <a:tc>
                  <a:txBody>
                    <a:bodyPr/>
                    <a:lstStyle/>
                    <a:p>
                      <a:pPr algn="ctr"/>
                      <a:r>
                        <a:rPr lang="en-GB" b="1" strike="dblStrike" baseline="0" dirty="0"/>
                        <a:t>12</a:t>
                      </a:r>
                    </a:p>
                  </a:txBody>
                  <a:tcPr anchor="ctr"/>
                </a:tc>
                <a:tc>
                  <a:txBody>
                    <a:bodyPr/>
                    <a:lstStyle/>
                    <a:p>
                      <a:pPr algn="ctr"/>
                      <a:r>
                        <a:rPr lang="en-GB" b="1" dirty="0"/>
                        <a:t>13</a:t>
                      </a:r>
                    </a:p>
                  </a:txBody>
                  <a:tcPr anchor="ctr"/>
                </a:tc>
                <a:tc>
                  <a:txBody>
                    <a:bodyPr/>
                    <a:lstStyle/>
                    <a:p>
                      <a:pPr algn="ctr"/>
                      <a:r>
                        <a:rPr lang="en-GB" b="1" strike="dblStrike" baseline="0" dirty="0"/>
                        <a:t>14</a:t>
                      </a:r>
                    </a:p>
                  </a:txBody>
                  <a:tcPr anchor="ctr"/>
                </a:tc>
                <a:tc>
                  <a:txBody>
                    <a:bodyPr/>
                    <a:lstStyle/>
                    <a:p>
                      <a:pPr algn="ctr"/>
                      <a:r>
                        <a:rPr lang="en-GB" b="1" dirty="0"/>
                        <a:t>15</a:t>
                      </a:r>
                    </a:p>
                  </a:txBody>
                  <a:tcPr anchor="ctr"/>
                </a:tc>
                <a:tc>
                  <a:txBody>
                    <a:bodyPr/>
                    <a:lstStyle/>
                    <a:p>
                      <a:pPr algn="ctr"/>
                      <a:r>
                        <a:rPr lang="en-GB" b="1" strike="dblStrike" baseline="0" dirty="0"/>
                        <a:t>16</a:t>
                      </a:r>
                    </a:p>
                  </a:txBody>
                  <a:tcPr anchor="ctr"/>
                </a:tc>
                <a:tc>
                  <a:txBody>
                    <a:bodyPr/>
                    <a:lstStyle/>
                    <a:p>
                      <a:pPr algn="ctr"/>
                      <a:r>
                        <a:rPr lang="en-GB" b="1" dirty="0"/>
                        <a:t>17</a:t>
                      </a:r>
                    </a:p>
                  </a:txBody>
                  <a:tcPr anchor="ctr"/>
                </a:tc>
                <a:tc>
                  <a:txBody>
                    <a:bodyPr/>
                    <a:lstStyle/>
                    <a:p>
                      <a:pPr algn="ctr"/>
                      <a:r>
                        <a:rPr lang="en-GB" b="1" strike="dblStrike" baseline="0" dirty="0"/>
                        <a:t>18</a:t>
                      </a:r>
                    </a:p>
                  </a:txBody>
                  <a:tcPr anchor="ctr"/>
                </a:tc>
                <a:tc>
                  <a:txBody>
                    <a:bodyPr/>
                    <a:lstStyle/>
                    <a:p>
                      <a:pPr algn="ctr"/>
                      <a:r>
                        <a:rPr lang="en-GB" b="1" dirty="0"/>
                        <a:t>19</a:t>
                      </a:r>
                    </a:p>
                  </a:txBody>
                  <a:tcPr anchor="ctr"/>
                </a:tc>
                <a:tc>
                  <a:txBody>
                    <a:bodyPr/>
                    <a:lstStyle/>
                    <a:p>
                      <a:pPr algn="ctr"/>
                      <a:r>
                        <a:rPr lang="en-GB" b="1" strike="dblStrike" baseline="0" dirty="0"/>
                        <a:t>20</a:t>
                      </a:r>
                    </a:p>
                  </a:txBody>
                  <a:tcPr anchor="ctr"/>
                </a:tc>
                <a:extLst>
                  <a:ext uri="{0D108BD9-81ED-4DB2-BD59-A6C34878D82A}">
                    <a16:rowId xmlns="" xmlns:a16="http://schemas.microsoft.com/office/drawing/2014/main" val="10001"/>
                  </a:ext>
                </a:extLst>
              </a:tr>
              <a:tr h="476571">
                <a:tc>
                  <a:txBody>
                    <a:bodyPr/>
                    <a:lstStyle/>
                    <a:p>
                      <a:pPr algn="ctr"/>
                      <a:r>
                        <a:rPr lang="en-GB" b="1" dirty="0"/>
                        <a:t>21</a:t>
                      </a:r>
                    </a:p>
                  </a:txBody>
                  <a:tcPr anchor="ctr"/>
                </a:tc>
                <a:tc>
                  <a:txBody>
                    <a:bodyPr/>
                    <a:lstStyle/>
                    <a:p>
                      <a:pPr algn="ctr"/>
                      <a:r>
                        <a:rPr lang="en-GB" b="1" strike="dblStrike" baseline="0" dirty="0"/>
                        <a:t>22</a:t>
                      </a:r>
                    </a:p>
                  </a:txBody>
                  <a:tcPr anchor="ctr"/>
                </a:tc>
                <a:tc>
                  <a:txBody>
                    <a:bodyPr/>
                    <a:lstStyle/>
                    <a:p>
                      <a:pPr algn="ctr"/>
                      <a:r>
                        <a:rPr lang="en-GB" b="1" dirty="0"/>
                        <a:t>23</a:t>
                      </a:r>
                    </a:p>
                  </a:txBody>
                  <a:tcPr anchor="ctr"/>
                </a:tc>
                <a:tc>
                  <a:txBody>
                    <a:bodyPr/>
                    <a:lstStyle/>
                    <a:p>
                      <a:pPr algn="ctr"/>
                      <a:r>
                        <a:rPr lang="en-GB" b="1" strike="dblStrike" baseline="0" dirty="0"/>
                        <a:t>24</a:t>
                      </a:r>
                    </a:p>
                  </a:txBody>
                  <a:tcPr anchor="ctr"/>
                </a:tc>
                <a:tc>
                  <a:txBody>
                    <a:bodyPr/>
                    <a:lstStyle/>
                    <a:p>
                      <a:pPr algn="ctr"/>
                      <a:r>
                        <a:rPr lang="en-GB" b="1" dirty="0"/>
                        <a:t>25</a:t>
                      </a:r>
                    </a:p>
                  </a:txBody>
                  <a:tcPr anchor="ctr"/>
                </a:tc>
                <a:tc>
                  <a:txBody>
                    <a:bodyPr/>
                    <a:lstStyle/>
                    <a:p>
                      <a:pPr algn="ctr"/>
                      <a:r>
                        <a:rPr lang="en-GB" b="1" strike="dblStrike" baseline="0" dirty="0"/>
                        <a:t>26</a:t>
                      </a:r>
                    </a:p>
                  </a:txBody>
                  <a:tcPr anchor="ctr"/>
                </a:tc>
                <a:tc>
                  <a:txBody>
                    <a:bodyPr/>
                    <a:lstStyle/>
                    <a:p>
                      <a:pPr algn="ctr"/>
                      <a:r>
                        <a:rPr lang="en-GB" b="1" dirty="0"/>
                        <a:t>27</a:t>
                      </a:r>
                    </a:p>
                  </a:txBody>
                  <a:tcPr anchor="ctr"/>
                </a:tc>
                <a:tc>
                  <a:txBody>
                    <a:bodyPr/>
                    <a:lstStyle/>
                    <a:p>
                      <a:pPr algn="ctr"/>
                      <a:r>
                        <a:rPr lang="en-GB" b="1" strike="dblStrike" baseline="0" dirty="0"/>
                        <a:t>28</a:t>
                      </a:r>
                    </a:p>
                  </a:txBody>
                  <a:tcPr anchor="ctr"/>
                </a:tc>
                <a:tc>
                  <a:txBody>
                    <a:bodyPr/>
                    <a:lstStyle/>
                    <a:p>
                      <a:pPr algn="ctr"/>
                      <a:r>
                        <a:rPr lang="en-GB" b="1" dirty="0"/>
                        <a:t>29</a:t>
                      </a:r>
                    </a:p>
                  </a:txBody>
                  <a:tcPr anchor="ctr"/>
                </a:tc>
                <a:tc>
                  <a:txBody>
                    <a:bodyPr/>
                    <a:lstStyle/>
                    <a:p>
                      <a:pPr algn="ctr"/>
                      <a:r>
                        <a:rPr lang="en-GB" b="1" strike="dblStrike" baseline="0" dirty="0"/>
                        <a:t>30</a:t>
                      </a:r>
                    </a:p>
                  </a:txBody>
                  <a:tcPr anchor="ctr"/>
                </a:tc>
                <a:extLst>
                  <a:ext uri="{0D108BD9-81ED-4DB2-BD59-A6C34878D82A}">
                    <a16:rowId xmlns="" xmlns:a16="http://schemas.microsoft.com/office/drawing/2014/main" val="10002"/>
                  </a:ext>
                </a:extLst>
              </a:tr>
              <a:tr h="476571">
                <a:tc>
                  <a:txBody>
                    <a:bodyPr/>
                    <a:lstStyle/>
                    <a:p>
                      <a:pPr algn="ctr"/>
                      <a:r>
                        <a:rPr lang="en-GB" b="1" dirty="0"/>
                        <a:t>31</a:t>
                      </a:r>
                    </a:p>
                  </a:txBody>
                  <a:tcPr anchor="ctr"/>
                </a:tc>
                <a:tc>
                  <a:txBody>
                    <a:bodyPr/>
                    <a:lstStyle/>
                    <a:p>
                      <a:pPr algn="ctr"/>
                      <a:r>
                        <a:rPr lang="en-GB" b="1" strike="dblStrike" baseline="0" dirty="0"/>
                        <a:t>32</a:t>
                      </a:r>
                    </a:p>
                  </a:txBody>
                  <a:tcPr anchor="ctr"/>
                </a:tc>
                <a:tc>
                  <a:txBody>
                    <a:bodyPr/>
                    <a:lstStyle/>
                    <a:p>
                      <a:pPr algn="ctr"/>
                      <a:r>
                        <a:rPr lang="en-GB" b="1" dirty="0"/>
                        <a:t>33</a:t>
                      </a:r>
                    </a:p>
                  </a:txBody>
                  <a:tcPr anchor="ctr"/>
                </a:tc>
                <a:tc>
                  <a:txBody>
                    <a:bodyPr/>
                    <a:lstStyle/>
                    <a:p>
                      <a:pPr algn="ctr"/>
                      <a:r>
                        <a:rPr lang="en-GB" b="1" strike="dblStrike" baseline="0" dirty="0"/>
                        <a:t>34</a:t>
                      </a:r>
                    </a:p>
                  </a:txBody>
                  <a:tcPr anchor="ctr"/>
                </a:tc>
                <a:tc>
                  <a:txBody>
                    <a:bodyPr/>
                    <a:lstStyle/>
                    <a:p>
                      <a:pPr algn="ctr"/>
                      <a:r>
                        <a:rPr lang="en-GB" b="1" dirty="0"/>
                        <a:t>35</a:t>
                      </a:r>
                    </a:p>
                  </a:txBody>
                  <a:tcPr anchor="ctr"/>
                </a:tc>
                <a:tc>
                  <a:txBody>
                    <a:bodyPr/>
                    <a:lstStyle/>
                    <a:p>
                      <a:pPr algn="ctr"/>
                      <a:r>
                        <a:rPr lang="en-GB" b="1" strike="dblStrike" baseline="0" dirty="0"/>
                        <a:t>36</a:t>
                      </a:r>
                    </a:p>
                  </a:txBody>
                  <a:tcPr anchor="ctr"/>
                </a:tc>
                <a:tc>
                  <a:txBody>
                    <a:bodyPr/>
                    <a:lstStyle/>
                    <a:p>
                      <a:pPr algn="ctr"/>
                      <a:r>
                        <a:rPr lang="en-GB" b="1" dirty="0"/>
                        <a:t>37</a:t>
                      </a:r>
                    </a:p>
                  </a:txBody>
                  <a:tcPr anchor="ctr"/>
                </a:tc>
                <a:tc>
                  <a:txBody>
                    <a:bodyPr/>
                    <a:lstStyle/>
                    <a:p>
                      <a:pPr algn="ctr"/>
                      <a:r>
                        <a:rPr lang="en-GB" b="1" strike="dblStrike" baseline="0" dirty="0"/>
                        <a:t>38</a:t>
                      </a:r>
                    </a:p>
                  </a:txBody>
                  <a:tcPr anchor="ctr"/>
                </a:tc>
                <a:tc>
                  <a:txBody>
                    <a:bodyPr/>
                    <a:lstStyle/>
                    <a:p>
                      <a:pPr algn="ctr"/>
                      <a:r>
                        <a:rPr lang="en-GB" b="1" dirty="0"/>
                        <a:t>39</a:t>
                      </a:r>
                    </a:p>
                  </a:txBody>
                  <a:tcPr anchor="ctr"/>
                </a:tc>
                <a:tc>
                  <a:txBody>
                    <a:bodyPr/>
                    <a:lstStyle/>
                    <a:p>
                      <a:pPr algn="ctr"/>
                      <a:r>
                        <a:rPr lang="en-GB" b="1" strike="dblStrike" baseline="0" dirty="0"/>
                        <a:t>40</a:t>
                      </a:r>
                    </a:p>
                  </a:txBody>
                  <a:tcPr anchor="ctr"/>
                </a:tc>
                <a:extLst>
                  <a:ext uri="{0D108BD9-81ED-4DB2-BD59-A6C34878D82A}">
                    <a16:rowId xmlns="" xmlns:a16="http://schemas.microsoft.com/office/drawing/2014/main" val="10003"/>
                  </a:ext>
                </a:extLst>
              </a:tr>
              <a:tr h="476571">
                <a:tc>
                  <a:txBody>
                    <a:bodyPr/>
                    <a:lstStyle/>
                    <a:p>
                      <a:pPr algn="ctr"/>
                      <a:r>
                        <a:rPr lang="en-GB" b="1" dirty="0"/>
                        <a:t>41</a:t>
                      </a:r>
                    </a:p>
                  </a:txBody>
                  <a:tcPr anchor="ctr"/>
                </a:tc>
                <a:tc>
                  <a:txBody>
                    <a:bodyPr/>
                    <a:lstStyle/>
                    <a:p>
                      <a:pPr algn="ctr"/>
                      <a:r>
                        <a:rPr lang="en-GB" b="1" strike="dblStrike" baseline="0" dirty="0"/>
                        <a:t>42</a:t>
                      </a:r>
                    </a:p>
                  </a:txBody>
                  <a:tcPr anchor="ctr"/>
                </a:tc>
                <a:tc>
                  <a:txBody>
                    <a:bodyPr/>
                    <a:lstStyle/>
                    <a:p>
                      <a:pPr algn="ctr"/>
                      <a:r>
                        <a:rPr lang="en-GB" b="1" dirty="0"/>
                        <a:t>43</a:t>
                      </a:r>
                    </a:p>
                  </a:txBody>
                  <a:tcPr anchor="ctr"/>
                </a:tc>
                <a:tc>
                  <a:txBody>
                    <a:bodyPr/>
                    <a:lstStyle/>
                    <a:p>
                      <a:pPr algn="ctr"/>
                      <a:r>
                        <a:rPr lang="en-GB" b="1" strike="dblStrike" baseline="0" dirty="0"/>
                        <a:t>44</a:t>
                      </a:r>
                    </a:p>
                  </a:txBody>
                  <a:tcPr anchor="ctr"/>
                </a:tc>
                <a:tc>
                  <a:txBody>
                    <a:bodyPr/>
                    <a:lstStyle/>
                    <a:p>
                      <a:pPr algn="ctr"/>
                      <a:r>
                        <a:rPr lang="en-GB" b="1" dirty="0"/>
                        <a:t>45</a:t>
                      </a:r>
                    </a:p>
                  </a:txBody>
                  <a:tcPr anchor="ctr"/>
                </a:tc>
                <a:tc>
                  <a:txBody>
                    <a:bodyPr/>
                    <a:lstStyle/>
                    <a:p>
                      <a:pPr algn="ctr"/>
                      <a:r>
                        <a:rPr lang="en-GB" b="1" strike="dblStrike" baseline="0" dirty="0"/>
                        <a:t>46</a:t>
                      </a:r>
                    </a:p>
                  </a:txBody>
                  <a:tcPr anchor="ctr"/>
                </a:tc>
                <a:tc>
                  <a:txBody>
                    <a:bodyPr/>
                    <a:lstStyle/>
                    <a:p>
                      <a:pPr algn="ctr"/>
                      <a:r>
                        <a:rPr lang="en-GB" b="1" dirty="0"/>
                        <a:t>47</a:t>
                      </a:r>
                    </a:p>
                  </a:txBody>
                  <a:tcPr anchor="ctr"/>
                </a:tc>
                <a:tc>
                  <a:txBody>
                    <a:bodyPr/>
                    <a:lstStyle/>
                    <a:p>
                      <a:pPr algn="ctr"/>
                      <a:r>
                        <a:rPr lang="en-GB" b="1" strike="dblStrike" baseline="0" dirty="0"/>
                        <a:t>48</a:t>
                      </a:r>
                    </a:p>
                  </a:txBody>
                  <a:tcPr anchor="ctr"/>
                </a:tc>
                <a:tc>
                  <a:txBody>
                    <a:bodyPr/>
                    <a:lstStyle/>
                    <a:p>
                      <a:pPr algn="ctr"/>
                      <a:r>
                        <a:rPr lang="en-GB" b="1" dirty="0"/>
                        <a:t>49</a:t>
                      </a:r>
                    </a:p>
                  </a:txBody>
                  <a:tcPr anchor="ctr"/>
                </a:tc>
                <a:tc>
                  <a:txBody>
                    <a:bodyPr/>
                    <a:lstStyle/>
                    <a:p>
                      <a:pPr algn="ctr"/>
                      <a:r>
                        <a:rPr lang="en-GB" b="1" strike="dblStrike" baseline="0" dirty="0"/>
                        <a:t>50</a:t>
                      </a:r>
                    </a:p>
                  </a:txBody>
                  <a:tcPr anchor="ctr"/>
                </a:tc>
                <a:extLst>
                  <a:ext uri="{0D108BD9-81ED-4DB2-BD59-A6C34878D82A}">
                    <a16:rowId xmlns="" xmlns:a16="http://schemas.microsoft.com/office/drawing/2014/main" val="10004"/>
                  </a:ext>
                </a:extLst>
              </a:tr>
              <a:tr h="476571">
                <a:tc>
                  <a:txBody>
                    <a:bodyPr/>
                    <a:lstStyle/>
                    <a:p>
                      <a:pPr algn="ctr"/>
                      <a:r>
                        <a:rPr lang="en-GB" b="1" dirty="0"/>
                        <a:t>51</a:t>
                      </a:r>
                    </a:p>
                  </a:txBody>
                  <a:tcPr anchor="ctr"/>
                </a:tc>
                <a:tc>
                  <a:txBody>
                    <a:bodyPr/>
                    <a:lstStyle/>
                    <a:p>
                      <a:pPr algn="ctr"/>
                      <a:r>
                        <a:rPr lang="en-GB" b="1" strike="dblStrike" baseline="0" dirty="0"/>
                        <a:t>52</a:t>
                      </a:r>
                    </a:p>
                  </a:txBody>
                  <a:tcPr anchor="ctr"/>
                </a:tc>
                <a:tc>
                  <a:txBody>
                    <a:bodyPr/>
                    <a:lstStyle/>
                    <a:p>
                      <a:pPr algn="ctr"/>
                      <a:r>
                        <a:rPr lang="en-GB" b="1" dirty="0"/>
                        <a:t>53</a:t>
                      </a:r>
                    </a:p>
                  </a:txBody>
                  <a:tcPr anchor="ctr"/>
                </a:tc>
                <a:tc>
                  <a:txBody>
                    <a:bodyPr/>
                    <a:lstStyle/>
                    <a:p>
                      <a:pPr algn="ctr"/>
                      <a:r>
                        <a:rPr lang="en-GB" b="1" strike="dblStrike" baseline="0" dirty="0"/>
                        <a:t>54</a:t>
                      </a:r>
                    </a:p>
                  </a:txBody>
                  <a:tcPr anchor="ctr"/>
                </a:tc>
                <a:tc>
                  <a:txBody>
                    <a:bodyPr/>
                    <a:lstStyle/>
                    <a:p>
                      <a:pPr algn="ctr"/>
                      <a:r>
                        <a:rPr lang="en-GB" b="1" dirty="0"/>
                        <a:t>55</a:t>
                      </a:r>
                    </a:p>
                  </a:txBody>
                  <a:tcPr anchor="ctr"/>
                </a:tc>
                <a:tc>
                  <a:txBody>
                    <a:bodyPr/>
                    <a:lstStyle/>
                    <a:p>
                      <a:pPr algn="ctr"/>
                      <a:r>
                        <a:rPr lang="en-GB" b="1" strike="dblStrike" baseline="0" dirty="0"/>
                        <a:t>56</a:t>
                      </a:r>
                    </a:p>
                  </a:txBody>
                  <a:tcPr anchor="ctr"/>
                </a:tc>
                <a:tc>
                  <a:txBody>
                    <a:bodyPr/>
                    <a:lstStyle/>
                    <a:p>
                      <a:pPr algn="ctr"/>
                      <a:r>
                        <a:rPr lang="en-GB" b="1" dirty="0"/>
                        <a:t>57</a:t>
                      </a:r>
                    </a:p>
                  </a:txBody>
                  <a:tcPr anchor="ctr"/>
                </a:tc>
                <a:tc>
                  <a:txBody>
                    <a:bodyPr/>
                    <a:lstStyle/>
                    <a:p>
                      <a:pPr algn="ctr"/>
                      <a:r>
                        <a:rPr lang="en-GB" b="1" strike="dblStrike" baseline="0" dirty="0"/>
                        <a:t>58</a:t>
                      </a:r>
                    </a:p>
                  </a:txBody>
                  <a:tcPr anchor="ctr"/>
                </a:tc>
                <a:tc>
                  <a:txBody>
                    <a:bodyPr/>
                    <a:lstStyle/>
                    <a:p>
                      <a:pPr algn="ctr"/>
                      <a:r>
                        <a:rPr lang="en-GB" b="1" dirty="0"/>
                        <a:t>59</a:t>
                      </a:r>
                    </a:p>
                  </a:txBody>
                  <a:tcPr anchor="ctr"/>
                </a:tc>
                <a:tc>
                  <a:txBody>
                    <a:bodyPr/>
                    <a:lstStyle/>
                    <a:p>
                      <a:pPr algn="ctr"/>
                      <a:r>
                        <a:rPr lang="en-GB" b="1" strike="dblStrike" baseline="0" dirty="0"/>
                        <a:t>60</a:t>
                      </a:r>
                    </a:p>
                  </a:txBody>
                  <a:tcPr anchor="ctr"/>
                </a:tc>
                <a:extLst>
                  <a:ext uri="{0D108BD9-81ED-4DB2-BD59-A6C34878D82A}">
                    <a16:rowId xmlns="" xmlns:a16="http://schemas.microsoft.com/office/drawing/2014/main" val="10005"/>
                  </a:ext>
                </a:extLst>
              </a:tr>
              <a:tr h="476571">
                <a:tc>
                  <a:txBody>
                    <a:bodyPr/>
                    <a:lstStyle/>
                    <a:p>
                      <a:pPr algn="ctr"/>
                      <a:r>
                        <a:rPr lang="en-GB" b="1" dirty="0"/>
                        <a:t>61</a:t>
                      </a:r>
                    </a:p>
                  </a:txBody>
                  <a:tcPr anchor="ctr"/>
                </a:tc>
                <a:tc>
                  <a:txBody>
                    <a:bodyPr/>
                    <a:lstStyle/>
                    <a:p>
                      <a:pPr algn="ctr"/>
                      <a:r>
                        <a:rPr lang="en-GB" b="1" strike="dblStrike" baseline="0" dirty="0"/>
                        <a:t>62</a:t>
                      </a:r>
                    </a:p>
                  </a:txBody>
                  <a:tcPr anchor="ctr"/>
                </a:tc>
                <a:tc>
                  <a:txBody>
                    <a:bodyPr/>
                    <a:lstStyle/>
                    <a:p>
                      <a:pPr algn="ctr"/>
                      <a:r>
                        <a:rPr lang="en-GB" b="1" dirty="0"/>
                        <a:t>63</a:t>
                      </a:r>
                    </a:p>
                  </a:txBody>
                  <a:tcPr anchor="ctr"/>
                </a:tc>
                <a:tc>
                  <a:txBody>
                    <a:bodyPr/>
                    <a:lstStyle/>
                    <a:p>
                      <a:pPr algn="ctr"/>
                      <a:r>
                        <a:rPr lang="en-GB" b="1" strike="dblStrike" baseline="0" dirty="0"/>
                        <a:t>64</a:t>
                      </a:r>
                    </a:p>
                  </a:txBody>
                  <a:tcPr anchor="ctr"/>
                </a:tc>
                <a:tc>
                  <a:txBody>
                    <a:bodyPr/>
                    <a:lstStyle/>
                    <a:p>
                      <a:pPr algn="ctr"/>
                      <a:r>
                        <a:rPr lang="en-GB" b="1" dirty="0"/>
                        <a:t>65</a:t>
                      </a:r>
                    </a:p>
                  </a:txBody>
                  <a:tcPr anchor="ctr"/>
                </a:tc>
                <a:tc>
                  <a:txBody>
                    <a:bodyPr/>
                    <a:lstStyle/>
                    <a:p>
                      <a:pPr algn="ctr"/>
                      <a:r>
                        <a:rPr lang="en-GB" b="1" strike="dblStrike" baseline="0" dirty="0"/>
                        <a:t>66</a:t>
                      </a:r>
                    </a:p>
                  </a:txBody>
                  <a:tcPr anchor="ctr"/>
                </a:tc>
                <a:tc>
                  <a:txBody>
                    <a:bodyPr/>
                    <a:lstStyle/>
                    <a:p>
                      <a:pPr algn="ctr"/>
                      <a:r>
                        <a:rPr lang="en-GB" b="1" dirty="0"/>
                        <a:t>67</a:t>
                      </a:r>
                    </a:p>
                  </a:txBody>
                  <a:tcPr anchor="ctr"/>
                </a:tc>
                <a:tc>
                  <a:txBody>
                    <a:bodyPr/>
                    <a:lstStyle/>
                    <a:p>
                      <a:pPr algn="ctr"/>
                      <a:r>
                        <a:rPr lang="en-GB" b="1" strike="dblStrike" baseline="0" dirty="0"/>
                        <a:t>68</a:t>
                      </a:r>
                    </a:p>
                  </a:txBody>
                  <a:tcPr anchor="ctr"/>
                </a:tc>
                <a:tc>
                  <a:txBody>
                    <a:bodyPr/>
                    <a:lstStyle/>
                    <a:p>
                      <a:pPr algn="ctr"/>
                      <a:r>
                        <a:rPr lang="en-GB" b="1"/>
                        <a:t>69</a:t>
                      </a:r>
                      <a:endParaRPr lang="en-GB" b="1" dirty="0"/>
                    </a:p>
                  </a:txBody>
                  <a:tcPr anchor="ctr"/>
                </a:tc>
                <a:tc>
                  <a:txBody>
                    <a:bodyPr/>
                    <a:lstStyle/>
                    <a:p>
                      <a:pPr algn="ctr"/>
                      <a:r>
                        <a:rPr lang="en-GB" b="1" strike="dblStrike" baseline="0" dirty="0"/>
                        <a:t>70</a:t>
                      </a:r>
                    </a:p>
                  </a:txBody>
                  <a:tcPr anchor="ctr"/>
                </a:tc>
                <a:extLst>
                  <a:ext uri="{0D108BD9-81ED-4DB2-BD59-A6C34878D82A}">
                    <a16:rowId xmlns="" xmlns:a16="http://schemas.microsoft.com/office/drawing/2014/main" val="10006"/>
                  </a:ext>
                </a:extLst>
              </a:tr>
              <a:tr h="476571">
                <a:tc>
                  <a:txBody>
                    <a:bodyPr/>
                    <a:lstStyle/>
                    <a:p>
                      <a:pPr algn="ctr"/>
                      <a:r>
                        <a:rPr lang="en-GB" b="1" dirty="0"/>
                        <a:t>71</a:t>
                      </a:r>
                    </a:p>
                  </a:txBody>
                  <a:tcPr anchor="ctr"/>
                </a:tc>
                <a:tc>
                  <a:txBody>
                    <a:bodyPr/>
                    <a:lstStyle/>
                    <a:p>
                      <a:pPr algn="ctr"/>
                      <a:r>
                        <a:rPr lang="en-GB" b="1" strike="dblStrike" baseline="0" dirty="0"/>
                        <a:t>72</a:t>
                      </a:r>
                    </a:p>
                  </a:txBody>
                  <a:tcPr anchor="ctr"/>
                </a:tc>
                <a:tc>
                  <a:txBody>
                    <a:bodyPr/>
                    <a:lstStyle/>
                    <a:p>
                      <a:pPr algn="ctr"/>
                      <a:r>
                        <a:rPr lang="en-GB" b="1" dirty="0"/>
                        <a:t>73</a:t>
                      </a:r>
                    </a:p>
                  </a:txBody>
                  <a:tcPr anchor="ctr"/>
                </a:tc>
                <a:tc>
                  <a:txBody>
                    <a:bodyPr/>
                    <a:lstStyle/>
                    <a:p>
                      <a:pPr algn="ctr"/>
                      <a:r>
                        <a:rPr lang="en-GB" b="1" strike="dblStrike" baseline="0" dirty="0"/>
                        <a:t>74</a:t>
                      </a:r>
                    </a:p>
                  </a:txBody>
                  <a:tcPr anchor="ctr"/>
                </a:tc>
                <a:tc>
                  <a:txBody>
                    <a:bodyPr/>
                    <a:lstStyle/>
                    <a:p>
                      <a:pPr algn="ctr"/>
                      <a:r>
                        <a:rPr lang="en-GB" b="1" dirty="0"/>
                        <a:t>75</a:t>
                      </a:r>
                    </a:p>
                  </a:txBody>
                  <a:tcPr anchor="ctr"/>
                </a:tc>
                <a:tc>
                  <a:txBody>
                    <a:bodyPr/>
                    <a:lstStyle/>
                    <a:p>
                      <a:pPr algn="ctr"/>
                      <a:r>
                        <a:rPr lang="en-GB" b="1" strike="dblStrike" baseline="0" dirty="0"/>
                        <a:t>76</a:t>
                      </a:r>
                    </a:p>
                  </a:txBody>
                  <a:tcPr anchor="ctr"/>
                </a:tc>
                <a:tc>
                  <a:txBody>
                    <a:bodyPr/>
                    <a:lstStyle/>
                    <a:p>
                      <a:pPr algn="ctr"/>
                      <a:r>
                        <a:rPr lang="en-GB" b="1" dirty="0"/>
                        <a:t>77</a:t>
                      </a:r>
                    </a:p>
                  </a:txBody>
                  <a:tcPr anchor="ctr"/>
                </a:tc>
                <a:tc>
                  <a:txBody>
                    <a:bodyPr/>
                    <a:lstStyle/>
                    <a:p>
                      <a:pPr algn="ctr"/>
                      <a:r>
                        <a:rPr lang="en-GB" b="1" strike="dblStrike" baseline="0" dirty="0"/>
                        <a:t>78</a:t>
                      </a:r>
                    </a:p>
                  </a:txBody>
                  <a:tcPr anchor="ctr"/>
                </a:tc>
                <a:tc>
                  <a:txBody>
                    <a:bodyPr/>
                    <a:lstStyle/>
                    <a:p>
                      <a:pPr algn="ctr"/>
                      <a:r>
                        <a:rPr lang="en-GB" b="1" dirty="0"/>
                        <a:t>79</a:t>
                      </a:r>
                    </a:p>
                  </a:txBody>
                  <a:tcPr anchor="ctr"/>
                </a:tc>
                <a:tc>
                  <a:txBody>
                    <a:bodyPr/>
                    <a:lstStyle/>
                    <a:p>
                      <a:pPr algn="ctr"/>
                      <a:r>
                        <a:rPr lang="en-GB" b="1" strike="dblStrike" baseline="0" dirty="0"/>
                        <a:t>80</a:t>
                      </a:r>
                    </a:p>
                  </a:txBody>
                  <a:tcPr anchor="ctr"/>
                </a:tc>
                <a:extLst>
                  <a:ext uri="{0D108BD9-81ED-4DB2-BD59-A6C34878D82A}">
                    <a16:rowId xmlns="" xmlns:a16="http://schemas.microsoft.com/office/drawing/2014/main" val="10007"/>
                  </a:ext>
                </a:extLst>
              </a:tr>
              <a:tr h="476571">
                <a:tc>
                  <a:txBody>
                    <a:bodyPr/>
                    <a:lstStyle/>
                    <a:p>
                      <a:pPr algn="ctr"/>
                      <a:r>
                        <a:rPr lang="en-GB" b="1" dirty="0"/>
                        <a:t>81</a:t>
                      </a:r>
                    </a:p>
                  </a:txBody>
                  <a:tcPr anchor="ctr"/>
                </a:tc>
                <a:tc>
                  <a:txBody>
                    <a:bodyPr/>
                    <a:lstStyle/>
                    <a:p>
                      <a:pPr algn="ctr"/>
                      <a:r>
                        <a:rPr lang="en-GB" b="1" strike="dblStrike" baseline="0" dirty="0"/>
                        <a:t>82</a:t>
                      </a:r>
                    </a:p>
                  </a:txBody>
                  <a:tcPr anchor="ctr"/>
                </a:tc>
                <a:tc>
                  <a:txBody>
                    <a:bodyPr/>
                    <a:lstStyle/>
                    <a:p>
                      <a:pPr algn="ctr"/>
                      <a:r>
                        <a:rPr lang="en-GB" b="1" dirty="0"/>
                        <a:t>83</a:t>
                      </a:r>
                    </a:p>
                  </a:txBody>
                  <a:tcPr anchor="ctr"/>
                </a:tc>
                <a:tc>
                  <a:txBody>
                    <a:bodyPr/>
                    <a:lstStyle/>
                    <a:p>
                      <a:pPr algn="ctr"/>
                      <a:r>
                        <a:rPr lang="en-GB" b="1" strike="dblStrike" baseline="0" dirty="0"/>
                        <a:t>84</a:t>
                      </a:r>
                    </a:p>
                  </a:txBody>
                  <a:tcPr anchor="ctr"/>
                </a:tc>
                <a:tc>
                  <a:txBody>
                    <a:bodyPr/>
                    <a:lstStyle/>
                    <a:p>
                      <a:pPr algn="ctr"/>
                      <a:r>
                        <a:rPr lang="en-GB" b="1" dirty="0"/>
                        <a:t>85</a:t>
                      </a:r>
                    </a:p>
                  </a:txBody>
                  <a:tcPr anchor="ctr"/>
                </a:tc>
                <a:tc>
                  <a:txBody>
                    <a:bodyPr/>
                    <a:lstStyle/>
                    <a:p>
                      <a:pPr algn="ctr"/>
                      <a:r>
                        <a:rPr lang="en-GB" b="1" strike="dblStrike" baseline="0" dirty="0"/>
                        <a:t>86</a:t>
                      </a:r>
                    </a:p>
                  </a:txBody>
                  <a:tcPr anchor="ctr"/>
                </a:tc>
                <a:tc>
                  <a:txBody>
                    <a:bodyPr/>
                    <a:lstStyle/>
                    <a:p>
                      <a:pPr algn="ctr"/>
                      <a:r>
                        <a:rPr lang="en-GB" b="1" dirty="0"/>
                        <a:t>87</a:t>
                      </a:r>
                    </a:p>
                  </a:txBody>
                  <a:tcPr anchor="ctr"/>
                </a:tc>
                <a:tc>
                  <a:txBody>
                    <a:bodyPr/>
                    <a:lstStyle/>
                    <a:p>
                      <a:pPr algn="ctr"/>
                      <a:r>
                        <a:rPr lang="en-GB" b="1" strike="dblStrike" baseline="0" dirty="0"/>
                        <a:t>88</a:t>
                      </a:r>
                    </a:p>
                  </a:txBody>
                  <a:tcPr anchor="ctr"/>
                </a:tc>
                <a:tc>
                  <a:txBody>
                    <a:bodyPr/>
                    <a:lstStyle/>
                    <a:p>
                      <a:pPr algn="ctr"/>
                      <a:r>
                        <a:rPr lang="en-GB" b="1" dirty="0"/>
                        <a:t>89</a:t>
                      </a:r>
                    </a:p>
                  </a:txBody>
                  <a:tcPr anchor="ctr"/>
                </a:tc>
                <a:tc>
                  <a:txBody>
                    <a:bodyPr/>
                    <a:lstStyle/>
                    <a:p>
                      <a:pPr algn="ctr"/>
                      <a:r>
                        <a:rPr lang="en-GB" b="1" strike="dblStrike" baseline="0" dirty="0"/>
                        <a:t>90</a:t>
                      </a:r>
                    </a:p>
                  </a:txBody>
                  <a:tcPr anchor="ctr"/>
                </a:tc>
                <a:extLst>
                  <a:ext uri="{0D108BD9-81ED-4DB2-BD59-A6C34878D82A}">
                    <a16:rowId xmlns="" xmlns:a16="http://schemas.microsoft.com/office/drawing/2014/main" val="10008"/>
                  </a:ext>
                </a:extLst>
              </a:tr>
              <a:tr h="476571">
                <a:tc>
                  <a:txBody>
                    <a:bodyPr/>
                    <a:lstStyle/>
                    <a:p>
                      <a:pPr algn="ctr"/>
                      <a:r>
                        <a:rPr lang="en-GB" b="1" dirty="0"/>
                        <a:t>91</a:t>
                      </a:r>
                    </a:p>
                  </a:txBody>
                  <a:tcPr anchor="ctr"/>
                </a:tc>
                <a:tc>
                  <a:txBody>
                    <a:bodyPr/>
                    <a:lstStyle/>
                    <a:p>
                      <a:pPr algn="ctr"/>
                      <a:r>
                        <a:rPr lang="en-GB" b="1" strike="dblStrike" baseline="0" dirty="0"/>
                        <a:t>92</a:t>
                      </a:r>
                    </a:p>
                  </a:txBody>
                  <a:tcPr anchor="ctr"/>
                </a:tc>
                <a:tc>
                  <a:txBody>
                    <a:bodyPr/>
                    <a:lstStyle/>
                    <a:p>
                      <a:pPr algn="ctr"/>
                      <a:r>
                        <a:rPr lang="en-GB" b="1" dirty="0"/>
                        <a:t>93</a:t>
                      </a:r>
                    </a:p>
                  </a:txBody>
                  <a:tcPr anchor="ctr"/>
                </a:tc>
                <a:tc>
                  <a:txBody>
                    <a:bodyPr/>
                    <a:lstStyle/>
                    <a:p>
                      <a:pPr algn="ctr"/>
                      <a:r>
                        <a:rPr lang="en-GB" b="1" strike="dblStrike" baseline="0" dirty="0"/>
                        <a:t>94</a:t>
                      </a:r>
                    </a:p>
                  </a:txBody>
                  <a:tcPr anchor="ctr"/>
                </a:tc>
                <a:tc>
                  <a:txBody>
                    <a:bodyPr/>
                    <a:lstStyle/>
                    <a:p>
                      <a:pPr algn="ctr"/>
                      <a:r>
                        <a:rPr lang="en-GB" b="1" dirty="0"/>
                        <a:t>95</a:t>
                      </a:r>
                    </a:p>
                  </a:txBody>
                  <a:tcPr anchor="ctr"/>
                </a:tc>
                <a:tc>
                  <a:txBody>
                    <a:bodyPr/>
                    <a:lstStyle/>
                    <a:p>
                      <a:pPr algn="ctr"/>
                      <a:r>
                        <a:rPr lang="en-GB" b="1" strike="dblStrike" baseline="0" dirty="0"/>
                        <a:t>96</a:t>
                      </a:r>
                    </a:p>
                  </a:txBody>
                  <a:tcPr anchor="ctr"/>
                </a:tc>
                <a:tc>
                  <a:txBody>
                    <a:bodyPr/>
                    <a:lstStyle/>
                    <a:p>
                      <a:pPr algn="ctr"/>
                      <a:r>
                        <a:rPr lang="en-GB" b="1" dirty="0"/>
                        <a:t>97</a:t>
                      </a:r>
                    </a:p>
                  </a:txBody>
                  <a:tcPr anchor="ctr"/>
                </a:tc>
                <a:tc>
                  <a:txBody>
                    <a:bodyPr/>
                    <a:lstStyle/>
                    <a:p>
                      <a:pPr algn="ctr"/>
                      <a:r>
                        <a:rPr lang="en-GB" b="1" strike="dblStrike" baseline="0" dirty="0"/>
                        <a:t>98</a:t>
                      </a:r>
                    </a:p>
                  </a:txBody>
                  <a:tcPr anchor="ctr"/>
                </a:tc>
                <a:tc>
                  <a:txBody>
                    <a:bodyPr/>
                    <a:lstStyle/>
                    <a:p>
                      <a:pPr algn="ctr"/>
                      <a:r>
                        <a:rPr lang="en-GB" b="1" dirty="0"/>
                        <a:t>99</a:t>
                      </a:r>
                    </a:p>
                  </a:txBody>
                  <a:tcPr anchor="ctr"/>
                </a:tc>
                <a:tc>
                  <a:txBody>
                    <a:bodyPr/>
                    <a:lstStyle/>
                    <a:p>
                      <a:pPr algn="ctr"/>
                      <a:r>
                        <a:rPr lang="en-GB" b="1" strike="dblStrike" baseline="0" dirty="0"/>
                        <a:t>100</a:t>
                      </a:r>
                    </a:p>
                  </a:txBody>
                  <a:tcPr anchor="ctr"/>
                </a:tc>
                <a:extLst>
                  <a:ext uri="{0D108BD9-81ED-4DB2-BD59-A6C34878D82A}">
                    <a16:rowId xmlns="" xmlns:a16="http://schemas.microsoft.com/office/drawing/2014/main" val="10009"/>
                  </a:ext>
                </a:extLst>
              </a:tr>
            </a:tbl>
          </a:graphicData>
        </a:graphic>
      </p:graphicFrame>
      <p:sp>
        <p:nvSpPr>
          <p:cNvPr id="9" name="Oval 8"/>
          <p:cNvSpPr/>
          <p:nvPr/>
        </p:nvSpPr>
        <p:spPr>
          <a:xfrm>
            <a:off x="2591523" y="129390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39221169"/>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26383" y="150900"/>
            <a:ext cx="4091234" cy="1143000"/>
          </a:xfrm>
          <a:prstGeom prst="rect">
            <a:avLst/>
          </a:prstGeom>
        </p:spPr>
        <p:txBody>
          <a:bodyPr lIns="91425" tIns="91425" rIns="91425" bIns="91425" anchor="ctr" anchorCtr="0">
            <a:noAutofit/>
          </a:bodyPr>
          <a:lstStyle/>
          <a:p>
            <a:r>
              <a:rPr lang="en" dirty="0">
                <a:latin typeface="Montserrat" panose="020B0604020202020204" charset="0"/>
              </a:rPr>
              <a:t>Sieve of Eratoshenes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1925047" y="1293900"/>
          <a:ext cx="6601850" cy="4765710"/>
        </p:xfrm>
        <a:graphic>
          <a:graphicData uri="http://schemas.openxmlformats.org/drawingml/2006/table">
            <a:tbl>
              <a:tblPr firstRow="1" bandRow="1">
                <a:tableStyleId>{616DA210-FB5B-4158-B5E0-FEB733F419BA}</a:tableStyleId>
              </a:tblPr>
              <a:tblGrid>
                <a:gridCol w="660185">
                  <a:extLst>
                    <a:ext uri="{9D8B030D-6E8A-4147-A177-3AD203B41FA5}">
                      <a16:colId xmlns="" xmlns:a16="http://schemas.microsoft.com/office/drawing/2014/main" val="20000"/>
                    </a:ext>
                  </a:extLst>
                </a:gridCol>
                <a:gridCol w="660185">
                  <a:extLst>
                    <a:ext uri="{9D8B030D-6E8A-4147-A177-3AD203B41FA5}">
                      <a16:colId xmlns="" xmlns:a16="http://schemas.microsoft.com/office/drawing/2014/main" val="20001"/>
                    </a:ext>
                  </a:extLst>
                </a:gridCol>
                <a:gridCol w="660185">
                  <a:extLst>
                    <a:ext uri="{9D8B030D-6E8A-4147-A177-3AD203B41FA5}">
                      <a16:colId xmlns="" xmlns:a16="http://schemas.microsoft.com/office/drawing/2014/main" val="20002"/>
                    </a:ext>
                  </a:extLst>
                </a:gridCol>
                <a:gridCol w="660185">
                  <a:extLst>
                    <a:ext uri="{9D8B030D-6E8A-4147-A177-3AD203B41FA5}">
                      <a16:colId xmlns="" xmlns:a16="http://schemas.microsoft.com/office/drawing/2014/main" val="20003"/>
                    </a:ext>
                  </a:extLst>
                </a:gridCol>
                <a:gridCol w="660185">
                  <a:extLst>
                    <a:ext uri="{9D8B030D-6E8A-4147-A177-3AD203B41FA5}">
                      <a16:colId xmlns="" xmlns:a16="http://schemas.microsoft.com/office/drawing/2014/main" val="20004"/>
                    </a:ext>
                  </a:extLst>
                </a:gridCol>
                <a:gridCol w="660185">
                  <a:extLst>
                    <a:ext uri="{9D8B030D-6E8A-4147-A177-3AD203B41FA5}">
                      <a16:colId xmlns="" xmlns:a16="http://schemas.microsoft.com/office/drawing/2014/main" val="20005"/>
                    </a:ext>
                  </a:extLst>
                </a:gridCol>
                <a:gridCol w="660185">
                  <a:extLst>
                    <a:ext uri="{9D8B030D-6E8A-4147-A177-3AD203B41FA5}">
                      <a16:colId xmlns="" xmlns:a16="http://schemas.microsoft.com/office/drawing/2014/main" val="20006"/>
                    </a:ext>
                  </a:extLst>
                </a:gridCol>
                <a:gridCol w="660185">
                  <a:extLst>
                    <a:ext uri="{9D8B030D-6E8A-4147-A177-3AD203B41FA5}">
                      <a16:colId xmlns="" xmlns:a16="http://schemas.microsoft.com/office/drawing/2014/main" val="20007"/>
                    </a:ext>
                  </a:extLst>
                </a:gridCol>
                <a:gridCol w="660185">
                  <a:extLst>
                    <a:ext uri="{9D8B030D-6E8A-4147-A177-3AD203B41FA5}">
                      <a16:colId xmlns="" xmlns:a16="http://schemas.microsoft.com/office/drawing/2014/main" val="20008"/>
                    </a:ext>
                  </a:extLst>
                </a:gridCol>
                <a:gridCol w="660185">
                  <a:extLst>
                    <a:ext uri="{9D8B030D-6E8A-4147-A177-3AD203B41FA5}">
                      <a16:colId xmlns="" xmlns:a16="http://schemas.microsoft.com/office/drawing/2014/main" val="20009"/>
                    </a:ext>
                  </a:extLst>
                </a:gridCol>
              </a:tblGrid>
              <a:tr h="476571">
                <a:tc>
                  <a:txBody>
                    <a:bodyPr/>
                    <a:lstStyle/>
                    <a:p>
                      <a:pPr algn="ctr"/>
                      <a:endParaRPr lang="en-GB" b="1" dirty="0"/>
                    </a:p>
                  </a:txBody>
                  <a:tcPr anchor="ctr"/>
                </a:tc>
                <a:tc>
                  <a:txBody>
                    <a:bodyPr/>
                    <a:lstStyle/>
                    <a:p>
                      <a:pPr algn="ctr"/>
                      <a:r>
                        <a:rPr lang="en-GB" b="1" dirty="0"/>
                        <a:t>2</a:t>
                      </a:r>
                    </a:p>
                  </a:txBody>
                  <a:tcPr anchor="ctr"/>
                </a:tc>
                <a:tc>
                  <a:txBody>
                    <a:bodyPr/>
                    <a:lstStyle/>
                    <a:p>
                      <a:pPr algn="ctr"/>
                      <a:r>
                        <a:rPr lang="en-GB" b="1" dirty="0"/>
                        <a:t>3</a:t>
                      </a:r>
                    </a:p>
                  </a:txBody>
                  <a:tcPr anchor="ctr"/>
                </a:tc>
                <a:tc>
                  <a:txBody>
                    <a:bodyPr/>
                    <a:lstStyle/>
                    <a:p>
                      <a:pPr algn="ctr"/>
                      <a:r>
                        <a:rPr lang="en-GB" b="1" strike="sngStrike" baseline="0" dirty="0">
                          <a:effectLst/>
                        </a:rPr>
                        <a:t>4</a:t>
                      </a:r>
                    </a:p>
                  </a:txBody>
                  <a:tcPr anchor="ctr"/>
                </a:tc>
                <a:tc>
                  <a:txBody>
                    <a:bodyPr/>
                    <a:lstStyle/>
                    <a:p>
                      <a:pPr algn="ctr"/>
                      <a:r>
                        <a:rPr lang="en-GB" b="1" dirty="0"/>
                        <a:t>5</a:t>
                      </a:r>
                    </a:p>
                  </a:txBody>
                  <a:tcPr anchor="ctr"/>
                </a:tc>
                <a:tc>
                  <a:txBody>
                    <a:bodyPr/>
                    <a:lstStyle/>
                    <a:p>
                      <a:pPr algn="ctr"/>
                      <a:r>
                        <a:rPr lang="en-GB" b="1" strike="dblStrike" baseline="0" dirty="0"/>
                        <a:t>6</a:t>
                      </a:r>
                    </a:p>
                  </a:txBody>
                  <a:tcPr anchor="ctr"/>
                </a:tc>
                <a:tc>
                  <a:txBody>
                    <a:bodyPr/>
                    <a:lstStyle/>
                    <a:p>
                      <a:pPr algn="ctr"/>
                      <a:r>
                        <a:rPr lang="en-GB" b="1" dirty="0"/>
                        <a:t>7</a:t>
                      </a:r>
                    </a:p>
                  </a:txBody>
                  <a:tcPr anchor="ctr"/>
                </a:tc>
                <a:tc>
                  <a:txBody>
                    <a:bodyPr/>
                    <a:lstStyle/>
                    <a:p>
                      <a:pPr algn="ctr"/>
                      <a:r>
                        <a:rPr lang="en-GB" b="1" strike="dblStrike" baseline="0" dirty="0"/>
                        <a:t>8</a:t>
                      </a:r>
                    </a:p>
                  </a:txBody>
                  <a:tcPr anchor="ctr"/>
                </a:tc>
                <a:tc>
                  <a:txBody>
                    <a:bodyPr/>
                    <a:lstStyle/>
                    <a:p>
                      <a:pPr algn="ctr"/>
                      <a:r>
                        <a:rPr lang="en-GB" b="1" strike="sngStrike" dirty="0"/>
                        <a:t>9</a:t>
                      </a:r>
                    </a:p>
                  </a:txBody>
                  <a:tcPr anchor="ctr"/>
                </a:tc>
                <a:tc>
                  <a:txBody>
                    <a:bodyPr/>
                    <a:lstStyle/>
                    <a:p>
                      <a:pPr algn="ctr"/>
                      <a:r>
                        <a:rPr lang="en-GB" b="1" strike="dblStrike" baseline="0" dirty="0"/>
                        <a:t>10</a:t>
                      </a:r>
                    </a:p>
                  </a:txBody>
                  <a:tcPr anchor="ctr"/>
                </a:tc>
                <a:extLst>
                  <a:ext uri="{0D108BD9-81ED-4DB2-BD59-A6C34878D82A}">
                    <a16:rowId xmlns="" xmlns:a16="http://schemas.microsoft.com/office/drawing/2014/main" val="10000"/>
                  </a:ext>
                </a:extLst>
              </a:tr>
              <a:tr h="476571">
                <a:tc>
                  <a:txBody>
                    <a:bodyPr/>
                    <a:lstStyle/>
                    <a:p>
                      <a:pPr algn="ctr"/>
                      <a:r>
                        <a:rPr lang="en-GB" b="1" dirty="0"/>
                        <a:t>11</a:t>
                      </a:r>
                    </a:p>
                  </a:txBody>
                  <a:tcPr anchor="ctr"/>
                </a:tc>
                <a:tc>
                  <a:txBody>
                    <a:bodyPr/>
                    <a:lstStyle/>
                    <a:p>
                      <a:pPr algn="ctr"/>
                      <a:r>
                        <a:rPr lang="en-GB" b="1" strike="dblStrike" baseline="0" dirty="0"/>
                        <a:t>12</a:t>
                      </a:r>
                    </a:p>
                  </a:txBody>
                  <a:tcPr anchor="ctr"/>
                </a:tc>
                <a:tc>
                  <a:txBody>
                    <a:bodyPr/>
                    <a:lstStyle/>
                    <a:p>
                      <a:pPr algn="ctr"/>
                      <a:r>
                        <a:rPr lang="en-GB" b="1" dirty="0"/>
                        <a:t>13</a:t>
                      </a:r>
                    </a:p>
                  </a:txBody>
                  <a:tcPr anchor="ctr"/>
                </a:tc>
                <a:tc>
                  <a:txBody>
                    <a:bodyPr/>
                    <a:lstStyle/>
                    <a:p>
                      <a:pPr algn="ctr"/>
                      <a:r>
                        <a:rPr lang="en-GB" b="1" strike="dblStrike" baseline="0" dirty="0"/>
                        <a:t>14</a:t>
                      </a:r>
                    </a:p>
                  </a:txBody>
                  <a:tcPr anchor="ctr"/>
                </a:tc>
                <a:tc>
                  <a:txBody>
                    <a:bodyPr/>
                    <a:lstStyle/>
                    <a:p>
                      <a:pPr algn="ctr"/>
                      <a:r>
                        <a:rPr lang="en-GB" b="1" strike="dblStrike" baseline="0" dirty="0"/>
                        <a:t>15</a:t>
                      </a:r>
                    </a:p>
                  </a:txBody>
                  <a:tcPr anchor="ctr"/>
                </a:tc>
                <a:tc>
                  <a:txBody>
                    <a:bodyPr/>
                    <a:lstStyle/>
                    <a:p>
                      <a:pPr algn="ctr"/>
                      <a:r>
                        <a:rPr lang="en-GB" b="1" strike="dblStrike" baseline="0" dirty="0"/>
                        <a:t>16</a:t>
                      </a:r>
                    </a:p>
                  </a:txBody>
                  <a:tcPr anchor="ctr"/>
                </a:tc>
                <a:tc>
                  <a:txBody>
                    <a:bodyPr/>
                    <a:lstStyle/>
                    <a:p>
                      <a:pPr algn="ctr"/>
                      <a:r>
                        <a:rPr lang="en-GB" b="1" dirty="0"/>
                        <a:t>17</a:t>
                      </a:r>
                    </a:p>
                  </a:txBody>
                  <a:tcPr anchor="ctr"/>
                </a:tc>
                <a:tc>
                  <a:txBody>
                    <a:bodyPr/>
                    <a:lstStyle/>
                    <a:p>
                      <a:pPr algn="ctr"/>
                      <a:r>
                        <a:rPr lang="en-GB" b="1" strike="dblStrike" baseline="0" dirty="0"/>
                        <a:t>18</a:t>
                      </a:r>
                    </a:p>
                  </a:txBody>
                  <a:tcPr anchor="ctr"/>
                </a:tc>
                <a:tc>
                  <a:txBody>
                    <a:bodyPr/>
                    <a:lstStyle/>
                    <a:p>
                      <a:pPr algn="ctr"/>
                      <a:r>
                        <a:rPr lang="en-GB" b="1" dirty="0"/>
                        <a:t>19</a:t>
                      </a:r>
                    </a:p>
                  </a:txBody>
                  <a:tcPr anchor="ctr"/>
                </a:tc>
                <a:tc>
                  <a:txBody>
                    <a:bodyPr/>
                    <a:lstStyle/>
                    <a:p>
                      <a:pPr algn="ctr"/>
                      <a:r>
                        <a:rPr lang="en-GB" b="1" strike="dblStrike" baseline="0" dirty="0"/>
                        <a:t>20</a:t>
                      </a:r>
                    </a:p>
                  </a:txBody>
                  <a:tcPr anchor="ctr"/>
                </a:tc>
                <a:extLst>
                  <a:ext uri="{0D108BD9-81ED-4DB2-BD59-A6C34878D82A}">
                    <a16:rowId xmlns="" xmlns:a16="http://schemas.microsoft.com/office/drawing/2014/main" val="10001"/>
                  </a:ext>
                </a:extLst>
              </a:tr>
              <a:tr h="476571">
                <a:tc>
                  <a:txBody>
                    <a:bodyPr/>
                    <a:lstStyle/>
                    <a:p>
                      <a:pPr algn="ctr"/>
                      <a:r>
                        <a:rPr lang="en-GB" b="1" strike="dblStrike" baseline="0" dirty="0"/>
                        <a:t>21</a:t>
                      </a:r>
                    </a:p>
                  </a:txBody>
                  <a:tcPr anchor="ctr"/>
                </a:tc>
                <a:tc>
                  <a:txBody>
                    <a:bodyPr/>
                    <a:lstStyle/>
                    <a:p>
                      <a:pPr algn="ctr"/>
                      <a:r>
                        <a:rPr lang="en-GB" b="1" strike="dblStrike" baseline="0" dirty="0"/>
                        <a:t>22</a:t>
                      </a:r>
                    </a:p>
                  </a:txBody>
                  <a:tcPr anchor="ctr"/>
                </a:tc>
                <a:tc>
                  <a:txBody>
                    <a:bodyPr/>
                    <a:lstStyle/>
                    <a:p>
                      <a:pPr algn="ctr"/>
                      <a:r>
                        <a:rPr lang="en-GB" b="1" dirty="0"/>
                        <a:t>23</a:t>
                      </a:r>
                    </a:p>
                  </a:txBody>
                  <a:tcPr anchor="ctr"/>
                </a:tc>
                <a:tc>
                  <a:txBody>
                    <a:bodyPr/>
                    <a:lstStyle/>
                    <a:p>
                      <a:pPr algn="ctr"/>
                      <a:r>
                        <a:rPr lang="en-GB" b="1" strike="dblStrike" baseline="0" dirty="0"/>
                        <a:t>24</a:t>
                      </a:r>
                    </a:p>
                  </a:txBody>
                  <a:tcPr anchor="ctr"/>
                </a:tc>
                <a:tc>
                  <a:txBody>
                    <a:bodyPr/>
                    <a:lstStyle/>
                    <a:p>
                      <a:pPr algn="ctr"/>
                      <a:r>
                        <a:rPr lang="en-GB" b="1" dirty="0"/>
                        <a:t>25</a:t>
                      </a:r>
                    </a:p>
                  </a:txBody>
                  <a:tcPr anchor="ctr"/>
                </a:tc>
                <a:tc>
                  <a:txBody>
                    <a:bodyPr/>
                    <a:lstStyle/>
                    <a:p>
                      <a:pPr algn="ctr"/>
                      <a:r>
                        <a:rPr lang="en-GB" b="1" strike="dblStrike" baseline="0" dirty="0"/>
                        <a:t>26</a:t>
                      </a:r>
                    </a:p>
                  </a:txBody>
                  <a:tcPr anchor="ctr"/>
                </a:tc>
                <a:tc>
                  <a:txBody>
                    <a:bodyPr/>
                    <a:lstStyle/>
                    <a:p>
                      <a:pPr algn="ctr"/>
                      <a:r>
                        <a:rPr lang="en-GB" b="1" strike="sngStrike" dirty="0"/>
                        <a:t>27</a:t>
                      </a:r>
                    </a:p>
                  </a:txBody>
                  <a:tcPr anchor="ctr"/>
                </a:tc>
                <a:tc>
                  <a:txBody>
                    <a:bodyPr/>
                    <a:lstStyle/>
                    <a:p>
                      <a:pPr algn="ctr"/>
                      <a:r>
                        <a:rPr lang="en-GB" b="1" strike="dblStrike" baseline="0" dirty="0"/>
                        <a:t>28</a:t>
                      </a:r>
                    </a:p>
                  </a:txBody>
                  <a:tcPr anchor="ctr"/>
                </a:tc>
                <a:tc>
                  <a:txBody>
                    <a:bodyPr/>
                    <a:lstStyle/>
                    <a:p>
                      <a:pPr algn="ctr"/>
                      <a:r>
                        <a:rPr lang="en-GB" b="1" dirty="0"/>
                        <a:t>29</a:t>
                      </a:r>
                    </a:p>
                  </a:txBody>
                  <a:tcPr anchor="ctr"/>
                </a:tc>
                <a:tc>
                  <a:txBody>
                    <a:bodyPr/>
                    <a:lstStyle/>
                    <a:p>
                      <a:pPr algn="ctr"/>
                      <a:r>
                        <a:rPr lang="en-GB" b="1" strike="dblStrike" baseline="0" dirty="0"/>
                        <a:t>30</a:t>
                      </a:r>
                    </a:p>
                  </a:txBody>
                  <a:tcPr anchor="ctr"/>
                </a:tc>
                <a:extLst>
                  <a:ext uri="{0D108BD9-81ED-4DB2-BD59-A6C34878D82A}">
                    <a16:rowId xmlns="" xmlns:a16="http://schemas.microsoft.com/office/drawing/2014/main" val="10002"/>
                  </a:ext>
                </a:extLst>
              </a:tr>
              <a:tr h="476571">
                <a:tc>
                  <a:txBody>
                    <a:bodyPr/>
                    <a:lstStyle/>
                    <a:p>
                      <a:pPr algn="ctr"/>
                      <a:r>
                        <a:rPr lang="en-GB" b="1" dirty="0"/>
                        <a:t>31</a:t>
                      </a:r>
                    </a:p>
                  </a:txBody>
                  <a:tcPr anchor="ctr"/>
                </a:tc>
                <a:tc>
                  <a:txBody>
                    <a:bodyPr/>
                    <a:lstStyle/>
                    <a:p>
                      <a:pPr algn="ctr"/>
                      <a:r>
                        <a:rPr lang="en-GB" b="1" strike="dblStrike" baseline="0" dirty="0"/>
                        <a:t>32</a:t>
                      </a:r>
                    </a:p>
                  </a:txBody>
                  <a:tcPr anchor="ctr"/>
                </a:tc>
                <a:tc>
                  <a:txBody>
                    <a:bodyPr/>
                    <a:lstStyle/>
                    <a:p>
                      <a:pPr algn="ctr"/>
                      <a:r>
                        <a:rPr lang="en-GB" b="1" strike="dblStrike" baseline="0" dirty="0"/>
                        <a:t>33</a:t>
                      </a:r>
                    </a:p>
                  </a:txBody>
                  <a:tcPr anchor="ctr"/>
                </a:tc>
                <a:tc>
                  <a:txBody>
                    <a:bodyPr/>
                    <a:lstStyle/>
                    <a:p>
                      <a:pPr algn="ctr"/>
                      <a:r>
                        <a:rPr lang="en-GB" b="1" strike="dblStrike" baseline="0" dirty="0"/>
                        <a:t>34</a:t>
                      </a:r>
                    </a:p>
                  </a:txBody>
                  <a:tcPr anchor="ctr"/>
                </a:tc>
                <a:tc>
                  <a:txBody>
                    <a:bodyPr/>
                    <a:lstStyle/>
                    <a:p>
                      <a:pPr algn="ctr"/>
                      <a:r>
                        <a:rPr lang="en-GB" b="1" dirty="0"/>
                        <a:t>35</a:t>
                      </a:r>
                    </a:p>
                  </a:txBody>
                  <a:tcPr anchor="ctr"/>
                </a:tc>
                <a:tc>
                  <a:txBody>
                    <a:bodyPr/>
                    <a:lstStyle/>
                    <a:p>
                      <a:pPr algn="ctr"/>
                      <a:r>
                        <a:rPr lang="en-GB" b="1" strike="dblStrike" baseline="0" dirty="0"/>
                        <a:t>36</a:t>
                      </a:r>
                    </a:p>
                  </a:txBody>
                  <a:tcPr anchor="ctr"/>
                </a:tc>
                <a:tc>
                  <a:txBody>
                    <a:bodyPr/>
                    <a:lstStyle/>
                    <a:p>
                      <a:pPr algn="ctr"/>
                      <a:r>
                        <a:rPr lang="en-GB" b="1" dirty="0"/>
                        <a:t>37</a:t>
                      </a:r>
                    </a:p>
                  </a:txBody>
                  <a:tcPr anchor="ctr"/>
                </a:tc>
                <a:tc>
                  <a:txBody>
                    <a:bodyPr/>
                    <a:lstStyle/>
                    <a:p>
                      <a:pPr algn="ctr"/>
                      <a:r>
                        <a:rPr lang="en-GB" b="1" strike="dblStrike" baseline="0" dirty="0"/>
                        <a:t>38</a:t>
                      </a:r>
                    </a:p>
                  </a:txBody>
                  <a:tcPr anchor="ctr"/>
                </a:tc>
                <a:tc>
                  <a:txBody>
                    <a:bodyPr/>
                    <a:lstStyle/>
                    <a:p>
                      <a:pPr algn="ctr"/>
                      <a:r>
                        <a:rPr lang="en-GB" b="1" strike="dblStrike" baseline="0" dirty="0"/>
                        <a:t>39</a:t>
                      </a:r>
                    </a:p>
                  </a:txBody>
                  <a:tcPr anchor="ctr"/>
                </a:tc>
                <a:tc>
                  <a:txBody>
                    <a:bodyPr/>
                    <a:lstStyle/>
                    <a:p>
                      <a:pPr algn="ctr"/>
                      <a:r>
                        <a:rPr lang="en-GB" b="1" strike="dblStrike" baseline="0" dirty="0"/>
                        <a:t>40</a:t>
                      </a:r>
                    </a:p>
                  </a:txBody>
                  <a:tcPr anchor="ctr"/>
                </a:tc>
                <a:extLst>
                  <a:ext uri="{0D108BD9-81ED-4DB2-BD59-A6C34878D82A}">
                    <a16:rowId xmlns="" xmlns:a16="http://schemas.microsoft.com/office/drawing/2014/main" val="10003"/>
                  </a:ext>
                </a:extLst>
              </a:tr>
              <a:tr h="476571">
                <a:tc>
                  <a:txBody>
                    <a:bodyPr/>
                    <a:lstStyle/>
                    <a:p>
                      <a:pPr algn="ctr"/>
                      <a:r>
                        <a:rPr lang="en-GB" b="1" dirty="0"/>
                        <a:t>41</a:t>
                      </a:r>
                    </a:p>
                  </a:txBody>
                  <a:tcPr anchor="ctr"/>
                </a:tc>
                <a:tc>
                  <a:txBody>
                    <a:bodyPr/>
                    <a:lstStyle/>
                    <a:p>
                      <a:pPr algn="ctr"/>
                      <a:r>
                        <a:rPr lang="en-GB" b="1" strike="dblStrike" baseline="0" dirty="0"/>
                        <a:t>42</a:t>
                      </a:r>
                    </a:p>
                  </a:txBody>
                  <a:tcPr anchor="ctr"/>
                </a:tc>
                <a:tc>
                  <a:txBody>
                    <a:bodyPr/>
                    <a:lstStyle/>
                    <a:p>
                      <a:pPr algn="ctr"/>
                      <a:r>
                        <a:rPr lang="en-GB" b="1" dirty="0"/>
                        <a:t>43</a:t>
                      </a:r>
                    </a:p>
                  </a:txBody>
                  <a:tcPr anchor="ctr"/>
                </a:tc>
                <a:tc>
                  <a:txBody>
                    <a:bodyPr/>
                    <a:lstStyle/>
                    <a:p>
                      <a:pPr algn="ctr"/>
                      <a:r>
                        <a:rPr lang="en-GB" b="1" strike="dblStrike" baseline="0" dirty="0"/>
                        <a:t>44</a:t>
                      </a:r>
                    </a:p>
                  </a:txBody>
                  <a:tcPr anchor="ctr"/>
                </a:tc>
                <a:tc>
                  <a:txBody>
                    <a:bodyPr/>
                    <a:lstStyle/>
                    <a:p>
                      <a:pPr algn="ctr"/>
                      <a:r>
                        <a:rPr lang="en-GB" b="1" strike="dblStrike" baseline="0" dirty="0"/>
                        <a:t>45</a:t>
                      </a:r>
                    </a:p>
                  </a:txBody>
                  <a:tcPr anchor="ctr"/>
                </a:tc>
                <a:tc>
                  <a:txBody>
                    <a:bodyPr/>
                    <a:lstStyle/>
                    <a:p>
                      <a:pPr algn="ctr"/>
                      <a:r>
                        <a:rPr lang="en-GB" b="1" strike="dblStrike" baseline="0" dirty="0"/>
                        <a:t>46</a:t>
                      </a:r>
                    </a:p>
                  </a:txBody>
                  <a:tcPr anchor="ctr"/>
                </a:tc>
                <a:tc>
                  <a:txBody>
                    <a:bodyPr/>
                    <a:lstStyle/>
                    <a:p>
                      <a:pPr algn="ctr"/>
                      <a:r>
                        <a:rPr lang="en-GB" b="1" dirty="0"/>
                        <a:t>47</a:t>
                      </a:r>
                    </a:p>
                  </a:txBody>
                  <a:tcPr anchor="ctr"/>
                </a:tc>
                <a:tc>
                  <a:txBody>
                    <a:bodyPr/>
                    <a:lstStyle/>
                    <a:p>
                      <a:pPr algn="ctr"/>
                      <a:r>
                        <a:rPr lang="en-GB" b="1" strike="dblStrike" baseline="0" dirty="0"/>
                        <a:t>48</a:t>
                      </a:r>
                    </a:p>
                  </a:txBody>
                  <a:tcPr anchor="ctr"/>
                </a:tc>
                <a:tc>
                  <a:txBody>
                    <a:bodyPr/>
                    <a:lstStyle/>
                    <a:p>
                      <a:pPr algn="ctr"/>
                      <a:r>
                        <a:rPr lang="en-GB" b="1" dirty="0"/>
                        <a:t>49</a:t>
                      </a:r>
                    </a:p>
                  </a:txBody>
                  <a:tcPr anchor="ctr"/>
                </a:tc>
                <a:tc>
                  <a:txBody>
                    <a:bodyPr/>
                    <a:lstStyle/>
                    <a:p>
                      <a:pPr algn="ctr"/>
                      <a:r>
                        <a:rPr lang="en-GB" b="1" strike="dblStrike" baseline="0" dirty="0"/>
                        <a:t>50</a:t>
                      </a:r>
                    </a:p>
                  </a:txBody>
                  <a:tcPr anchor="ctr"/>
                </a:tc>
                <a:extLst>
                  <a:ext uri="{0D108BD9-81ED-4DB2-BD59-A6C34878D82A}">
                    <a16:rowId xmlns="" xmlns:a16="http://schemas.microsoft.com/office/drawing/2014/main" val="10004"/>
                  </a:ext>
                </a:extLst>
              </a:tr>
              <a:tr h="476571">
                <a:tc>
                  <a:txBody>
                    <a:bodyPr/>
                    <a:lstStyle/>
                    <a:p>
                      <a:pPr algn="ctr"/>
                      <a:r>
                        <a:rPr lang="en-GB" b="1" strike="dblStrike" baseline="0" dirty="0"/>
                        <a:t>51</a:t>
                      </a:r>
                    </a:p>
                  </a:txBody>
                  <a:tcPr anchor="ctr"/>
                </a:tc>
                <a:tc>
                  <a:txBody>
                    <a:bodyPr/>
                    <a:lstStyle/>
                    <a:p>
                      <a:pPr algn="ctr"/>
                      <a:r>
                        <a:rPr lang="en-GB" b="1" strike="dblStrike" baseline="0" dirty="0"/>
                        <a:t>52</a:t>
                      </a:r>
                    </a:p>
                  </a:txBody>
                  <a:tcPr anchor="ctr"/>
                </a:tc>
                <a:tc>
                  <a:txBody>
                    <a:bodyPr/>
                    <a:lstStyle/>
                    <a:p>
                      <a:pPr algn="ctr"/>
                      <a:r>
                        <a:rPr lang="en-GB" b="1" dirty="0"/>
                        <a:t>53</a:t>
                      </a:r>
                    </a:p>
                  </a:txBody>
                  <a:tcPr anchor="ctr"/>
                </a:tc>
                <a:tc>
                  <a:txBody>
                    <a:bodyPr/>
                    <a:lstStyle/>
                    <a:p>
                      <a:pPr algn="ctr"/>
                      <a:r>
                        <a:rPr lang="en-GB" b="1" strike="dblStrike" baseline="0" dirty="0"/>
                        <a:t>54</a:t>
                      </a:r>
                    </a:p>
                  </a:txBody>
                  <a:tcPr anchor="ctr"/>
                </a:tc>
                <a:tc>
                  <a:txBody>
                    <a:bodyPr/>
                    <a:lstStyle/>
                    <a:p>
                      <a:pPr algn="ctr"/>
                      <a:r>
                        <a:rPr lang="en-GB" b="1" dirty="0"/>
                        <a:t>55</a:t>
                      </a:r>
                    </a:p>
                  </a:txBody>
                  <a:tcPr anchor="ctr"/>
                </a:tc>
                <a:tc>
                  <a:txBody>
                    <a:bodyPr/>
                    <a:lstStyle/>
                    <a:p>
                      <a:pPr algn="ctr"/>
                      <a:r>
                        <a:rPr lang="en-GB" b="1" strike="dblStrike" baseline="0" dirty="0"/>
                        <a:t>56</a:t>
                      </a:r>
                    </a:p>
                  </a:txBody>
                  <a:tcPr anchor="ctr"/>
                </a:tc>
                <a:tc>
                  <a:txBody>
                    <a:bodyPr/>
                    <a:lstStyle/>
                    <a:p>
                      <a:pPr algn="ctr"/>
                      <a:r>
                        <a:rPr lang="en-GB" b="1" strike="dblStrike" baseline="0" dirty="0"/>
                        <a:t>57</a:t>
                      </a:r>
                    </a:p>
                  </a:txBody>
                  <a:tcPr anchor="ctr"/>
                </a:tc>
                <a:tc>
                  <a:txBody>
                    <a:bodyPr/>
                    <a:lstStyle/>
                    <a:p>
                      <a:pPr algn="ctr"/>
                      <a:r>
                        <a:rPr lang="en-GB" b="1" strike="dblStrike" baseline="0" dirty="0"/>
                        <a:t>58</a:t>
                      </a:r>
                    </a:p>
                  </a:txBody>
                  <a:tcPr anchor="ctr"/>
                </a:tc>
                <a:tc>
                  <a:txBody>
                    <a:bodyPr/>
                    <a:lstStyle/>
                    <a:p>
                      <a:pPr algn="ctr"/>
                      <a:r>
                        <a:rPr lang="en-GB" b="1" dirty="0"/>
                        <a:t>59</a:t>
                      </a:r>
                    </a:p>
                  </a:txBody>
                  <a:tcPr anchor="ctr"/>
                </a:tc>
                <a:tc>
                  <a:txBody>
                    <a:bodyPr/>
                    <a:lstStyle/>
                    <a:p>
                      <a:pPr algn="ctr"/>
                      <a:r>
                        <a:rPr lang="en-GB" b="1" strike="dblStrike" baseline="0" dirty="0"/>
                        <a:t>60</a:t>
                      </a:r>
                    </a:p>
                  </a:txBody>
                  <a:tcPr anchor="ctr"/>
                </a:tc>
                <a:extLst>
                  <a:ext uri="{0D108BD9-81ED-4DB2-BD59-A6C34878D82A}">
                    <a16:rowId xmlns="" xmlns:a16="http://schemas.microsoft.com/office/drawing/2014/main" val="10005"/>
                  </a:ext>
                </a:extLst>
              </a:tr>
              <a:tr h="476571">
                <a:tc>
                  <a:txBody>
                    <a:bodyPr/>
                    <a:lstStyle/>
                    <a:p>
                      <a:pPr algn="ctr"/>
                      <a:r>
                        <a:rPr lang="en-GB" b="1" dirty="0"/>
                        <a:t>61</a:t>
                      </a:r>
                    </a:p>
                  </a:txBody>
                  <a:tcPr anchor="ctr"/>
                </a:tc>
                <a:tc>
                  <a:txBody>
                    <a:bodyPr/>
                    <a:lstStyle/>
                    <a:p>
                      <a:pPr algn="ctr"/>
                      <a:r>
                        <a:rPr lang="en-GB" b="1" strike="dblStrike" baseline="0" dirty="0"/>
                        <a:t>62</a:t>
                      </a:r>
                    </a:p>
                  </a:txBody>
                  <a:tcPr anchor="ctr"/>
                </a:tc>
                <a:tc>
                  <a:txBody>
                    <a:bodyPr/>
                    <a:lstStyle/>
                    <a:p>
                      <a:pPr algn="ctr"/>
                      <a:r>
                        <a:rPr lang="en-GB" b="1" strike="dblStrike" baseline="0" dirty="0"/>
                        <a:t>63</a:t>
                      </a:r>
                    </a:p>
                  </a:txBody>
                  <a:tcPr anchor="ctr"/>
                </a:tc>
                <a:tc>
                  <a:txBody>
                    <a:bodyPr/>
                    <a:lstStyle/>
                    <a:p>
                      <a:pPr algn="ctr"/>
                      <a:r>
                        <a:rPr lang="en-GB" b="1" strike="dblStrike" baseline="0" dirty="0"/>
                        <a:t>64</a:t>
                      </a:r>
                    </a:p>
                  </a:txBody>
                  <a:tcPr anchor="ctr"/>
                </a:tc>
                <a:tc>
                  <a:txBody>
                    <a:bodyPr/>
                    <a:lstStyle/>
                    <a:p>
                      <a:pPr algn="ctr"/>
                      <a:r>
                        <a:rPr lang="en-GB" b="1" dirty="0"/>
                        <a:t>65</a:t>
                      </a:r>
                    </a:p>
                  </a:txBody>
                  <a:tcPr anchor="ctr"/>
                </a:tc>
                <a:tc>
                  <a:txBody>
                    <a:bodyPr/>
                    <a:lstStyle/>
                    <a:p>
                      <a:pPr algn="ctr"/>
                      <a:r>
                        <a:rPr lang="en-GB" b="1" strike="dblStrike" baseline="0" dirty="0"/>
                        <a:t>66</a:t>
                      </a:r>
                    </a:p>
                  </a:txBody>
                  <a:tcPr anchor="ctr"/>
                </a:tc>
                <a:tc>
                  <a:txBody>
                    <a:bodyPr/>
                    <a:lstStyle/>
                    <a:p>
                      <a:pPr algn="ctr"/>
                      <a:r>
                        <a:rPr lang="en-GB" b="1" dirty="0"/>
                        <a:t>67</a:t>
                      </a:r>
                    </a:p>
                  </a:txBody>
                  <a:tcPr anchor="ctr"/>
                </a:tc>
                <a:tc>
                  <a:txBody>
                    <a:bodyPr/>
                    <a:lstStyle/>
                    <a:p>
                      <a:pPr algn="ctr"/>
                      <a:r>
                        <a:rPr lang="en-GB" b="1" strike="dblStrike" baseline="0" dirty="0"/>
                        <a:t>68</a:t>
                      </a:r>
                    </a:p>
                  </a:txBody>
                  <a:tcPr anchor="ctr"/>
                </a:tc>
                <a:tc>
                  <a:txBody>
                    <a:bodyPr/>
                    <a:lstStyle/>
                    <a:p>
                      <a:pPr algn="ctr"/>
                      <a:r>
                        <a:rPr lang="en-GB" b="1" strike="dblStrike" baseline="0" dirty="0"/>
                        <a:t>69</a:t>
                      </a:r>
                    </a:p>
                  </a:txBody>
                  <a:tcPr anchor="ctr"/>
                </a:tc>
                <a:tc>
                  <a:txBody>
                    <a:bodyPr/>
                    <a:lstStyle/>
                    <a:p>
                      <a:pPr algn="ctr"/>
                      <a:r>
                        <a:rPr lang="en-GB" b="1" strike="dblStrike" baseline="0" dirty="0"/>
                        <a:t>70</a:t>
                      </a:r>
                    </a:p>
                  </a:txBody>
                  <a:tcPr anchor="ctr"/>
                </a:tc>
                <a:extLst>
                  <a:ext uri="{0D108BD9-81ED-4DB2-BD59-A6C34878D82A}">
                    <a16:rowId xmlns="" xmlns:a16="http://schemas.microsoft.com/office/drawing/2014/main" val="10006"/>
                  </a:ext>
                </a:extLst>
              </a:tr>
              <a:tr h="476571">
                <a:tc>
                  <a:txBody>
                    <a:bodyPr/>
                    <a:lstStyle/>
                    <a:p>
                      <a:pPr algn="ctr"/>
                      <a:r>
                        <a:rPr lang="en-GB" b="1" dirty="0"/>
                        <a:t>71</a:t>
                      </a:r>
                    </a:p>
                  </a:txBody>
                  <a:tcPr anchor="ctr"/>
                </a:tc>
                <a:tc>
                  <a:txBody>
                    <a:bodyPr/>
                    <a:lstStyle/>
                    <a:p>
                      <a:pPr algn="ctr"/>
                      <a:r>
                        <a:rPr lang="en-GB" b="1" strike="dblStrike" baseline="0" dirty="0"/>
                        <a:t>72</a:t>
                      </a:r>
                    </a:p>
                  </a:txBody>
                  <a:tcPr anchor="ctr"/>
                </a:tc>
                <a:tc>
                  <a:txBody>
                    <a:bodyPr/>
                    <a:lstStyle/>
                    <a:p>
                      <a:pPr algn="ctr"/>
                      <a:r>
                        <a:rPr lang="en-GB" b="1" dirty="0"/>
                        <a:t>73</a:t>
                      </a:r>
                    </a:p>
                  </a:txBody>
                  <a:tcPr anchor="ctr"/>
                </a:tc>
                <a:tc>
                  <a:txBody>
                    <a:bodyPr/>
                    <a:lstStyle/>
                    <a:p>
                      <a:pPr algn="ctr"/>
                      <a:r>
                        <a:rPr lang="en-GB" b="1" strike="dblStrike" baseline="0" dirty="0"/>
                        <a:t>74</a:t>
                      </a:r>
                    </a:p>
                  </a:txBody>
                  <a:tcPr anchor="ctr"/>
                </a:tc>
                <a:tc>
                  <a:txBody>
                    <a:bodyPr/>
                    <a:lstStyle/>
                    <a:p>
                      <a:pPr algn="ctr"/>
                      <a:r>
                        <a:rPr lang="en-GB" b="1" strike="dblStrike" baseline="0" dirty="0"/>
                        <a:t>75</a:t>
                      </a:r>
                    </a:p>
                  </a:txBody>
                  <a:tcPr anchor="ctr"/>
                </a:tc>
                <a:tc>
                  <a:txBody>
                    <a:bodyPr/>
                    <a:lstStyle/>
                    <a:p>
                      <a:pPr algn="ctr"/>
                      <a:r>
                        <a:rPr lang="en-GB" b="1" strike="dblStrike" baseline="0" dirty="0"/>
                        <a:t>76</a:t>
                      </a:r>
                    </a:p>
                  </a:txBody>
                  <a:tcPr anchor="ctr"/>
                </a:tc>
                <a:tc>
                  <a:txBody>
                    <a:bodyPr/>
                    <a:lstStyle/>
                    <a:p>
                      <a:pPr algn="ctr"/>
                      <a:r>
                        <a:rPr lang="en-GB" b="1" dirty="0"/>
                        <a:t>77</a:t>
                      </a:r>
                    </a:p>
                  </a:txBody>
                  <a:tcPr anchor="ctr"/>
                </a:tc>
                <a:tc>
                  <a:txBody>
                    <a:bodyPr/>
                    <a:lstStyle/>
                    <a:p>
                      <a:pPr algn="ctr"/>
                      <a:r>
                        <a:rPr lang="en-GB" b="1" strike="dblStrike" baseline="0" dirty="0"/>
                        <a:t>78</a:t>
                      </a:r>
                    </a:p>
                  </a:txBody>
                  <a:tcPr anchor="ctr"/>
                </a:tc>
                <a:tc>
                  <a:txBody>
                    <a:bodyPr/>
                    <a:lstStyle/>
                    <a:p>
                      <a:pPr algn="ctr"/>
                      <a:r>
                        <a:rPr lang="en-GB" b="1" dirty="0"/>
                        <a:t>79</a:t>
                      </a:r>
                    </a:p>
                  </a:txBody>
                  <a:tcPr anchor="ctr"/>
                </a:tc>
                <a:tc>
                  <a:txBody>
                    <a:bodyPr/>
                    <a:lstStyle/>
                    <a:p>
                      <a:pPr algn="ctr"/>
                      <a:r>
                        <a:rPr lang="en-GB" b="1" strike="dblStrike" baseline="0" dirty="0"/>
                        <a:t>80</a:t>
                      </a:r>
                    </a:p>
                  </a:txBody>
                  <a:tcPr anchor="ctr"/>
                </a:tc>
                <a:extLst>
                  <a:ext uri="{0D108BD9-81ED-4DB2-BD59-A6C34878D82A}">
                    <a16:rowId xmlns="" xmlns:a16="http://schemas.microsoft.com/office/drawing/2014/main" val="10007"/>
                  </a:ext>
                </a:extLst>
              </a:tr>
              <a:tr h="476571">
                <a:tc>
                  <a:txBody>
                    <a:bodyPr/>
                    <a:lstStyle/>
                    <a:p>
                      <a:pPr algn="ctr"/>
                      <a:r>
                        <a:rPr lang="en-GB" b="1" strike="dblStrike" baseline="0" dirty="0"/>
                        <a:t>81</a:t>
                      </a:r>
                    </a:p>
                  </a:txBody>
                  <a:tcPr anchor="ctr"/>
                </a:tc>
                <a:tc>
                  <a:txBody>
                    <a:bodyPr/>
                    <a:lstStyle/>
                    <a:p>
                      <a:pPr algn="ctr"/>
                      <a:r>
                        <a:rPr lang="en-GB" b="1" strike="dblStrike" baseline="0" dirty="0"/>
                        <a:t>82</a:t>
                      </a:r>
                    </a:p>
                  </a:txBody>
                  <a:tcPr anchor="ctr"/>
                </a:tc>
                <a:tc>
                  <a:txBody>
                    <a:bodyPr/>
                    <a:lstStyle/>
                    <a:p>
                      <a:pPr algn="ctr"/>
                      <a:r>
                        <a:rPr lang="en-GB" b="1" dirty="0"/>
                        <a:t>83</a:t>
                      </a:r>
                    </a:p>
                  </a:txBody>
                  <a:tcPr anchor="ctr"/>
                </a:tc>
                <a:tc>
                  <a:txBody>
                    <a:bodyPr/>
                    <a:lstStyle/>
                    <a:p>
                      <a:pPr algn="ctr"/>
                      <a:r>
                        <a:rPr lang="en-GB" b="1" strike="dblStrike" baseline="0" dirty="0"/>
                        <a:t>84</a:t>
                      </a:r>
                    </a:p>
                  </a:txBody>
                  <a:tcPr anchor="ctr"/>
                </a:tc>
                <a:tc>
                  <a:txBody>
                    <a:bodyPr/>
                    <a:lstStyle/>
                    <a:p>
                      <a:pPr algn="ctr"/>
                      <a:r>
                        <a:rPr lang="en-GB" b="1" dirty="0"/>
                        <a:t>85</a:t>
                      </a:r>
                    </a:p>
                  </a:txBody>
                  <a:tcPr anchor="ctr"/>
                </a:tc>
                <a:tc>
                  <a:txBody>
                    <a:bodyPr/>
                    <a:lstStyle/>
                    <a:p>
                      <a:pPr algn="ctr"/>
                      <a:r>
                        <a:rPr lang="en-GB" b="1" strike="dblStrike" baseline="0" dirty="0"/>
                        <a:t>86</a:t>
                      </a:r>
                    </a:p>
                  </a:txBody>
                  <a:tcPr anchor="ctr"/>
                </a:tc>
                <a:tc>
                  <a:txBody>
                    <a:bodyPr/>
                    <a:lstStyle/>
                    <a:p>
                      <a:pPr algn="ctr"/>
                      <a:r>
                        <a:rPr lang="en-GB" b="1" strike="dblStrike" baseline="0" dirty="0"/>
                        <a:t>87</a:t>
                      </a:r>
                    </a:p>
                  </a:txBody>
                  <a:tcPr anchor="ctr"/>
                </a:tc>
                <a:tc>
                  <a:txBody>
                    <a:bodyPr/>
                    <a:lstStyle/>
                    <a:p>
                      <a:pPr algn="ctr"/>
                      <a:r>
                        <a:rPr lang="en-GB" b="1" strike="dblStrike" baseline="0" dirty="0"/>
                        <a:t>88</a:t>
                      </a:r>
                    </a:p>
                  </a:txBody>
                  <a:tcPr anchor="ctr"/>
                </a:tc>
                <a:tc>
                  <a:txBody>
                    <a:bodyPr/>
                    <a:lstStyle/>
                    <a:p>
                      <a:pPr algn="ctr"/>
                      <a:r>
                        <a:rPr lang="en-GB" b="1" dirty="0"/>
                        <a:t>89</a:t>
                      </a:r>
                    </a:p>
                  </a:txBody>
                  <a:tcPr anchor="ctr"/>
                </a:tc>
                <a:tc>
                  <a:txBody>
                    <a:bodyPr/>
                    <a:lstStyle/>
                    <a:p>
                      <a:pPr algn="ctr"/>
                      <a:r>
                        <a:rPr lang="en-GB" b="1" strike="dblStrike" baseline="0" dirty="0"/>
                        <a:t>90</a:t>
                      </a:r>
                    </a:p>
                  </a:txBody>
                  <a:tcPr anchor="ctr"/>
                </a:tc>
                <a:extLst>
                  <a:ext uri="{0D108BD9-81ED-4DB2-BD59-A6C34878D82A}">
                    <a16:rowId xmlns="" xmlns:a16="http://schemas.microsoft.com/office/drawing/2014/main" val="10008"/>
                  </a:ext>
                </a:extLst>
              </a:tr>
              <a:tr h="476571">
                <a:tc>
                  <a:txBody>
                    <a:bodyPr/>
                    <a:lstStyle/>
                    <a:p>
                      <a:pPr algn="ctr"/>
                      <a:r>
                        <a:rPr lang="en-GB" b="1" dirty="0"/>
                        <a:t>91</a:t>
                      </a:r>
                    </a:p>
                  </a:txBody>
                  <a:tcPr anchor="ctr"/>
                </a:tc>
                <a:tc>
                  <a:txBody>
                    <a:bodyPr/>
                    <a:lstStyle/>
                    <a:p>
                      <a:pPr algn="ctr"/>
                      <a:r>
                        <a:rPr lang="en-GB" b="1" strike="dblStrike" baseline="0" dirty="0"/>
                        <a:t>92</a:t>
                      </a:r>
                    </a:p>
                  </a:txBody>
                  <a:tcPr anchor="ctr"/>
                </a:tc>
                <a:tc>
                  <a:txBody>
                    <a:bodyPr/>
                    <a:lstStyle/>
                    <a:p>
                      <a:pPr algn="ctr"/>
                      <a:r>
                        <a:rPr lang="en-GB" b="1" strike="dblStrike" baseline="0" dirty="0"/>
                        <a:t>93</a:t>
                      </a:r>
                    </a:p>
                  </a:txBody>
                  <a:tcPr anchor="ctr"/>
                </a:tc>
                <a:tc>
                  <a:txBody>
                    <a:bodyPr/>
                    <a:lstStyle/>
                    <a:p>
                      <a:pPr algn="ctr"/>
                      <a:r>
                        <a:rPr lang="en-GB" b="1" strike="dblStrike" baseline="0" dirty="0"/>
                        <a:t>94</a:t>
                      </a:r>
                    </a:p>
                  </a:txBody>
                  <a:tcPr anchor="ctr"/>
                </a:tc>
                <a:tc>
                  <a:txBody>
                    <a:bodyPr/>
                    <a:lstStyle/>
                    <a:p>
                      <a:pPr algn="ctr"/>
                      <a:r>
                        <a:rPr lang="en-GB" b="1" dirty="0"/>
                        <a:t>95</a:t>
                      </a:r>
                    </a:p>
                  </a:txBody>
                  <a:tcPr anchor="ctr"/>
                </a:tc>
                <a:tc>
                  <a:txBody>
                    <a:bodyPr/>
                    <a:lstStyle/>
                    <a:p>
                      <a:pPr algn="ctr"/>
                      <a:r>
                        <a:rPr lang="en-GB" b="1" strike="dblStrike" baseline="0" dirty="0"/>
                        <a:t>96</a:t>
                      </a:r>
                    </a:p>
                  </a:txBody>
                  <a:tcPr anchor="ctr"/>
                </a:tc>
                <a:tc>
                  <a:txBody>
                    <a:bodyPr/>
                    <a:lstStyle/>
                    <a:p>
                      <a:pPr algn="ctr"/>
                      <a:r>
                        <a:rPr lang="en-GB" b="1" dirty="0"/>
                        <a:t>97</a:t>
                      </a:r>
                    </a:p>
                  </a:txBody>
                  <a:tcPr anchor="ctr"/>
                </a:tc>
                <a:tc>
                  <a:txBody>
                    <a:bodyPr/>
                    <a:lstStyle/>
                    <a:p>
                      <a:pPr algn="ctr"/>
                      <a:r>
                        <a:rPr lang="en-GB" b="1" strike="dblStrike" baseline="0" dirty="0"/>
                        <a:t>98</a:t>
                      </a:r>
                    </a:p>
                  </a:txBody>
                  <a:tcPr anchor="ctr"/>
                </a:tc>
                <a:tc>
                  <a:txBody>
                    <a:bodyPr/>
                    <a:lstStyle/>
                    <a:p>
                      <a:pPr algn="ctr"/>
                      <a:r>
                        <a:rPr lang="en-GB" b="1" strike="dblStrike" baseline="0" dirty="0"/>
                        <a:t>99</a:t>
                      </a:r>
                    </a:p>
                  </a:txBody>
                  <a:tcPr anchor="ctr"/>
                </a:tc>
                <a:tc>
                  <a:txBody>
                    <a:bodyPr/>
                    <a:lstStyle/>
                    <a:p>
                      <a:pPr algn="ctr"/>
                      <a:r>
                        <a:rPr lang="en-GB" b="1" strike="dblStrike" baseline="0" dirty="0"/>
                        <a:t>100</a:t>
                      </a:r>
                    </a:p>
                  </a:txBody>
                  <a:tcPr anchor="ctr"/>
                </a:tc>
                <a:extLst>
                  <a:ext uri="{0D108BD9-81ED-4DB2-BD59-A6C34878D82A}">
                    <a16:rowId xmlns="" xmlns:a16="http://schemas.microsoft.com/office/drawing/2014/main" val="10009"/>
                  </a:ext>
                </a:extLst>
              </a:tr>
            </a:tbl>
          </a:graphicData>
        </a:graphic>
      </p:graphicFrame>
      <p:sp>
        <p:nvSpPr>
          <p:cNvPr id="9" name="Oval 8"/>
          <p:cNvSpPr/>
          <p:nvPr/>
        </p:nvSpPr>
        <p:spPr>
          <a:xfrm>
            <a:off x="2591523" y="129390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Oval 9"/>
          <p:cNvSpPr/>
          <p:nvPr/>
        </p:nvSpPr>
        <p:spPr>
          <a:xfrm>
            <a:off x="3265435" y="1293899"/>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23597724"/>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26383" y="150900"/>
            <a:ext cx="4091234" cy="1143000"/>
          </a:xfrm>
          <a:prstGeom prst="rect">
            <a:avLst/>
          </a:prstGeom>
        </p:spPr>
        <p:txBody>
          <a:bodyPr lIns="91425" tIns="91425" rIns="91425" bIns="91425" anchor="ctr" anchorCtr="0">
            <a:noAutofit/>
          </a:bodyPr>
          <a:lstStyle/>
          <a:p>
            <a:r>
              <a:rPr lang="en" dirty="0">
                <a:latin typeface="Montserrat" panose="020B0604020202020204" charset="0"/>
              </a:rPr>
              <a:t>Sieve of Eratoshenes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1925047" y="1293900"/>
          <a:ext cx="6601850" cy="4765710"/>
        </p:xfrm>
        <a:graphic>
          <a:graphicData uri="http://schemas.openxmlformats.org/drawingml/2006/table">
            <a:tbl>
              <a:tblPr firstRow="1" bandRow="1">
                <a:tableStyleId>{616DA210-FB5B-4158-B5E0-FEB733F419BA}</a:tableStyleId>
              </a:tblPr>
              <a:tblGrid>
                <a:gridCol w="660185">
                  <a:extLst>
                    <a:ext uri="{9D8B030D-6E8A-4147-A177-3AD203B41FA5}">
                      <a16:colId xmlns="" xmlns:a16="http://schemas.microsoft.com/office/drawing/2014/main" val="20000"/>
                    </a:ext>
                  </a:extLst>
                </a:gridCol>
                <a:gridCol w="660185">
                  <a:extLst>
                    <a:ext uri="{9D8B030D-6E8A-4147-A177-3AD203B41FA5}">
                      <a16:colId xmlns="" xmlns:a16="http://schemas.microsoft.com/office/drawing/2014/main" val="20001"/>
                    </a:ext>
                  </a:extLst>
                </a:gridCol>
                <a:gridCol w="660185">
                  <a:extLst>
                    <a:ext uri="{9D8B030D-6E8A-4147-A177-3AD203B41FA5}">
                      <a16:colId xmlns="" xmlns:a16="http://schemas.microsoft.com/office/drawing/2014/main" val="20002"/>
                    </a:ext>
                  </a:extLst>
                </a:gridCol>
                <a:gridCol w="660185">
                  <a:extLst>
                    <a:ext uri="{9D8B030D-6E8A-4147-A177-3AD203B41FA5}">
                      <a16:colId xmlns="" xmlns:a16="http://schemas.microsoft.com/office/drawing/2014/main" val="20003"/>
                    </a:ext>
                  </a:extLst>
                </a:gridCol>
                <a:gridCol w="660185">
                  <a:extLst>
                    <a:ext uri="{9D8B030D-6E8A-4147-A177-3AD203B41FA5}">
                      <a16:colId xmlns="" xmlns:a16="http://schemas.microsoft.com/office/drawing/2014/main" val="20004"/>
                    </a:ext>
                  </a:extLst>
                </a:gridCol>
                <a:gridCol w="660185">
                  <a:extLst>
                    <a:ext uri="{9D8B030D-6E8A-4147-A177-3AD203B41FA5}">
                      <a16:colId xmlns="" xmlns:a16="http://schemas.microsoft.com/office/drawing/2014/main" val="20005"/>
                    </a:ext>
                  </a:extLst>
                </a:gridCol>
                <a:gridCol w="660185">
                  <a:extLst>
                    <a:ext uri="{9D8B030D-6E8A-4147-A177-3AD203B41FA5}">
                      <a16:colId xmlns="" xmlns:a16="http://schemas.microsoft.com/office/drawing/2014/main" val="20006"/>
                    </a:ext>
                  </a:extLst>
                </a:gridCol>
                <a:gridCol w="660185">
                  <a:extLst>
                    <a:ext uri="{9D8B030D-6E8A-4147-A177-3AD203B41FA5}">
                      <a16:colId xmlns="" xmlns:a16="http://schemas.microsoft.com/office/drawing/2014/main" val="20007"/>
                    </a:ext>
                  </a:extLst>
                </a:gridCol>
                <a:gridCol w="660185">
                  <a:extLst>
                    <a:ext uri="{9D8B030D-6E8A-4147-A177-3AD203B41FA5}">
                      <a16:colId xmlns="" xmlns:a16="http://schemas.microsoft.com/office/drawing/2014/main" val="20008"/>
                    </a:ext>
                  </a:extLst>
                </a:gridCol>
                <a:gridCol w="660185">
                  <a:extLst>
                    <a:ext uri="{9D8B030D-6E8A-4147-A177-3AD203B41FA5}">
                      <a16:colId xmlns="" xmlns:a16="http://schemas.microsoft.com/office/drawing/2014/main" val="20009"/>
                    </a:ext>
                  </a:extLst>
                </a:gridCol>
              </a:tblGrid>
              <a:tr h="476571">
                <a:tc>
                  <a:txBody>
                    <a:bodyPr/>
                    <a:lstStyle/>
                    <a:p>
                      <a:pPr algn="ctr"/>
                      <a:endParaRPr lang="en-GB" b="1" dirty="0"/>
                    </a:p>
                  </a:txBody>
                  <a:tcPr anchor="ctr"/>
                </a:tc>
                <a:tc>
                  <a:txBody>
                    <a:bodyPr/>
                    <a:lstStyle/>
                    <a:p>
                      <a:pPr algn="ctr"/>
                      <a:r>
                        <a:rPr lang="en-GB" b="1" dirty="0"/>
                        <a:t>2</a:t>
                      </a:r>
                    </a:p>
                  </a:txBody>
                  <a:tcPr anchor="ctr"/>
                </a:tc>
                <a:tc>
                  <a:txBody>
                    <a:bodyPr/>
                    <a:lstStyle/>
                    <a:p>
                      <a:pPr algn="ctr"/>
                      <a:r>
                        <a:rPr lang="en-GB" b="1" dirty="0"/>
                        <a:t>3</a:t>
                      </a:r>
                    </a:p>
                  </a:txBody>
                  <a:tcPr anchor="ctr"/>
                </a:tc>
                <a:tc>
                  <a:txBody>
                    <a:bodyPr/>
                    <a:lstStyle/>
                    <a:p>
                      <a:pPr algn="ctr"/>
                      <a:r>
                        <a:rPr lang="en-GB" b="1" strike="sngStrike" baseline="0" dirty="0">
                          <a:effectLst/>
                        </a:rPr>
                        <a:t>4</a:t>
                      </a:r>
                    </a:p>
                  </a:txBody>
                  <a:tcPr anchor="ctr"/>
                </a:tc>
                <a:tc>
                  <a:txBody>
                    <a:bodyPr/>
                    <a:lstStyle/>
                    <a:p>
                      <a:pPr algn="ctr"/>
                      <a:r>
                        <a:rPr lang="en-GB" b="1" dirty="0"/>
                        <a:t>5</a:t>
                      </a:r>
                    </a:p>
                  </a:txBody>
                  <a:tcPr anchor="ctr"/>
                </a:tc>
                <a:tc>
                  <a:txBody>
                    <a:bodyPr/>
                    <a:lstStyle/>
                    <a:p>
                      <a:pPr algn="ctr"/>
                      <a:r>
                        <a:rPr lang="en-GB" b="1" strike="dblStrike" baseline="0" dirty="0"/>
                        <a:t>6</a:t>
                      </a:r>
                    </a:p>
                  </a:txBody>
                  <a:tcPr anchor="ctr"/>
                </a:tc>
                <a:tc>
                  <a:txBody>
                    <a:bodyPr/>
                    <a:lstStyle/>
                    <a:p>
                      <a:pPr algn="ctr"/>
                      <a:r>
                        <a:rPr lang="en-GB" b="1" dirty="0"/>
                        <a:t>7</a:t>
                      </a:r>
                    </a:p>
                  </a:txBody>
                  <a:tcPr anchor="ctr"/>
                </a:tc>
                <a:tc>
                  <a:txBody>
                    <a:bodyPr/>
                    <a:lstStyle/>
                    <a:p>
                      <a:pPr algn="ctr"/>
                      <a:r>
                        <a:rPr lang="en-GB" b="1" strike="dblStrike" baseline="0" dirty="0"/>
                        <a:t>8</a:t>
                      </a:r>
                    </a:p>
                  </a:txBody>
                  <a:tcPr anchor="ctr"/>
                </a:tc>
                <a:tc>
                  <a:txBody>
                    <a:bodyPr/>
                    <a:lstStyle/>
                    <a:p>
                      <a:pPr algn="ctr"/>
                      <a:r>
                        <a:rPr lang="en-GB" b="1" strike="sngStrike" dirty="0"/>
                        <a:t>9</a:t>
                      </a:r>
                    </a:p>
                  </a:txBody>
                  <a:tcPr anchor="ctr"/>
                </a:tc>
                <a:tc>
                  <a:txBody>
                    <a:bodyPr/>
                    <a:lstStyle/>
                    <a:p>
                      <a:pPr algn="ctr"/>
                      <a:r>
                        <a:rPr lang="en-GB" b="1" strike="dblStrike" baseline="0" dirty="0"/>
                        <a:t>10</a:t>
                      </a:r>
                    </a:p>
                  </a:txBody>
                  <a:tcPr anchor="ctr"/>
                </a:tc>
                <a:extLst>
                  <a:ext uri="{0D108BD9-81ED-4DB2-BD59-A6C34878D82A}">
                    <a16:rowId xmlns="" xmlns:a16="http://schemas.microsoft.com/office/drawing/2014/main" val="10000"/>
                  </a:ext>
                </a:extLst>
              </a:tr>
              <a:tr h="476571">
                <a:tc>
                  <a:txBody>
                    <a:bodyPr/>
                    <a:lstStyle/>
                    <a:p>
                      <a:pPr algn="ctr"/>
                      <a:r>
                        <a:rPr lang="en-GB" b="1" dirty="0"/>
                        <a:t>11</a:t>
                      </a:r>
                    </a:p>
                  </a:txBody>
                  <a:tcPr anchor="ctr"/>
                </a:tc>
                <a:tc>
                  <a:txBody>
                    <a:bodyPr/>
                    <a:lstStyle/>
                    <a:p>
                      <a:pPr algn="ctr"/>
                      <a:r>
                        <a:rPr lang="en-GB" b="1" strike="dblStrike" baseline="0" dirty="0"/>
                        <a:t>12</a:t>
                      </a:r>
                    </a:p>
                  </a:txBody>
                  <a:tcPr anchor="ctr"/>
                </a:tc>
                <a:tc>
                  <a:txBody>
                    <a:bodyPr/>
                    <a:lstStyle/>
                    <a:p>
                      <a:pPr algn="ctr"/>
                      <a:r>
                        <a:rPr lang="en-GB" b="1" dirty="0"/>
                        <a:t>13</a:t>
                      </a:r>
                    </a:p>
                  </a:txBody>
                  <a:tcPr anchor="ctr"/>
                </a:tc>
                <a:tc>
                  <a:txBody>
                    <a:bodyPr/>
                    <a:lstStyle/>
                    <a:p>
                      <a:pPr algn="ctr"/>
                      <a:r>
                        <a:rPr lang="en-GB" b="1" strike="dblStrike" baseline="0" dirty="0"/>
                        <a:t>14</a:t>
                      </a:r>
                    </a:p>
                  </a:txBody>
                  <a:tcPr anchor="ctr"/>
                </a:tc>
                <a:tc>
                  <a:txBody>
                    <a:bodyPr/>
                    <a:lstStyle/>
                    <a:p>
                      <a:pPr algn="ctr"/>
                      <a:r>
                        <a:rPr lang="en-GB" b="1" strike="dblStrike" baseline="0" dirty="0"/>
                        <a:t>15</a:t>
                      </a:r>
                    </a:p>
                  </a:txBody>
                  <a:tcPr anchor="ctr"/>
                </a:tc>
                <a:tc>
                  <a:txBody>
                    <a:bodyPr/>
                    <a:lstStyle/>
                    <a:p>
                      <a:pPr algn="ctr"/>
                      <a:r>
                        <a:rPr lang="en-GB" b="1" strike="dblStrike" baseline="0" dirty="0"/>
                        <a:t>16</a:t>
                      </a:r>
                    </a:p>
                  </a:txBody>
                  <a:tcPr anchor="ctr"/>
                </a:tc>
                <a:tc>
                  <a:txBody>
                    <a:bodyPr/>
                    <a:lstStyle/>
                    <a:p>
                      <a:pPr algn="ctr"/>
                      <a:r>
                        <a:rPr lang="en-GB" b="1" dirty="0"/>
                        <a:t>17</a:t>
                      </a:r>
                    </a:p>
                  </a:txBody>
                  <a:tcPr anchor="ctr"/>
                </a:tc>
                <a:tc>
                  <a:txBody>
                    <a:bodyPr/>
                    <a:lstStyle/>
                    <a:p>
                      <a:pPr algn="ctr"/>
                      <a:r>
                        <a:rPr lang="en-GB" b="1" strike="dblStrike" baseline="0" dirty="0"/>
                        <a:t>18</a:t>
                      </a:r>
                    </a:p>
                  </a:txBody>
                  <a:tcPr anchor="ctr"/>
                </a:tc>
                <a:tc>
                  <a:txBody>
                    <a:bodyPr/>
                    <a:lstStyle/>
                    <a:p>
                      <a:pPr algn="ctr"/>
                      <a:r>
                        <a:rPr lang="en-GB" b="1" dirty="0"/>
                        <a:t>19</a:t>
                      </a:r>
                    </a:p>
                  </a:txBody>
                  <a:tcPr anchor="ctr"/>
                </a:tc>
                <a:tc>
                  <a:txBody>
                    <a:bodyPr/>
                    <a:lstStyle/>
                    <a:p>
                      <a:pPr algn="ctr"/>
                      <a:r>
                        <a:rPr lang="en-GB" b="1" strike="dblStrike" baseline="0" dirty="0"/>
                        <a:t>20</a:t>
                      </a:r>
                    </a:p>
                  </a:txBody>
                  <a:tcPr anchor="ctr"/>
                </a:tc>
                <a:extLst>
                  <a:ext uri="{0D108BD9-81ED-4DB2-BD59-A6C34878D82A}">
                    <a16:rowId xmlns="" xmlns:a16="http://schemas.microsoft.com/office/drawing/2014/main" val="10001"/>
                  </a:ext>
                </a:extLst>
              </a:tr>
              <a:tr h="476571">
                <a:tc>
                  <a:txBody>
                    <a:bodyPr/>
                    <a:lstStyle/>
                    <a:p>
                      <a:pPr algn="ctr"/>
                      <a:r>
                        <a:rPr lang="en-GB" b="1" strike="dblStrike" baseline="0" dirty="0"/>
                        <a:t>21</a:t>
                      </a:r>
                    </a:p>
                  </a:txBody>
                  <a:tcPr anchor="ctr"/>
                </a:tc>
                <a:tc>
                  <a:txBody>
                    <a:bodyPr/>
                    <a:lstStyle/>
                    <a:p>
                      <a:pPr algn="ctr"/>
                      <a:r>
                        <a:rPr lang="en-GB" b="1" strike="dblStrike" baseline="0" dirty="0"/>
                        <a:t>22</a:t>
                      </a:r>
                    </a:p>
                  </a:txBody>
                  <a:tcPr anchor="ctr"/>
                </a:tc>
                <a:tc>
                  <a:txBody>
                    <a:bodyPr/>
                    <a:lstStyle/>
                    <a:p>
                      <a:pPr algn="ctr"/>
                      <a:r>
                        <a:rPr lang="en-GB" b="1" dirty="0"/>
                        <a:t>23</a:t>
                      </a:r>
                    </a:p>
                  </a:txBody>
                  <a:tcPr anchor="ctr"/>
                </a:tc>
                <a:tc>
                  <a:txBody>
                    <a:bodyPr/>
                    <a:lstStyle/>
                    <a:p>
                      <a:pPr algn="ctr"/>
                      <a:r>
                        <a:rPr lang="en-GB" b="1" strike="dblStrike" baseline="0" dirty="0"/>
                        <a:t>24</a:t>
                      </a:r>
                    </a:p>
                  </a:txBody>
                  <a:tcPr anchor="ctr"/>
                </a:tc>
                <a:tc>
                  <a:txBody>
                    <a:bodyPr/>
                    <a:lstStyle/>
                    <a:p>
                      <a:pPr algn="ctr"/>
                      <a:r>
                        <a:rPr lang="en-GB" b="1" strike="dblStrike" baseline="0" dirty="0"/>
                        <a:t>25</a:t>
                      </a:r>
                    </a:p>
                  </a:txBody>
                  <a:tcPr anchor="ctr"/>
                </a:tc>
                <a:tc>
                  <a:txBody>
                    <a:bodyPr/>
                    <a:lstStyle/>
                    <a:p>
                      <a:pPr algn="ctr"/>
                      <a:r>
                        <a:rPr lang="en-GB" b="1" strike="dblStrike" baseline="0" dirty="0"/>
                        <a:t>26</a:t>
                      </a:r>
                    </a:p>
                  </a:txBody>
                  <a:tcPr anchor="ctr"/>
                </a:tc>
                <a:tc>
                  <a:txBody>
                    <a:bodyPr/>
                    <a:lstStyle/>
                    <a:p>
                      <a:pPr algn="ctr"/>
                      <a:r>
                        <a:rPr lang="en-GB" b="1" strike="sngStrike" dirty="0"/>
                        <a:t>27</a:t>
                      </a:r>
                    </a:p>
                  </a:txBody>
                  <a:tcPr anchor="ctr"/>
                </a:tc>
                <a:tc>
                  <a:txBody>
                    <a:bodyPr/>
                    <a:lstStyle/>
                    <a:p>
                      <a:pPr algn="ctr"/>
                      <a:r>
                        <a:rPr lang="en-GB" b="1" strike="dblStrike" baseline="0" dirty="0"/>
                        <a:t>28</a:t>
                      </a:r>
                    </a:p>
                  </a:txBody>
                  <a:tcPr anchor="ctr"/>
                </a:tc>
                <a:tc>
                  <a:txBody>
                    <a:bodyPr/>
                    <a:lstStyle/>
                    <a:p>
                      <a:pPr algn="ctr"/>
                      <a:r>
                        <a:rPr lang="en-GB" b="1" dirty="0"/>
                        <a:t>29</a:t>
                      </a:r>
                    </a:p>
                  </a:txBody>
                  <a:tcPr anchor="ctr"/>
                </a:tc>
                <a:tc>
                  <a:txBody>
                    <a:bodyPr/>
                    <a:lstStyle/>
                    <a:p>
                      <a:pPr algn="ctr"/>
                      <a:r>
                        <a:rPr lang="en-GB" b="1" strike="dblStrike" baseline="0" dirty="0"/>
                        <a:t>30</a:t>
                      </a:r>
                    </a:p>
                  </a:txBody>
                  <a:tcPr anchor="ctr"/>
                </a:tc>
                <a:extLst>
                  <a:ext uri="{0D108BD9-81ED-4DB2-BD59-A6C34878D82A}">
                    <a16:rowId xmlns="" xmlns:a16="http://schemas.microsoft.com/office/drawing/2014/main" val="10002"/>
                  </a:ext>
                </a:extLst>
              </a:tr>
              <a:tr h="476571">
                <a:tc>
                  <a:txBody>
                    <a:bodyPr/>
                    <a:lstStyle/>
                    <a:p>
                      <a:pPr algn="ctr"/>
                      <a:r>
                        <a:rPr lang="en-GB" b="1" dirty="0"/>
                        <a:t>31</a:t>
                      </a:r>
                    </a:p>
                  </a:txBody>
                  <a:tcPr anchor="ctr"/>
                </a:tc>
                <a:tc>
                  <a:txBody>
                    <a:bodyPr/>
                    <a:lstStyle/>
                    <a:p>
                      <a:pPr algn="ctr"/>
                      <a:r>
                        <a:rPr lang="en-GB" b="1" strike="dblStrike" baseline="0" dirty="0"/>
                        <a:t>32</a:t>
                      </a:r>
                    </a:p>
                  </a:txBody>
                  <a:tcPr anchor="ctr"/>
                </a:tc>
                <a:tc>
                  <a:txBody>
                    <a:bodyPr/>
                    <a:lstStyle/>
                    <a:p>
                      <a:pPr algn="ctr"/>
                      <a:r>
                        <a:rPr lang="en-GB" b="1" strike="dblStrike" baseline="0" dirty="0"/>
                        <a:t>33</a:t>
                      </a:r>
                    </a:p>
                  </a:txBody>
                  <a:tcPr anchor="ctr"/>
                </a:tc>
                <a:tc>
                  <a:txBody>
                    <a:bodyPr/>
                    <a:lstStyle/>
                    <a:p>
                      <a:pPr algn="ctr"/>
                      <a:r>
                        <a:rPr lang="en-GB" b="1" strike="dblStrike" baseline="0" dirty="0"/>
                        <a:t>34</a:t>
                      </a:r>
                    </a:p>
                  </a:txBody>
                  <a:tcPr anchor="ctr"/>
                </a:tc>
                <a:tc>
                  <a:txBody>
                    <a:bodyPr/>
                    <a:lstStyle/>
                    <a:p>
                      <a:pPr algn="ctr"/>
                      <a:r>
                        <a:rPr lang="en-GB" b="1" strike="dblStrike" baseline="0" dirty="0"/>
                        <a:t>35</a:t>
                      </a:r>
                    </a:p>
                  </a:txBody>
                  <a:tcPr anchor="ctr"/>
                </a:tc>
                <a:tc>
                  <a:txBody>
                    <a:bodyPr/>
                    <a:lstStyle/>
                    <a:p>
                      <a:pPr algn="ctr"/>
                      <a:r>
                        <a:rPr lang="en-GB" b="1" strike="dblStrike" baseline="0" dirty="0"/>
                        <a:t>36</a:t>
                      </a:r>
                    </a:p>
                  </a:txBody>
                  <a:tcPr anchor="ctr"/>
                </a:tc>
                <a:tc>
                  <a:txBody>
                    <a:bodyPr/>
                    <a:lstStyle/>
                    <a:p>
                      <a:pPr algn="ctr"/>
                      <a:r>
                        <a:rPr lang="en-GB" b="1" dirty="0"/>
                        <a:t>37</a:t>
                      </a:r>
                    </a:p>
                  </a:txBody>
                  <a:tcPr anchor="ctr"/>
                </a:tc>
                <a:tc>
                  <a:txBody>
                    <a:bodyPr/>
                    <a:lstStyle/>
                    <a:p>
                      <a:pPr algn="ctr"/>
                      <a:r>
                        <a:rPr lang="en-GB" b="1" strike="dblStrike" baseline="0" dirty="0"/>
                        <a:t>38</a:t>
                      </a:r>
                    </a:p>
                  </a:txBody>
                  <a:tcPr anchor="ctr"/>
                </a:tc>
                <a:tc>
                  <a:txBody>
                    <a:bodyPr/>
                    <a:lstStyle/>
                    <a:p>
                      <a:pPr algn="ctr"/>
                      <a:r>
                        <a:rPr lang="en-GB" b="1" strike="dblStrike" baseline="0" dirty="0"/>
                        <a:t>39</a:t>
                      </a:r>
                    </a:p>
                  </a:txBody>
                  <a:tcPr anchor="ctr"/>
                </a:tc>
                <a:tc>
                  <a:txBody>
                    <a:bodyPr/>
                    <a:lstStyle/>
                    <a:p>
                      <a:pPr algn="ctr"/>
                      <a:r>
                        <a:rPr lang="en-GB" b="1" strike="dblStrike" baseline="0" dirty="0"/>
                        <a:t>40</a:t>
                      </a:r>
                    </a:p>
                  </a:txBody>
                  <a:tcPr anchor="ctr"/>
                </a:tc>
                <a:extLst>
                  <a:ext uri="{0D108BD9-81ED-4DB2-BD59-A6C34878D82A}">
                    <a16:rowId xmlns="" xmlns:a16="http://schemas.microsoft.com/office/drawing/2014/main" val="10003"/>
                  </a:ext>
                </a:extLst>
              </a:tr>
              <a:tr h="476571">
                <a:tc>
                  <a:txBody>
                    <a:bodyPr/>
                    <a:lstStyle/>
                    <a:p>
                      <a:pPr algn="ctr"/>
                      <a:r>
                        <a:rPr lang="en-GB" b="1" dirty="0"/>
                        <a:t>41</a:t>
                      </a:r>
                    </a:p>
                  </a:txBody>
                  <a:tcPr anchor="ctr"/>
                </a:tc>
                <a:tc>
                  <a:txBody>
                    <a:bodyPr/>
                    <a:lstStyle/>
                    <a:p>
                      <a:pPr algn="ctr"/>
                      <a:r>
                        <a:rPr lang="en-GB" b="1" strike="dblStrike" baseline="0" dirty="0"/>
                        <a:t>42</a:t>
                      </a:r>
                    </a:p>
                  </a:txBody>
                  <a:tcPr anchor="ctr"/>
                </a:tc>
                <a:tc>
                  <a:txBody>
                    <a:bodyPr/>
                    <a:lstStyle/>
                    <a:p>
                      <a:pPr algn="ctr"/>
                      <a:r>
                        <a:rPr lang="en-GB" b="1" dirty="0"/>
                        <a:t>43</a:t>
                      </a:r>
                    </a:p>
                  </a:txBody>
                  <a:tcPr anchor="ctr"/>
                </a:tc>
                <a:tc>
                  <a:txBody>
                    <a:bodyPr/>
                    <a:lstStyle/>
                    <a:p>
                      <a:pPr algn="ctr"/>
                      <a:r>
                        <a:rPr lang="en-GB" b="1" strike="dblStrike" baseline="0" dirty="0"/>
                        <a:t>44</a:t>
                      </a:r>
                    </a:p>
                  </a:txBody>
                  <a:tcPr anchor="ctr"/>
                </a:tc>
                <a:tc>
                  <a:txBody>
                    <a:bodyPr/>
                    <a:lstStyle/>
                    <a:p>
                      <a:pPr algn="ctr"/>
                      <a:r>
                        <a:rPr lang="en-GB" b="1" strike="dblStrike" baseline="0" dirty="0"/>
                        <a:t>45</a:t>
                      </a:r>
                    </a:p>
                  </a:txBody>
                  <a:tcPr anchor="ctr"/>
                </a:tc>
                <a:tc>
                  <a:txBody>
                    <a:bodyPr/>
                    <a:lstStyle/>
                    <a:p>
                      <a:pPr algn="ctr"/>
                      <a:r>
                        <a:rPr lang="en-GB" b="1" strike="dblStrike" baseline="0" dirty="0"/>
                        <a:t>46</a:t>
                      </a:r>
                    </a:p>
                  </a:txBody>
                  <a:tcPr anchor="ctr"/>
                </a:tc>
                <a:tc>
                  <a:txBody>
                    <a:bodyPr/>
                    <a:lstStyle/>
                    <a:p>
                      <a:pPr algn="ctr"/>
                      <a:r>
                        <a:rPr lang="en-GB" b="1" dirty="0"/>
                        <a:t>47</a:t>
                      </a:r>
                    </a:p>
                  </a:txBody>
                  <a:tcPr anchor="ctr"/>
                </a:tc>
                <a:tc>
                  <a:txBody>
                    <a:bodyPr/>
                    <a:lstStyle/>
                    <a:p>
                      <a:pPr algn="ctr"/>
                      <a:r>
                        <a:rPr lang="en-GB" b="1" strike="dblStrike" baseline="0" dirty="0"/>
                        <a:t>48</a:t>
                      </a:r>
                    </a:p>
                  </a:txBody>
                  <a:tcPr anchor="ctr"/>
                </a:tc>
                <a:tc>
                  <a:txBody>
                    <a:bodyPr/>
                    <a:lstStyle/>
                    <a:p>
                      <a:pPr algn="ctr"/>
                      <a:r>
                        <a:rPr lang="en-GB" b="1" dirty="0"/>
                        <a:t>49</a:t>
                      </a:r>
                    </a:p>
                  </a:txBody>
                  <a:tcPr anchor="ctr"/>
                </a:tc>
                <a:tc>
                  <a:txBody>
                    <a:bodyPr/>
                    <a:lstStyle/>
                    <a:p>
                      <a:pPr algn="ctr"/>
                      <a:r>
                        <a:rPr lang="en-GB" b="1" strike="dblStrike" baseline="0" dirty="0"/>
                        <a:t>50</a:t>
                      </a:r>
                    </a:p>
                  </a:txBody>
                  <a:tcPr anchor="ctr"/>
                </a:tc>
                <a:extLst>
                  <a:ext uri="{0D108BD9-81ED-4DB2-BD59-A6C34878D82A}">
                    <a16:rowId xmlns="" xmlns:a16="http://schemas.microsoft.com/office/drawing/2014/main" val="10004"/>
                  </a:ext>
                </a:extLst>
              </a:tr>
              <a:tr h="476571">
                <a:tc>
                  <a:txBody>
                    <a:bodyPr/>
                    <a:lstStyle/>
                    <a:p>
                      <a:pPr algn="ctr"/>
                      <a:r>
                        <a:rPr lang="en-GB" b="1" strike="dblStrike" baseline="0" dirty="0"/>
                        <a:t>51</a:t>
                      </a:r>
                    </a:p>
                  </a:txBody>
                  <a:tcPr anchor="ctr"/>
                </a:tc>
                <a:tc>
                  <a:txBody>
                    <a:bodyPr/>
                    <a:lstStyle/>
                    <a:p>
                      <a:pPr algn="ctr"/>
                      <a:r>
                        <a:rPr lang="en-GB" b="1" strike="dblStrike" baseline="0" dirty="0"/>
                        <a:t>52</a:t>
                      </a:r>
                    </a:p>
                  </a:txBody>
                  <a:tcPr anchor="ctr"/>
                </a:tc>
                <a:tc>
                  <a:txBody>
                    <a:bodyPr/>
                    <a:lstStyle/>
                    <a:p>
                      <a:pPr algn="ctr"/>
                      <a:r>
                        <a:rPr lang="en-GB" b="1" dirty="0"/>
                        <a:t>53</a:t>
                      </a:r>
                    </a:p>
                  </a:txBody>
                  <a:tcPr anchor="ctr"/>
                </a:tc>
                <a:tc>
                  <a:txBody>
                    <a:bodyPr/>
                    <a:lstStyle/>
                    <a:p>
                      <a:pPr algn="ctr"/>
                      <a:r>
                        <a:rPr lang="en-GB" b="1" strike="dblStrike" baseline="0" dirty="0"/>
                        <a:t>54</a:t>
                      </a:r>
                    </a:p>
                  </a:txBody>
                  <a:tcPr anchor="ctr"/>
                </a:tc>
                <a:tc>
                  <a:txBody>
                    <a:bodyPr/>
                    <a:lstStyle/>
                    <a:p>
                      <a:pPr algn="ctr"/>
                      <a:r>
                        <a:rPr lang="en-GB" b="1" strike="dblStrike" baseline="0" dirty="0"/>
                        <a:t>55</a:t>
                      </a:r>
                    </a:p>
                  </a:txBody>
                  <a:tcPr anchor="ctr"/>
                </a:tc>
                <a:tc>
                  <a:txBody>
                    <a:bodyPr/>
                    <a:lstStyle/>
                    <a:p>
                      <a:pPr algn="ctr"/>
                      <a:r>
                        <a:rPr lang="en-GB" b="1" strike="dblStrike" baseline="0" dirty="0"/>
                        <a:t>56</a:t>
                      </a:r>
                    </a:p>
                  </a:txBody>
                  <a:tcPr anchor="ctr"/>
                </a:tc>
                <a:tc>
                  <a:txBody>
                    <a:bodyPr/>
                    <a:lstStyle/>
                    <a:p>
                      <a:pPr algn="ctr"/>
                      <a:r>
                        <a:rPr lang="en-GB" b="1" strike="dblStrike" baseline="0" dirty="0"/>
                        <a:t>57</a:t>
                      </a:r>
                    </a:p>
                  </a:txBody>
                  <a:tcPr anchor="ctr"/>
                </a:tc>
                <a:tc>
                  <a:txBody>
                    <a:bodyPr/>
                    <a:lstStyle/>
                    <a:p>
                      <a:pPr algn="ctr"/>
                      <a:r>
                        <a:rPr lang="en-GB" b="1" strike="dblStrike" baseline="0" dirty="0"/>
                        <a:t>58</a:t>
                      </a:r>
                    </a:p>
                  </a:txBody>
                  <a:tcPr anchor="ctr"/>
                </a:tc>
                <a:tc>
                  <a:txBody>
                    <a:bodyPr/>
                    <a:lstStyle/>
                    <a:p>
                      <a:pPr algn="ctr"/>
                      <a:r>
                        <a:rPr lang="en-GB" b="1" dirty="0"/>
                        <a:t>59</a:t>
                      </a:r>
                    </a:p>
                  </a:txBody>
                  <a:tcPr anchor="ctr"/>
                </a:tc>
                <a:tc>
                  <a:txBody>
                    <a:bodyPr/>
                    <a:lstStyle/>
                    <a:p>
                      <a:pPr algn="ctr"/>
                      <a:r>
                        <a:rPr lang="en-GB" b="1" strike="dblStrike" baseline="0" dirty="0"/>
                        <a:t>60</a:t>
                      </a:r>
                    </a:p>
                  </a:txBody>
                  <a:tcPr anchor="ctr"/>
                </a:tc>
                <a:extLst>
                  <a:ext uri="{0D108BD9-81ED-4DB2-BD59-A6C34878D82A}">
                    <a16:rowId xmlns="" xmlns:a16="http://schemas.microsoft.com/office/drawing/2014/main" val="10005"/>
                  </a:ext>
                </a:extLst>
              </a:tr>
              <a:tr h="476571">
                <a:tc>
                  <a:txBody>
                    <a:bodyPr/>
                    <a:lstStyle/>
                    <a:p>
                      <a:pPr algn="ctr"/>
                      <a:r>
                        <a:rPr lang="en-GB" b="1" dirty="0"/>
                        <a:t>61</a:t>
                      </a:r>
                    </a:p>
                  </a:txBody>
                  <a:tcPr anchor="ctr"/>
                </a:tc>
                <a:tc>
                  <a:txBody>
                    <a:bodyPr/>
                    <a:lstStyle/>
                    <a:p>
                      <a:pPr algn="ctr"/>
                      <a:r>
                        <a:rPr lang="en-GB" b="1" strike="dblStrike" baseline="0" dirty="0"/>
                        <a:t>62</a:t>
                      </a:r>
                    </a:p>
                  </a:txBody>
                  <a:tcPr anchor="ctr"/>
                </a:tc>
                <a:tc>
                  <a:txBody>
                    <a:bodyPr/>
                    <a:lstStyle/>
                    <a:p>
                      <a:pPr algn="ctr"/>
                      <a:r>
                        <a:rPr lang="en-GB" b="1" strike="dblStrike" baseline="0" dirty="0"/>
                        <a:t>63</a:t>
                      </a:r>
                    </a:p>
                  </a:txBody>
                  <a:tcPr anchor="ctr"/>
                </a:tc>
                <a:tc>
                  <a:txBody>
                    <a:bodyPr/>
                    <a:lstStyle/>
                    <a:p>
                      <a:pPr algn="ctr"/>
                      <a:r>
                        <a:rPr lang="en-GB" b="1" strike="dblStrike" baseline="0" dirty="0"/>
                        <a:t>64</a:t>
                      </a:r>
                    </a:p>
                  </a:txBody>
                  <a:tcPr anchor="ctr"/>
                </a:tc>
                <a:tc>
                  <a:txBody>
                    <a:bodyPr/>
                    <a:lstStyle/>
                    <a:p>
                      <a:pPr algn="ctr"/>
                      <a:r>
                        <a:rPr lang="en-GB" b="1" strike="dblStrike" baseline="0" dirty="0"/>
                        <a:t>65</a:t>
                      </a:r>
                    </a:p>
                  </a:txBody>
                  <a:tcPr anchor="ctr"/>
                </a:tc>
                <a:tc>
                  <a:txBody>
                    <a:bodyPr/>
                    <a:lstStyle/>
                    <a:p>
                      <a:pPr algn="ctr"/>
                      <a:r>
                        <a:rPr lang="en-GB" b="1" strike="dblStrike" baseline="0" dirty="0"/>
                        <a:t>66</a:t>
                      </a:r>
                    </a:p>
                  </a:txBody>
                  <a:tcPr anchor="ctr"/>
                </a:tc>
                <a:tc>
                  <a:txBody>
                    <a:bodyPr/>
                    <a:lstStyle/>
                    <a:p>
                      <a:pPr algn="ctr"/>
                      <a:r>
                        <a:rPr lang="en-GB" b="1" dirty="0"/>
                        <a:t>67</a:t>
                      </a:r>
                    </a:p>
                  </a:txBody>
                  <a:tcPr anchor="ctr"/>
                </a:tc>
                <a:tc>
                  <a:txBody>
                    <a:bodyPr/>
                    <a:lstStyle/>
                    <a:p>
                      <a:pPr algn="ctr"/>
                      <a:r>
                        <a:rPr lang="en-GB" b="1" strike="dblStrike" baseline="0" dirty="0"/>
                        <a:t>68</a:t>
                      </a:r>
                    </a:p>
                  </a:txBody>
                  <a:tcPr anchor="ctr"/>
                </a:tc>
                <a:tc>
                  <a:txBody>
                    <a:bodyPr/>
                    <a:lstStyle/>
                    <a:p>
                      <a:pPr algn="ctr"/>
                      <a:r>
                        <a:rPr lang="en-GB" b="1" strike="dblStrike" baseline="0" dirty="0"/>
                        <a:t>69</a:t>
                      </a:r>
                    </a:p>
                  </a:txBody>
                  <a:tcPr anchor="ctr"/>
                </a:tc>
                <a:tc>
                  <a:txBody>
                    <a:bodyPr/>
                    <a:lstStyle/>
                    <a:p>
                      <a:pPr algn="ctr"/>
                      <a:r>
                        <a:rPr lang="en-GB" b="1" strike="dblStrike" baseline="0" dirty="0"/>
                        <a:t>70</a:t>
                      </a:r>
                    </a:p>
                  </a:txBody>
                  <a:tcPr anchor="ctr"/>
                </a:tc>
                <a:extLst>
                  <a:ext uri="{0D108BD9-81ED-4DB2-BD59-A6C34878D82A}">
                    <a16:rowId xmlns="" xmlns:a16="http://schemas.microsoft.com/office/drawing/2014/main" val="10006"/>
                  </a:ext>
                </a:extLst>
              </a:tr>
              <a:tr h="476571">
                <a:tc>
                  <a:txBody>
                    <a:bodyPr/>
                    <a:lstStyle/>
                    <a:p>
                      <a:pPr algn="ctr"/>
                      <a:r>
                        <a:rPr lang="en-GB" b="1" dirty="0"/>
                        <a:t>71</a:t>
                      </a:r>
                    </a:p>
                  </a:txBody>
                  <a:tcPr anchor="ctr"/>
                </a:tc>
                <a:tc>
                  <a:txBody>
                    <a:bodyPr/>
                    <a:lstStyle/>
                    <a:p>
                      <a:pPr algn="ctr"/>
                      <a:r>
                        <a:rPr lang="en-GB" b="1" strike="dblStrike" baseline="0" dirty="0"/>
                        <a:t>72</a:t>
                      </a:r>
                    </a:p>
                  </a:txBody>
                  <a:tcPr anchor="ctr"/>
                </a:tc>
                <a:tc>
                  <a:txBody>
                    <a:bodyPr/>
                    <a:lstStyle/>
                    <a:p>
                      <a:pPr algn="ctr"/>
                      <a:r>
                        <a:rPr lang="en-GB" b="1" dirty="0"/>
                        <a:t>73</a:t>
                      </a:r>
                    </a:p>
                  </a:txBody>
                  <a:tcPr anchor="ctr"/>
                </a:tc>
                <a:tc>
                  <a:txBody>
                    <a:bodyPr/>
                    <a:lstStyle/>
                    <a:p>
                      <a:pPr algn="ctr"/>
                      <a:r>
                        <a:rPr lang="en-GB" b="1" strike="dblStrike" baseline="0" dirty="0"/>
                        <a:t>74</a:t>
                      </a:r>
                    </a:p>
                  </a:txBody>
                  <a:tcPr anchor="ctr"/>
                </a:tc>
                <a:tc>
                  <a:txBody>
                    <a:bodyPr/>
                    <a:lstStyle/>
                    <a:p>
                      <a:pPr algn="ctr"/>
                      <a:r>
                        <a:rPr lang="en-GB" b="1" strike="dblStrike" baseline="0" dirty="0"/>
                        <a:t>75</a:t>
                      </a:r>
                    </a:p>
                  </a:txBody>
                  <a:tcPr anchor="ctr"/>
                </a:tc>
                <a:tc>
                  <a:txBody>
                    <a:bodyPr/>
                    <a:lstStyle/>
                    <a:p>
                      <a:pPr algn="ctr"/>
                      <a:r>
                        <a:rPr lang="en-GB" b="1" strike="dblStrike" baseline="0" dirty="0"/>
                        <a:t>76</a:t>
                      </a:r>
                    </a:p>
                  </a:txBody>
                  <a:tcPr anchor="ctr"/>
                </a:tc>
                <a:tc>
                  <a:txBody>
                    <a:bodyPr/>
                    <a:lstStyle/>
                    <a:p>
                      <a:pPr algn="ctr"/>
                      <a:r>
                        <a:rPr lang="en-GB" b="1" dirty="0"/>
                        <a:t>77</a:t>
                      </a:r>
                    </a:p>
                  </a:txBody>
                  <a:tcPr anchor="ctr"/>
                </a:tc>
                <a:tc>
                  <a:txBody>
                    <a:bodyPr/>
                    <a:lstStyle/>
                    <a:p>
                      <a:pPr algn="ctr"/>
                      <a:r>
                        <a:rPr lang="en-GB" b="1" strike="dblStrike" baseline="0" dirty="0"/>
                        <a:t>78</a:t>
                      </a:r>
                    </a:p>
                  </a:txBody>
                  <a:tcPr anchor="ctr"/>
                </a:tc>
                <a:tc>
                  <a:txBody>
                    <a:bodyPr/>
                    <a:lstStyle/>
                    <a:p>
                      <a:pPr algn="ctr"/>
                      <a:r>
                        <a:rPr lang="en-GB" b="1" dirty="0"/>
                        <a:t>79</a:t>
                      </a:r>
                    </a:p>
                  </a:txBody>
                  <a:tcPr anchor="ctr"/>
                </a:tc>
                <a:tc>
                  <a:txBody>
                    <a:bodyPr/>
                    <a:lstStyle/>
                    <a:p>
                      <a:pPr algn="ctr"/>
                      <a:r>
                        <a:rPr lang="en-GB" b="1" strike="dblStrike" baseline="0" dirty="0"/>
                        <a:t>80</a:t>
                      </a:r>
                    </a:p>
                  </a:txBody>
                  <a:tcPr anchor="ctr"/>
                </a:tc>
                <a:extLst>
                  <a:ext uri="{0D108BD9-81ED-4DB2-BD59-A6C34878D82A}">
                    <a16:rowId xmlns="" xmlns:a16="http://schemas.microsoft.com/office/drawing/2014/main" val="10007"/>
                  </a:ext>
                </a:extLst>
              </a:tr>
              <a:tr h="476571">
                <a:tc>
                  <a:txBody>
                    <a:bodyPr/>
                    <a:lstStyle/>
                    <a:p>
                      <a:pPr algn="ctr"/>
                      <a:r>
                        <a:rPr lang="en-GB" b="1" strike="dblStrike" baseline="0" dirty="0"/>
                        <a:t>81</a:t>
                      </a:r>
                    </a:p>
                  </a:txBody>
                  <a:tcPr anchor="ctr"/>
                </a:tc>
                <a:tc>
                  <a:txBody>
                    <a:bodyPr/>
                    <a:lstStyle/>
                    <a:p>
                      <a:pPr algn="ctr"/>
                      <a:r>
                        <a:rPr lang="en-GB" b="1" strike="dblStrike" baseline="0" dirty="0"/>
                        <a:t>82</a:t>
                      </a:r>
                    </a:p>
                  </a:txBody>
                  <a:tcPr anchor="ctr"/>
                </a:tc>
                <a:tc>
                  <a:txBody>
                    <a:bodyPr/>
                    <a:lstStyle/>
                    <a:p>
                      <a:pPr algn="ctr"/>
                      <a:r>
                        <a:rPr lang="en-GB" b="1" dirty="0"/>
                        <a:t>83</a:t>
                      </a:r>
                    </a:p>
                  </a:txBody>
                  <a:tcPr anchor="ctr"/>
                </a:tc>
                <a:tc>
                  <a:txBody>
                    <a:bodyPr/>
                    <a:lstStyle/>
                    <a:p>
                      <a:pPr algn="ctr"/>
                      <a:r>
                        <a:rPr lang="en-GB" b="1" strike="dblStrike" baseline="0" dirty="0"/>
                        <a:t>84</a:t>
                      </a:r>
                    </a:p>
                  </a:txBody>
                  <a:tcPr anchor="ctr"/>
                </a:tc>
                <a:tc>
                  <a:txBody>
                    <a:bodyPr/>
                    <a:lstStyle/>
                    <a:p>
                      <a:pPr algn="ctr"/>
                      <a:r>
                        <a:rPr lang="en-GB" b="1" strike="dblStrike" baseline="0" dirty="0"/>
                        <a:t>85</a:t>
                      </a:r>
                    </a:p>
                  </a:txBody>
                  <a:tcPr anchor="ctr"/>
                </a:tc>
                <a:tc>
                  <a:txBody>
                    <a:bodyPr/>
                    <a:lstStyle/>
                    <a:p>
                      <a:pPr algn="ctr"/>
                      <a:r>
                        <a:rPr lang="en-GB" b="1" strike="dblStrike" baseline="0" dirty="0"/>
                        <a:t>86</a:t>
                      </a:r>
                    </a:p>
                  </a:txBody>
                  <a:tcPr anchor="ctr"/>
                </a:tc>
                <a:tc>
                  <a:txBody>
                    <a:bodyPr/>
                    <a:lstStyle/>
                    <a:p>
                      <a:pPr algn="ctr"/>
                      <a:r>
                        <a:rPr lang="en-GB" b="1" strike="dblStrike" baseline="0" dirty="0"/>
                        <a:t>87</a:t>
                      </a:r>
                    </a:p>
                  </a:txBody>
                  <a:tcPr anchor="ctr"/>
                </a:tc>
                <a:tc>
                  <a:txBody>
                    <a:bodyPr/>
                    <a:lstStyle/>
                    <a:p>
                      <a:pPr algn="ctr"/>
                      <a:r>
                        <a:rPr lang="en-GB" b="1" strike="dblStrike" baseline="0" dirty="0"/>
                        <a:t>88</a:t>
                      </a:r>
                    </a:p>
                  </a:txBody>
                  <a:tcPr anchor="ctr"/>
                </a:tc>
                <a:tc>
                  <a:txBody>
                    <a:bodyPr/>
                    <a:lstStyle/>
                    <a:p>
                      <a:pPr algn="ctr"/>
                      <a:r>
                        <a:rPr lang="en-GB" b="1" dirty="0"/>
                        <a:t>89</a:t>
                      </a:r>
                    </a:p>
                  </a:txBody>
                  <a:tcPr anchor="ctr"/>
                </a:tc>
                <a:tc>
                  <a:txBody>
                    <a:bodyPr/>
                    <a:lstStyle/>
                    <a:p>
                      <a:pPr algn="ctr"/>
                      <a:r>
                        <a:rPr lang="en-GB" b="1" strike="dblStrike" baseline="0" dirty="0"/>
                        <a:t>90</a:t>
                      </a:r>
                    </a:p>
                  </a:txBody>
                  <a:tcPr anchor="ctr"/>
                </a:tc>
                <a:extLst>
                  <a:ext uri="{0D108BD9-81ED-4DB2-BD59-A6C34878D82A}">
                    <a16:rowId xmlns="" xmlns:a16="http://schemas.microsoft.com/office/drawing/2014/main" val="10008"/>
                  </a:ext>
                </a:extLst>
              </a:tr>
              <a:tr h="476571">
                <a:tc>
                  <a:txBody>
                    <a:bodyPr/>
                    <a:lstStyle/>
                    <a:p>
                      <a:pPr algn="ctr"/>
                      <a:r>
                        <a:rPr lang="en-GB" b="1" dirty="0"/>
                        <a:t>91</a:t>
                      </a:r>
                    </a:p>
                  </a:txBody>
                  <a:tcPr anchor="ctr"/>
                </a:tc>
                <a:tc>
                  <a:txBody>
                    <a:bodyPr/>
                    <a:lstStyle/>
                    <a:p>
                      <a:pPr algn="ctr"/>
                      <a:r>
                        <a:rPr lang="en-GB" b="1" strike="dblStrike" baseline="0" dirty="0"/>
                        <a:t>92</a:t>
                      </a:r>
                    </a:p>
                  </a:txBody>
                  <a:tcPr anchor="ctr"/>
                </a:tc>
                <a:tc>
                  <a:txBody>
                    <a:bodyPr/>
                    <a:lstStyle/>
                    <a:p>
                      <a:pPr algn="ctr"/>
                      <a:r>
                        <a:rPr lang="en-GB" b="1" strike="dblStrike" baseline="0" dirty="0"/>
                        <a:t>93</a:t>
                      </a:r>
                    </a:p>
                  </a:txBody>
                  <a:tcPr anchor="ctr"/>
                </a:tc>
                <a:tc>
                  <a:txBody>
                    <a:bodyPr/>
                    <a:lstStyle/>
                    <a:p>
                      <a:pPr algn="ctr"/>
                      <a:r>
                        <a:rPr lang="en-GB" b="1" strike="dblStrike" baseline="0" dirty="0"/>
                        <a:t>94</a:t>
                      </a:r>
                    </a:p>
                  </a:txBody>
                  <a:tcPr anchor="ctr"/>
                </a:tc>
                <a:tc>
                  <a:txBody>
                    <a:bodyPr/>
                    <a:lstStyle/>
                    <a:p>
                      <a:pPr algn="ctr"/>
                      <a:r>
                        <a:rPr lang="en-GB" b="1" strike="dblStrike" baseline="0" dirty="0"/>
                        <a:t>95</a:t>
                      </a:r>
                    </a:p>
                  </a:txBody>
                  <a:tcPr anchor="ctr"/>
                </a:tc>
                <a:tc>
                  <a:txBody>
                    <a:bodyPr/>
                    <a:lstStyle/>
                    <a:p>
                      <a:pPr algn="ctr"/>
                      <a:r>
                        <a:rPr lang="en-GB" b="1" strike="dblStrike" baseline="0" dirty="0"/>
                        <a:t>96</a:t>
                      </a:r>
                    </a:p>
                  </a:txBody>
                  <a:tcPr anchor="ctr"/>
                </a:tc>
                <a:tc>
                  <a:txBody>
                    <a:bodyPr/>
                    <a:lstStyle/>
                    <a:p>
                      <a:pPr algn="ctr"/>
                      <a:r>
                        <a:rPr lang="en-GB" b="1" dirty="0"/>
                        <a:t>97</a:t>
                      </a:r>
                    </a:p>
                  </a:txBody>
                  <a:tcPr anchor="ctr"/>
                </a:tc>
                <a:tc>
                  <a:txBody>
                    <a:bodyPr/>
                    <a:lstStyle/>
                    <a:p>
                      <a:pPr algn="ctr"/>
                      <a:r>
                        <a:rPr lang="en-GB" b="1" strike="dblStrike" baseline="0" dirty="0"/>
                        <a:t>98</a:t>
                      </a:r>
                    </a:p>
                  </a:txBody>
                  <a:tcPr anchor="ctr"/>
                </a:tc>
                <a:tc>
                  <a:txBody>
                    <a:bodyPr/>
                    <a:lstStyle/>
                    <a:p>
                      <a:pPr algn="ctr"/>
                      <a:r>
                        <a:rPr lang="en-GB" b="1" strike="dblStrike" baseline="0" dirty="0"/>
                        <a:t>99</a:t>
                      </a:r>
                    </a:p>
                  </a:txBody>
                  <a:tcPr anchor="ctr"/>
                </a:tc>
                <a:tc>
                  <a:txBody>
                    <a:bodyPr/>
                    <a:lstStyle/>
                    <a:p>
                      <a:pPr algn="ctr"/>
                      <a:r>
                        <a:rPr lang="en-GB" b="1" strike="dblStrike" baseline="0" dirty="0"/>
                        <a:t>100</a:t>
                      </a:r>
                    </a:p>
                  </a:txBody>
                  <a:tcPr anchor="ctr"/>
                </a:tc>
                <a:extLst>
                  <a:ext uri="{0D108BD9-81ED-4DB2-BD59-A6C34878D82A}">
                    <a16:rowId xmlns="" xmlns:a16="http://schemas.microsoft.com/office/drawing/2014/main" val="10009"/>
                  </a:ext>
                </a:extLst>
              </a:tr>
            </a:tbl>
          </a:graphicData>
        </a:graphic>
      </p:graphicFrame>
      <p:sp>
        <p:nvSpPr>
          <p:cNvPr id="9" name="Oval 8"/>
          <p:cNvSpPr/>
          <p:nvPr/>
        </p:nvSpPr>
        <p:spPr>
          <a:xfrm>
            <a:off x="2591523" y="129390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Oval 9"/>
          <p:cNvSpPr/>
          <p:nvPr/>
        </p:nvSpPr>
        <p:spPr>
          <a:xfrm>
            <a:off x="3265435" y="1293899"/>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Oval 10"/>
          <p:cNvSpPr/>
          <p:nvPr/>
        </p:nvSpPr>
        <p:spPr>
          <a:xfrm>
            <a:off x="4572000" y="1293899"/>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987281216"/>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26383" y="150900"/>
            <a:ext cx="4091234" cy="1143000"/>
          </a:xfrm>
          <a:prstGeom prst="rect">
            <a:avLst/>
          </a:prstGeom>
        </p:spPr>
        <p:txBody>
          <a:bodyPr lIns="91425" tIns="91425" rIns="91425" bIns="91425" anchor="ctr" anchorCtr="0">
            <a:noAutofit/>
          </a:bodyPr>
          <a:lstStyle/>
          <a:p>
            <a:r>
              <a:rPr lang="en" dirty="0">
                <a:latin typeface="Montserrat" panose="020B0604020202020204" charset="0"/>
              </a:rPr>
              <a:t>Sieve of Eratoshenes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1925047" y="1293900"/>
          <a:ext cx="6601850" cy="4765710"/>
        </p:xfrm>
        <a:graphic>
          <a:graphicData uri="http://schemas.openxmlformats.org/drawingml/2006/table">
            <a:tbl>
              <a:tblPr firstRow="1" bandRow="1">
                <a:tableStyleId>{616DA210-FB5B-4158-B5E0-FEB733F419BA}</a:tableStyleId>
              </a:tblPr>
              <a:tblGrid>
                <a:gridCol w="660185">
                  <a:extLst>
                    <a:ext uri="{9D8B030D-6E8A-4147-A177-3AD203B41FA5}">
                      <a16:colId xmlns="" xmlns:a16="http://schemas.microsoft.com/office/drawing/2014/main" val="20000"/>
                    </a:ext>
                  </a:extLst>
                </a:gridCol>
                <a:gridCol w="660185">
                  <a:extLst>
                    <a:ext uri="{9D8B030D-6E8A-4147-A177-3AD203B41FA5}">
                      <a16:colId xmlns="" xmlns:a16="http://schemas.microsoft.com/office/drawing/2014/main" val="20001"/>
                    </a:ext>
                  </a:extLst>
                </a:gridCol>
                <a:gridCol w="660185">
                  <a:extLst>
                    <a:ext uri="{9D8B030D-6E8A-4147-A177-3AD203B41FA5}">
                      <a16:colId xmlns="" xmlns:a16="http://schemas.microsoft.com/office/drawing/2014/main" val="20002"/>
                    </a:ext>
                  </a:extLst>
                </a:gridCol>
                <a:gridCol w="660185">
                  <a:extLst>
                    <a:ext uri="{9D8B030D-6E8A-4147-A177-3AD203B41FA5}">
                      <a16:colId xmlns="" xmlns:a16="http://schemas.microsoft.com/office/drawing/2014/main" val="20003"/>
                    </a:ext>
                  </a:extLst>
                </a:gridCol>
                <a:gridCol w="660185">
                  <a:extLst>
                    <a:ext uri="{9D8B030D-6E8A-4147-A177-3AD203B41FA5}">
                      <a16:colId xmlns="" xmlns:a16="http://schemas.microsoft.com/office/drawing/2014/main" val="20004"/>
                    </a:ext>
                  </a:extLst>
                </a:gridCol>
                <a:gridCol w="660185">
                  <a:extLst>
                    <a:ext uri="{9D8B030D-6E8A-4147-A177-3AD203B41FA5}">
                      <a16:colId xmlns="" xmlns:a16="http://schemas.microsoft.com/office/drawing/2014/main" val="20005"/>
                    </a:ext>
                  </a:extLst>
                </a:gridCol>
                <a:gridCol w="660185">
                  <a:extLst>
                    <a:ext uri="{9D8B030D-6E8A-4147-A177-3AD203B41FA5}">
                      <a16:colId xmlns="" xmlns:a16="http://schemas.microsoft.com/office/drawing/2014/main" val="20006"/>
                    </a:ext>
                  </a:extLst>
                </a:gridCol>
                <a:gridCol w="660185">
                  <a:extLst>
                    <a:ext uri="{9D8B030D-6E8A-4147-A177-3AD203B41FA5}">
                      <a16:colId xmlns="" xmlns:a16="http://schemas.microsoft.com/office/drawing/2014/main" val="20007"/>
                    </a:ext>
                  </a:extLst>
                </a:gridCol>
                <a:gridCol w="660185">
                  <a:extLst>
                    <a:ext uri="{9D8B030D-6E8A-4147-A177-3AD203B41FA5}">
                      <a16:colId xmlns="" xmlns:a16="http://schemas.microsoft.com/office/drawing/2014/main" val="20008"/>
                    </a:ext>
                  </a:extLst>
                </a:gridCol>
                <a:gridCol w="660185">
                  <a:extLst>
                    <a:ext uri="{9D8B030D-6E8A-4147-A177-3AD203B41FA5}">
                      <a16:colId xmlns="" xmlns:a16="http://schemas.microsoft.com/office/drawing/2014/main" val="20009"/>
                    </a:ext>
                  </a:extLst>
                </a:gridCol>
              </a:tblGrid>
              <a:tr h="476571">
                <a:tc>
                  <a:txBody>
                    <a:bodyPr/>
                    <a:lstStyle/>
                    <a:p>
                      <a:pPr algn="ctr"/>
                      <a:endParaRPr lang="en-GB" b="1" dirty="0"/>
                    </a:p>
                  </a:txBody>
                  <a:tcPr anchor="ctr"/>
                </a:tc>
                <a:tc>
                  <a:txBody>
                    <a:bodyPr/>
                    <a:lstStyle/>
                    <a:p>
                      <a:pPr algn="ctr"/>
                      <a:r>
                        <a:rPr lang="en-GB" b="1" dirty="0"/>
                        <a:t>2</a:t>
                      </a:r>
                    </a:p>
                  </a:txBody>
                  <a:tcPr anchor="ctr"/>
                </a:tc>
                <a:tc>
                  <a:txBody>
                    <a:bodyPr/>
                    <a:lstStyle/>
                    <a:p>
                      <a:pPr algn="ctr"/>
                      <a:r>
                        <a:rPr lang="en-GB" b="1" dirty="0"/>
                        <a:t>3</a:t>
                      </a:r>
                    </a:p>
                  </a:txBody>
                  <a:tcPr anchor="ctr"/>
                </a:tc>
                <a:tc>
                  <a:txBody>
                    <a:bodyPr/>
                    <a:lstStyle/>
                    <a:p>
                      <a:pPr algn="ctr"/>
                      <a:r>
                        <a:rPr lang="en-GB" b="1" strike="sngStrike" baseline="0" dirty="0">
                          <a:effectLst/>
                        </a:rPr>
                        <a:t>4</a:t>
                      </a:r>
                    </a:p>
                  </a:txBody>
                  <a:tcPr anchor="ctr"/>
                </a:tc>
                <a:tc>
                  <a:txBody>
                    <a:bodyPr/>
                    <a:lstStyle/>
                    <a:p>
                      <a:pPr algn="ctr"/>
                      <a:r>
                        <a:rPr lang="en-GB" b="1" dirty="0"/>
                        <a:t>5</a:t>
                      </a:r>
                    </a:p>
                  </a:txBody>
                  <a:tcPr anchor="ctr"/>
                </a:tc>
                <a:tc>
                  <a:txBody>
                    <a:bodyPr/>
                    <a:lstStyle/>
                    <a:p>
                      <a:pPr algn="ctr"/>
                      <a:r>
                        <a:rPr lang="en-GB" b="1" strike="dblStrike" baseline="0" dirty="0"/>
                        <a:t>6</a:t>
                      </a:r>
                    </a:p>
                  </a:txBody>
                  <a:tcPr anchor="ctr"/>
                </a:tc>
                <a:tc>
                  <a:txBody>
                    <a:bodyPr/>
                    <a:lstStyle/>
                    <a:p>
                      <a:pPr algn="ctr"/>
                      <a:r>
                        <a:rPr lang="en-GB" b="1" dirty="0"/>
                        <a:t>7</a:t>
                      </a:r>
                    </a:p>
                  </a:txBody>
                  <a:tcPr anchor="ctr"/>
                </a:tc>
                <a:tc>
                  <a:txBody>
                    <a:bodyPr/>
                    <a:lstStyle/>
                    <a:p>
                      <a:pPr algn="ctr"/>
                      <a:r>
                        <a:rPr lang="en-GB" b="1" strike="dblStrike" baseline="0" dirty="0"/>
                        <a:t>8</a:t>
                      </a:r>
                    </a:p>
                  </a:txBody>
                  <a:tcPr anchor="ctr"/>
                </a:tc>
                <a:tc>
                  <a:txBody>
                    <a:bodyPr/>
                    <a:lstStyle/>
                    <a:p>
                      <a:pPr algn="ctr"/>
                      <a:r>
                        <a:rPr lang="en-GB" b="1" strike="sngStrike" dirty="0"/>
                        <a:t>9</a:t>
                      </a:r>
                    </a:p>
                  </a:txBody>
                  <a:tcPr anchor="ctr"/>
                </a:tc>
                <a:tc>
                  <a:txBody>
                    <a:bodyPr/>
                    <a:lstStyle/>
                    <a:p>
                      <a:pPr algn="ctr"/>
                      <a:r>
                        <a:rPr lang="en-GB" b="1" strike="dblStrike" baseline="0" dirty="0"/>
                        <a:t>10</a:t>
                      </a:r>
                    </a:p>
                  </a:txBody>
                  <a:tcPr anchor="ctr"/>
                </a:tc>
                <a:extLst>
                  <a:ext uri="{0D108BD9-81ED-4DB2-BD59-A6C34878D82A}">
                    <a16:rowId xmlns="" xmlns:a16="http://schemas.microsoft.com/office/drawing/2014/main" val="10000"/>
                  </a:ext>
                </a:extLst>
              </a:tr>
              <a:tr h="476571">
                <a:tc>
                  <a:txBody>
                    <a:bodyPr/>
                    <a:lstStyle/>
                    <a:p>
                      <a:pPr algn="ctr"/>
                      <a:r>
                        <a:rPr lang="en-GB" b="1" dirty="0"/>
                        <a:t>11</a:t>
                      </a:r>
                    </a:p>
                  </a:txBody>
                  <a:tcPr anchor="ctr"/>
                </a:tc>
                <a:tc>
                  <a:txBody>
                    <a:bodyPr/>
                    <a:lstStyle/>
                    <a:p>
                      <a:pPr algn="ctr"/>
                      <a:r>
                        <a:rPr lang="en-GB" b="1" strike="dblStrike" baseline="0" dirty="0"/>
                        <a:t>12</a:t>
                      </a:r>
                    </a:p>
                  </a:txBody>
                  <a:tcPr anchor="ctr"/>
                </a:tc>
                <a:tc>
                  <a:txBody>
                    <a:bodyPr/>
                    <a:lstStyle/>
                    <a:p>
                      <a:pPr algn="ctr"/>
                      <a:r>
                        <a:rPr lang="en-GB" b="1" dirty="0"/>
                        <a:t>13</a:t>
                      </a:r>
                    </a:p>
                  </a:txBody>
                  <a:tcPr anchor="ctr"/>
                </a:tc>
                <a:tc>
                  <a:txBody>
                    <a:bodyPr/>
                    <a:lstStyle/>
                    <a:p>
                      <a:pPr algn="ctr"/>
                      <a:r>
                        <a:rPr lang="en-GB" b="1" strike="dblStrike" baseline="0" dirty="0"/>
                        <a:t>14</a:t>
                      </a:r>
                    </a:p>
                  </a:txBody>
                  <a:tcPr anchor="ctr"/>
                </a:tc>
                <a:tc>
                  <a:txBody>
                    <a:bodyPr/>
                    <a:lstStyle/>
                    <a:p>
                      <a:pPr algn="ctr"/>
                      <a:r>
                        <a:rPr lang="en-GB" b="1" strike="dblStrike" baseline="0" dirty="0"/>
                        <a:t>15</a:t>
                      </a:r>
                    </a:p>
                  </a:txBody>
                  <a:tcPr anchor="ctr"/>
                </a:tc>
                <a:tc>
                  <a:txBody>
                    <a:bodyPr/>
                    <a:lstStyle/>
                    <a:p>
                      <a:pPr algn="ctr"/>
                      <a:r>
                        <a:rPr lang="en-GB" b="1" strike="dblStrike" baseline="0" dirty="0"/>
                        <a:t>16</a:t>
                      </a:r>
                    </a:p>
                  </a:txBody>
                  <a:tcPr anchor="ctr"/>
                </a:tc>
                <a:tc>
                  <a:txBody>
                    <a:bodyPr/>
                    <a:lstStyle/>
                    <a:p>
                      <a:pPr algn="ctr"/>
                      <a:r>
                        <a:rPr lang="en-GB" b="1" dirty="0"/>
                        <a:t>17</a:t>
                      </a:r>
                    </a:p>
                  </a:txBody>
                  <a:tcPr anchor="ctr"/>
                </a:tc>
                <a:tc>
                  <a:txBody>
                    <a:bodyPr/>
                    <a:lstStyle/>
                    <a:p>
                      <a:pPr algn="ctr"/>
                      <a:r>
                        <a:rPr lang="en-GB" b="1" strike="dblStrike" baseline="0" dirty="0"/>
                        <a:t>18</a:t>
                      </a:r>
                    </a:p>
                  </a:txBody>
                  <a:tcPr anchor="ctr"/>
                </a:tc>
                <a:tc>
                  <a:txBody>
                    <a:bodyPr/>
                    <a:lstStyle/>
                    <a:p>
                      <a:pPr algn="ctr"/>
                      <a:r>
                        <a:rPr lang="en-GB" b="1" dirty="0"/>
                        <a:t>19</a:t>
                      </a:r>
                    </a:p>
                  </a:txBody>
                  <a:tcPr anchor="ctr"/>
                </a:tc>
                <a:tc>
                  <a:txBody>
                    <a:bodyPr/>
                    <a:lstStyle/>
                    <a:p>
                      <a:pPr algn="ctr"/>
                      <a:r>
                        <a:rPr lang="en-GB" b="1" strike="dblStrike" baseline="0" dirty="0"/>
                        <a:t>20</a:t>
                      </a:r>
                    </a:p>
                  </a:txBody>
                  <a:tcPr anchor="ctr"/>
                </a:tc>
                <a:extLst>
                  <a:ext uri="{0D108BD9-81ED-4DB2-BD59-A6C34878D82A}">
                    <a16:rowId xmlns="" xmlns:a16="http://schemas.microsoft.com/office/drawing/2014/main" val="10001"/>
                  </a:ext>
                </a:extLst>
              </a:tr>
              <a:tr h="476571">
                <a:tc>
                  <a:txBody>
                    <a:bodyPr/>
                    <a:lstStyle/>
                    <a:p>
                      <a:pPr algn="ctr"/>
                      <a:r>
                        <a:rPr lang="en-GB" b="1" strike="dblStrike" baseline="0" dirty="0"/>
                        <a:t>21</a:t>
                      </a:r>
                    </a:p>
                  </a:txBody>
                  <a:tcPr anchor="ctr"/>
                </a:tc>
                <a:tc>
                  <a:txBody>
                    <a:bodyPr/>
                    <a:lstStyle/>
                    <a:p>
                      <a:pPr algn="ctr"/>
                      <a:r>
                        <a:rPr lang="en-GB" b="1" strike="dblStrike" baseline="0" dirty="0"/>
                        <a:t>22</a:t>
                      </a:r>
                    </a:p>
                  </a:txBody>
                  <a:tcPr anchor="ctr"/>
                </a:tc>
                <a:tc>
                  <a:txBody>
                    <a:bodyPr/>
                    <a:lstStyle/>
                    <a:p>
                      <a:pPr algn="ctr"/>
                      <a:r>
                        <a:rPr lang="en-GB" b="1" dirty="0"/>
                        <a:t>23</a:t>
                      </a:r>
                    </a:p>
                  </a:txBody>
                  <a:tcPr anchor="ctr"/>
                </a:tc>
                <a:tc>
                  <a:txBody>
                    <a:bodyPr/>
                    <a:lstStyle/>
                    <a:p>
                      <a:pPr algn="ctr"/>
                      <a:r>
                        <a:rPr lang="en-GB" b="1" strike="dblStrike" baseline="0" dirty="0"/>
                        <a:t>24</a:t>
                      </a:r>
                    </a:p>
                  </a:txBody>
                  <a:tcPr anchor="ctr"/>
                </a:tc>
                <a:tc>
                  <a:txBody>
                    <a:bodyPr/>
                    <a:lstStyle/>
                    <a:p>
                      <a:pPr algn="ctr"/>
                      <a:r>
                        <a:rPr lang="en-GB" b="1" strike="dblStrike" baseline="0" dirty="0"/>
                        <a:t>25</a:t>
                      </a:r>
                    </a:p>
                  </a:txBody>
                  <a:tcPr anchor="ctr"/>
                </a:tc>
                <a:tc>
                  <a:txBody>
                    <a:bodyPr/>
                    <a:lstStyle/>
                    <a:p>
                      <a:pPr algn="ctr"/>
                      <a:r>
                        <a:rPr lang="en-GB" b="1" strike="dblStrike" baseline="0" dirty="0"/>
                        <a:t>26</a:t>
                      </a:r>
                    </a:p>
                  </a:txBody>
                  <a:tcPr anchor="ctr"/>
                </a:tc>
                <a:tc>
                  <a:txBody>
                    <a:bodyPr/>
                    <a:lstStyle/>
                    <a:p>
                      <a:pPr algn="ctr"/>
                      <a:r>
                        <a:rPr lang="en-GB" b="1" strike="sngStrike" dirty="0"/>
                        <a:t>27</a:t>
                      </a:r>
                    </a:p>
                  </a:txBody>
                  <a:tcPr anchor="ctr"/>
                </a:tc>
                <a:tc>
                  <a:txBody>
                    <a:bodyPr/>
                    <a:lstStyle/>
                    <a:p>
                      <a:pPr algn="ctr"/>
                      <a:r>
                        <a:rPr lang="en-GB" b="1" strike="dblStrike" baseline="0" dirty="0"/>
                        <a:t>28</a:t>
                      </a:r>
                    </a:p>
                  </a:txBody>
                  <a:tcPr anchor="ctr"/>
                </a:tc>
                <a:tc>
                  <a:txBody>
                    <a:bodyPr/>
                    <a:lstStyle/>
                    <a:p>
                      <a:pPr algn="ctr"/>
                      <a:r>
                        <a:rPr lang="en-GB" b="1" dirty="0"/>
                        <a:t>29</a:t>
                      </a:r>
                    </a:p>
                  </a:txBody>
                  <a:tcPr anchor="ctr"/>
                </a:tc>
                <a:tc>
                  <a:txBody>
                    <a:bodyPr/>
                    <a:lstStyle/>
                    <a:p>
                      <a:pPr algn="ctr"/>
                      <a:r>
                        <a:rPr lang="en-GB" b="1" strike="dblStrike" baseline="0" dirty="0"/>
                        <a:t>30</a:t>
                      </a:r>
                    </a:p>
                  </a:txBody>
                  <a:tcPr anchor="ctr"/>
                </a:tc>
                <a:extLst>
                  <a:ext uri="{0D108BD9-81ED-4DB2-BD59-A6C34878D82A}">
                    <a16:rowId xmlns="" xmlns:a16="http://schemas.microsoft.com/office/drawing/2014/main" val="10002"/>
                  </a:ext>
                </a:extLst>
              </a:tr>
              <a:tr h="476571">
                <a:tc>
                  <a:txBody>
                    <a:bodyPr/>
                    <a:lstStyle/>
                    <a:p>
                      <a:pPr algn="ctr"/>
                      <a:r>
                        <a:rPr lang="en-GB" b="1" dirty="0"/>
                        <a:t>31</a:t>
                      </a:r>
                    </a:p>
                  </a:txBody>
                  <a:tcPr anchor="ctr"/>
                </a:tc>
                <a:tc>
                  <a:txBody>
                    <a:bodyPr/>
                    <a:lstStyle/>
                    <a:p>
                      <a:pPr algn="ctr"/>
                      <a:r>
                        <a:rPr lang="en-GB" b="1" strike="dblStrike" baseline="0" dirty="0"/>
                        <a:t>32</a:t>
                      </a:r>
                    </a:p>
                  </a:txBody>
                  <a:tcPr anchor="ctr"/>
                </a:tc>
                <a:tc>
                  <a:txBody>
                    <a:bodyPr/>
                    <a:lstStyle/>
                    <a:p>
                      <a:pPr algn="ctr"/>
                      <a:r>
                        <a:rPr lang="en-GB" b="1" strike="dblStrike" baseline="0" dirty="0"/>
                        <a:t>33</a:t>
                      </a:r>
                    </a:p>
                  </a:txBody>
                  <a:tcPr anchor="ctr"/>
                </a:tc>
                <a:tc>
                  <a:txBody>
                    <a:bodyPr/>
                    <a:lstStyle/>
                    <a:p>
                      <a:pPr algn="ctr"/>
                      <a:r>
                        <a:rPr lang="en-GB" b="1" strike="dblStrike" baseline="0" dirty="0"/>
                        <a:t>34</a:t>
                      </a:r>
                    </a:p>
                  </a:txBody>
                  <a:tcPr anchor="ctr"/>
                </a:tc>
                <a:tc>
                  <a:txBody>
                    <a:bodyPr/>
                    <a:lstStyle/>
                    <a:p>
                      <a:pPr algn="ctr"/>
                      <a:r>
                        <a:rPr lang="en-GB" b="1" strike="dblStrike" baseline="0" dirty="0"/>
                        <a:t>35</a:t>
                      </a:r>
                    </a:p>
                  </a:txBody>
                  <a:tcPr anchor="ctr"/>
                </a:tc>
                <a:tc>
                  <a:txBody>
                    <a:bodyPr/>
                    <a:lstStyle/>
                    <a:p>
                      <a:pPr algn="ctr"/>
                      <a:r>
                        <a:rPr lang="en-GB" b="1" strike="dblStrike" baseline="0" dirty="0"/>
                        <a:t>36</a:t>
                      </a:r>
                    </a:p>
                  </a:txBody>
                  <a:tcPr anchor="ctr"/>
                </a:tc>
                <a:tc>
                  <a:txBody>
                    <a:bodyPr/>
                    <a:lstStyle/>
                    <a:p>
                      <a:pPr algn="ctr"/>
                      <a:r>
                        <a:rPr lang="en-GB" b="1" dirty="0"/>
                        <a:t>37</a:t>
                      </a:r>
                    </a:p>
                  </a:txBody>
                  <a:tcPr anchor="ctr"/>
                </a:tc>
                <a:tc>
                  <a:txBody>
                    <a:bodyPr/>
                    <a:lstStyle/>
                    <a:p>
                      <a:pPr algn="ctr"/>
                      <a:r>
                        <a:rPr lang="en-GB" b="1" strike="dblStrike" baseline="0" dirty="0"/>
                        <a:t>38</a:t>
                      </a:r>
                    </a:p>
                  </a:txBody>
                  <a:tcPr anchor="ctr"/>
                </a:tc>
                <a:tc>
                  <a:txBody>
                    <a:bodyPr/>
                    <a:lstStyle/>
                    <a:p>
                      <a:pPr algn="ctr"/>
                      <a:r>
                        <a:rPr lang="en-GB" b="1" strike="dblStrike" baseline="0" dirty="0"/>
                        <a:t>39</a:t>
                      </a:r>
                    </a:p>
                  </a:txBody>
                  <a:tcPr anchor="ctr"/>
                </a:tc>
                <a:tc>
                  <a:txBody>
                    <a:bodyPr/>
                    <a:lstStyle/>
                    <a:p>
                      <a:pPr algn="ctr"/>
                      <a:r>
                        <a:rPr lang="en-GB" b="1" strike="dblStrike" baseline="0" dirty="0"/>
                        <a:t>40</a:t>
                      </a:r>
                    </a:p>
                  </a:txBody>
                  <a:tcPr anchor="ctr"/>
                </a:tc>
                <a:extLst>
                  <a:ext uri="{0D108BD9-81ED-4DB2-BD59-A6C34878D82A}">
                    <a16:rowId xmlns="" xmlns:a16="http://schemas.microsoft.com/office/drawing/2014/main" val="10003"/>
                  </a:ext>
                </a:extLst>
              </a:tr>
              <a:tr h="476571">
                <a:tc>
                  <a:txBody>
                    <a:bodyPr/>
                    <a:lstStyle/>
                    <a:p>
                      <a:pPr algn="ctr"/>
                      <a:r>
                        <a:rPr lang="en-GB" b="1" dirty="0"/>
                        <a:t>41</a:t>
                      </a:r>
                    </a:p>
                  </a:txBody>
                  <a:tcPr anchor="ctr"/>
                </a:tc>
                <a:tc>
                  <a:txBody>
                    <a:bodyPr/>
                    <a:lstStyle/>
                    <a:p>
                      <a:pPr algn="ctr"/>
                      <a:r>
                        <a:rPr lang="en-GB" b="1" strike="dblStrike" baseline="0" dirty="0"/>
                        <a:t>42</a:t>
                      </a:r>
                    </a:p>
                  </a:txBody>
                  <a:tcPr anchor="ctr"/>
                </a:tc>
                <a:tc>
                  <a:txBody>
                    <a:bodyPr/>
                    <a:lstStyle/>
                    <a:p>
                      <a:pPr algn="ctr"/>
                      <a:r>
                        <a:rPr lang="en-GB" b="1" dirty="0"/>
                        <a:t>43</a:t>
                      </a:r>
                    </a:p>
                  </a:txBody>
                  <a:tcPr anchor="ctr"/>
                </a:tc>
                <a:tc>
                  <a:txBody>
                    <a:bodyPr/>
                    <a:lstStyle/>
                    <a:p>
                      <a:pPr algn="ctr"/>
                      <a:r>
                        <a:rPr lang="en-GB" b="1" strike="dblStrike" baseline="0" dirty="0"/>
                        <a:t>44</a:t>
                      </a:r>
                    </a:p>
                  </a:txBody>
                  <a:tcPr anchor="ctr"/>
                </a:tc>
                <a:tc>
                  <a:txBody>
                    <a:bodyPr/>
                    <a:lstStyle/>
                    <a:p>
                      <a:pPr algn="ctr"/>
                      <a:r>
                        <a:rPr lang="en-GB" b="1" strike="dblStrike" baseline="0" dirty="0"/>
                        <a:t>45</a:t>
                      </a:r>
                    </a:p>
                  </a:txBody>
                  <a:tcPr anchor="ctr"/>
                </a:tc>
                <a:tc>
                  <a:txBody>
                    <a:bodyPr/>
                    <a:lstStyle/>
                    <a:p>
                      <a:pPr algn="ctr"/>
                      <a:r>
                        <a:rPr lang="en-GB" b="1" strike="dblStrike" baseline="0" dirty="0"/>
                        <a:t>46</a:t>
                      </a:r>
                    </a:p>
                  </a:txBody>
                  <a:tcPr anchor="ctr"/>
                </a:tc>
                <a:tc>
                  <a:txBody>
                    <a:bodyPr/>
                    <a:lstStyle/>
                    <a:p>
                      <a:pPr algn="ctr"/>
                      <a:r>
                        <a:rPr lang="en-GB" b="1" dirty="0"/>
                        <a:t>47</a:t>
                      </a:r>
                    </a:p>
                  </a:txBody>
                  <a:tcPr anchor="ctr"/>
                </a:tc>
                <a:tc>
                  <a:txBody>
                    <a:bodyPr/>
                    <a:lstStyle/>
                    <a:p>
                      <a:pPr algn="ctr"/>
                      <a:r>
                        <a:rPr lang="en-GB" b="1" strike="dblStrike" baseline="0" dirty="0"/>
                        <a:t>48</a:t>
                      </a:r>
                    </a:p>
                  </a:txBody>
                  <a:tcPr anchor="ctr"/>
                </a:tc>
                <a:tc>
                  <a:txBody>
                    <a:bodyPr/>
                    <a:lstStyle/>
                    <a:p>
                      <a:pPr algn="ctr"/>
                      <a:r>
                        <a:rPr lang="en-GB" b="1" strike="dblStrike" baseline="0" dirty="0"/>
                        <a:t>49</a:t>
                      </a:r>
                    </a:p>
                  </a:txBody>
                  <a:tcPr anchor="ctr"/>
                </a:tc>
                <a:tc>
                  <a:txBody>
                    <a:bodyPr/>
                    <a:lstStyle/>
                    <a:p>
                      <a:pPr algn="ctr"/>
                      <a:r>
                        <a:rPr lang="en-GB" b="1" strike="dblStrike" baseline="0" dirty="0"/>
                        <a:t>50</a:t>
                      </a:r>
                    </a:p>
                  </a:txBody>
                  <a:tcPr anchor="ctr"/>
                </a:tc>
                <a:extLst>
                  <a:ext uri="{0D108BD9-81ED-4DB2-BD59-A6C34878D82A}">
                    <a16:rowId xmlns="" xmlns:a16="http://schemas.microsoft.com/office/drawing/2014/main" val="10004"/>
                  </a:ext>
                </a:extLst>
              </a:tr>
              <a:tr h="476571">
                <a:tc>
                  <a:txBody>
                    <a:bodyPr/>
                    <a:lstStyle/>
                    <a:p>
                      <a:pPr algn="ctr"/>
                      <a:r>
                        <a:rPr lang="en-GB" b="1" strike="dblStrike" baseline="0" dirty="0"/>
                        <a:t>51</a:t>
                      </a:r>
                    </a:p>
                  </a:txBody>
                  <a:tcPr anchor="ctr"/>
                </a:tc>
                <a:tc>
                  <a:txBody>
                    <a:bodyPr/>
                    <a:lstStyle/>
                    <a:p>
                      <a:pPr algn="ctr"/>
                      <a:r>
                        <a:rPr lang="en-GB" b="1" strike="dblStrike" baseline="0" dirty="0"/>
                        <a:t>52</a:t>
                      </a:r>
                    </a:p>
                  </a:txBody>
                  <a:tcPr anchor="ctr"/>
                </a:tc>
                <a:tc>
                  <a:txBody>
                    <a:bodyPr/>
                    <a:lstStyle/>
                    <a:p>
                      <a:pPr algn="ctr"/>
                      <a:r>
                        <a:rPr lang="en-GB" b="1" dirty="0"/>
                        <a:t>53</a:t>
                      </a:r>
                    </a:p>
                  </a:txBody>
                  <a:tcPr anchor="ctr"/>
                </a:tc>
                <a:tc>
                  <a:txBody>
                    <a:bodyPr/>
                    <a:lstStyle/>
                    <a:p>
                      <a:pPr algn="ctr"/>
                      <a:r>
                        <a:rPr lang="en-GB" b="1" strike="dblStrike" baseline="0" dirty="0"/>
                        <a:t>54</a:t>
                      </a:r>
                    </a:p>
                  </a:txBody>
                  <a:tcPr anchor="ctr"/>
                </a:tc>
                <a:tc>
                  <a:txBody>
                    <a:bodyPr/>
                    <a:lstStyle/>
                    <a:p>
                      <a:pPr algn="ctr"/>
                      <a:r>
                        <a:rPr lang="en-GB" b="1" strike="dblStrike" baseline="0" dirty="0"/>
                        <a:t>55</a:t>
                      </a:r>
                    </a:p>
                  </a:txBody>
                  <a:tcPr anchor="ctr"/>
                </a:tc>
                <a:tc>
                  <a:txBody>
                    <a:bodyPr/>
                    <a:lstStyle/>
                    <a:p>
                      <a:pPr algn="ctr"/>
                      <a:r>
                        <a:rPr lang="en-GB" b="1" strike="dblStrike" baseline="0" dirty="0"/>
                        <a:t>56</a:t>
                      </a:r>
                    </a:p>
                  </a:txBody>
                  <a:tcPr anchor="ctr"/>
                </a:tc>
                <a:tc>
                  <a:txBody>
                    <a:bodyPr/>
                    <a:lstStyle/>
                    <a:p>
                      <a:pPr algn="ctr"/>
                      <a:r>
                        <a:rPr lang="en-GB" b="1" strike="dblStrike" baseline="0" dirty="0"/>
                        <a:t>57</a:t>
                      </a:r>
                    </a:p>
                  </a:txBody>
                  <a:tcPr anchor="ctr"/>
                </a:tc>
                <a:tc>
                  <a:txBody>
                    <a:bodyPr/>
                    <a:lstStyle/>
                    <a:p>
                      <a:pPr algn="ctr"/>
                      <a:r>
                        <a:rPr lang="en-GB" b="1" strike="dblStrike" baseline="0" dirty="0"/>
                        <a:t>58</a:t>
                      </a:r>
                    </a:p>
                  </a:txBody>
                  <a:tcPr anchor="ctr"/>
                </a:tc>
                <a:tc>
                  <a:txBody>
                    <a:bodyPr/>
                    <a:lstStyle/>
                    <a:p>
                      <a:pPr algn="ctr"/>
                      <a:r>
                        <a:rPr lang="en-GB" b="1" dirty="0"/>
                        <a:t>59</a:t>
                      </a:r>
                    </a:p>
                  </a:txBody>
                  <a:tcPr anchor="ctr"/>
                </a:tc>
                <a:tc>
                  <a:txBody>
                    <a:bodyPr/>
                    <a:lstStyle/>
                    <a:p>
                      <a:pPr algn="ctr"/>
                      <a:r>
                        <a:rPr lang="en-GB" b="1" strike="dblStrike" baseline="0" dirty="0"/>
                        <a:t>60</a:t>
                      </a:r>
                    </a:p>
                  </a:txBody>
                  <a:tcPr anchor="ctr"/>
                </a:tc>
                <a:extLst>
                  <a:ext uri="{0D108BD9-81ED-4DB2-BD59-A6C34878D82A}">
                    <a16:rowId xmlns="" xmlns:a16="http://schemas.microsoft.com/office/drawing/2014/main" val="10005"/>
                  </a:ext>
                </a:extLst>
              </a:tr>
              <a:tr h="476571">
                <a:tc>
                  <a:txBody>
                    <a:bodyPr/>
                    <a:lstStyle/>
                    <a:p>
                      <a:pPr algn="ctr"/>
                      <a:r>
                        <a:rPr lang="en-GB" b="1" dirty="0"/>
                        <a:t>61</a:t>
                      </a:r>
                    </a:p>
                  </a:txBody>
                  <a:tcPr anchor="ctr"/>
                </a:tc>
                <a:tc>
                  <a:txBody>
                    <a:bodyPr/>
                    <a:lstStyle/>
                    <a:p>
                      <a:pPr algn="ctr"/>
                      <a:r>
                        <a:rPr lang="en-GB" b="1" strike="dblStrike" baseline="0" dirty="0"/>
                        <a:t>62</a:t>
                      </a:r>
                    </a:p>
                  </a:txBody>
                  <a:tcPr anchor="ctr"/>
                </a:tc>
                <a:tc>
                  <a:txBody>
                    <a:bodyPr/>
                    <a:lstStyle/>
                    <a:p>
                      <a:pPr algn="ctr"/>
                      <a:r>
                        <a:rPr lang="en-GB" b="1" strike="dblStrike" baseline="0" dirty="0"/>
                        <a:t>63</a:t>
                      </a:r>
                    </a:p>
                  </a:txBody>
                  <a:tcPr anchor="ctr"/>
                </a:tc>
                <a:tc>
                  <a:txBody>
                    <a:bodyPr/>
                    <a:lstStyle/>
                    <a:p>
                      <a:pPr algn="ctr"/>
                      <a:r>
                        <a:rPr lang="en-GB" b="1" strike="dblStrike" baseline="0" dirty="0"/>
                        <a:t>64</a:t>
                      </a:r>
                    </a:p>
                  </a:txBody>
                  <a:tcPr anchor="ctr"/>
                </a:tc>
                <a:tc>
                  <a:txBody>
                    <a:bodyPr/>
                    <a:lstStyle/>
                    <a:p>
                      <a:pPr algn="ctr"/>
                      <a:r>
                        <a:rPr lang="en-GB" b="1" strike="dblStrike" baseline="0" dirty="0"/>
                        <a:t>65</a:t>
                      </a:r>
                    </a:p>
                  </a:txBody>
                  <a:tcPr anchor="ctr"/>
                </a:tc>
                <a:tc>
                  <a:txBody>
                    <a:bodyPr/>
                    <a:lstStyle/>
                    <a:p>
                      <a:pPr algn="ctr"/>
                      <a:r>
                        <a:rPr lang="en-GB" b="1" strike="dblStrike" baseline="0" dirty="0"/>
                        <a:t>66</a:t>
                      </a:r>
                    </a:p>
                  </a:txBody>
                  <a:tcPr anchor="ctr"/>
                </a:tc>
                <a:tc>
                  <a:txBody>
                    <a:bodyPr/>
                    <a:lstStyle/>
                    <a:p>
                      <a:pPr algn="ctr"/>
                      <a:r>
                        <a:rPr lang="en-GB" b="1" dirty="0"/>
                        <a:t>67</a:t>
                      </a:r>
                    </a:p>
                  </a:txBody>
                  <a:tcPr anchor="ctr"/>
                </a:tc>
                <a:tc>
                  <a:txBody>
                    <a:bodyPr/>
                    <a:lstStyle/>
                    <a:p>
                      <a:pPr algn="ctr"/>
                      <a:r>
                        <a:rPr lang="en-GB" b="1" strike="dblStrike" baseline="0" dirty="0"/>
                        <a:t>68</a:t>
                      </a:r>
                    </a:p>
                  </a:txBody>
                  <a:tcPr anchor="ctr"/>
                </a:tc>
                <a:tc>
                  <a:txBody>
                    <a:bodyPr/>
                    <a:lstStyle/>
                    <a:p>
                      <a:pPr algn="ctr"/>
                      <a:r>
                        <a:rPr lang="en-GB" b="1" strike="dblStrike" baseline="0" dirty="0"/>
                        <a:t>69</a:t>
                      </a:r>
                    </a:p>
                  </a:txBody>
                  <a:tcPr anchor="ctr"/>
                </a:tc>
                <a:tc>
                  <a:txBody>
                    <a:bodyPr/>
                    <a:lstStyle/>
                    <a:p>
                      <a:pPr algn="ctr"/>
                      <a:r>
                        <a:rPr lang="en-GB" b="1" strike="dblStrike" baseline="0" dirty="0"/>
                        <a:t>70</a:t>
                      </a:r>
                    </a:p>
                  </a:txBody>
                  <a:tcPr anchor="ctr"/>
                </a:tc>
                <a:extLst>
                  <a:ext uri="{0D108BD9-81ED-4DB2-BD59-A6C34878D82A}">
                    <a16:rowId xmlns="" xmlns:a16="http://schemas.microsoft.com/office/drawing/2014/main" val="10006"/>
                  </a:ext>
                </a:extLst>
              </a:tr>
              <a:tr h="476571">
                <a:tc>
                  <a:txBody>
                    <a:bodyPr/>
                    <a:lstStyle/>
                    <a:p>
                      <a:pPr algn="ctr"/>
                      <a:r>
                        <a:rPr lang="en-GB" b="1" dirty="0"/>
                        <a:t>71</a:t>
                      </a:r>
                    </a:p>
                  </a:txBody>
                  <a:tcPr anchor="ctr"/>
                </a:tc>
                <a:tc>
                  <a:txBody>
                    <a:bodyPr/>
                    <a:lstStyle/>
                    <a:p>
                      <a:pPr algn="ctr"/>
                      <a:r>
                        <a:rPr lang="en-GB" b="1" strike="dblStrike" baseline="0" dirty="0"/>
                        <a:t>72</a:t>
                      </a:r>
                    </a:p>
                  </a:txBody>
                  <a:tcPr anchor="ctr"/>
                </a:tc>
                <a:tc>
                  <a:txBody>
                    <a:bodyPr/>
                    <a:lstStyle/>
                    <a:p>
                      <a:pPr algn="ctr"/>
                      <a:r>
                        <a:rPr lang="en-GB" b="1" dirty="0"/>
                        <a:t>73</a:t>
                      </a:r>
                    </a:p>
                  </a:txBody>
                  <a:tcPr anchor="ctr"/>
                </a:tc>
                <a:tc>
                  <a:txBody>
                    <a:bodyPr/>
                    <a:lstStyle/>
                    <a:p>
                      <a:pPr algn="ctr"/>
                      <a:r>
                        <a:rPr lang="en-GB" b="1" strike="dblStrike" baseline="0" dirty="0"/>
                        <a:t>74</a:t>
                      </a:r>
                    </a:p>
                  </a:txBody>
                  <a:tcPr anchor="ctr"/>
                </a:tc>
                <a:tc>
                  <a:txBody>
                    <a:bodyPr/>
                    <a:lstStyle/>
                    <a:p>
                      <a:pPr algn="ctr"/>
                      <a:r>
                        <a:rPr lang="en-GB" b="1" strike="dblStrike" baseline="0" dirty="0"/>
                        <a:t>75</a:t>
                      </a:r>
                    </a:p>
                  </a:txBody>
                  <a:tcPr anchor="ctr"/>
                </a:tc>
                <a:tc>
                  <a:txBody>
                    <a:bodyPr/>
                    <a:lstStyle/>
                    <a:p>
                      <a:pPr algn="ctr"/>
                      <a:r>
                        <a:rPr lang="en-GB" b="1" strike="dblStrike" baseline="0" dirty="0"/>
                        <a:t>76</a:t>
                      </a:r>
                    </a:p>
                  </a:txBody>
                  <a:tcPr anchor="ctr"/>
                </a:tc>
                <a:tc>
                  <a:txBody>
                    <a:bodyPr/>
                    <a:lstStyle/>
                    <a:p>
                      <a:pPr algn="ctr"/>
                      <a:r>
                        <a:rPr lang="en-GB" b="1" strike="dblStrike" baseline="0" dirty="0"/>
                        <a:t>77</a:t>
                      </a:r>
                    </a:p>
                  </a:txBody>
                  <a:tcPr anchor="ctr"/>
                </a:tc>
                <a:tc>
                  <a:txBody>
                    <a:bodyPr/>
                    <a:lstStyle/>
                    <a:p>
                      <a:pPr algn="ctr"/>
                      <a:r>
                        <a:rPr lang="en-GB" b="1" strike="dblStrike" baseline="0" dirty="0"/>
                        <a:t>78</a:t>
                      </a:r>
                    </a:p>
                  </a:txBody>
                  <a:tcPr anchor="ctr"/>
                </a:tc>
                <a:tc>
                  <a:txBody>
                    <a:bodyPr/>
                    <a:lstStyle/>
                    <a:p>
                      <a:pPr algn="ctr"/>
                      <a:r>
                        <a:rPr lang="en-GB" b="1" dirty="0"/>
                        <a:t>79</a:t>
                      </a:r>
                    </a:p>
                  </a:txBody>
                  <a:tcPr anchor="ctr"/>
                </a:tc>
                <a:tc>
                  <a:txBody>
                    <a:bodyPr/>
                    <a:lstStyle/>
                    <a:p>
                      <a:pPr algn="ctr"/>
                      <a:r>
                        <a:rPr lang="en-GB" b="1" strike="dblStrike" baseline="0" dirty="0"/>
                        <a:t>80</a:t>
                      </a:r>
                    </a:p>
                  </a:txBody>
                  <a:tcPr anchor="ctr"/>
                </a:tc>
                <a:extLst>
                  <a:ext uri="{0D108BD9-81ED-4DB2-BD59-A6C34878D82A}">
                    <a16:rowId xmlns="" xmlns:a16="http://schemas.microsoft.com/office/drawing/2014/main" val="10007"/>
                  </a:ext>
                </a:extLst>
              </a:tr>
              <a:tr h="476571">
                <a:tc>
                  <a:txBody>
                    <a:bodyPr/>
                    <a:lstStyle/>
                    <a:p>
                      <a:pPr algn="ctr"/>
                      <a:r>
                        <a:rPr lang="en-GB" b="1" strike="dblStrike" baseline="0" dirty="0"/>
                        <a:t>81</a:t>
                      </a:r>
                    </a:p>
                  </a:txBody>
                  <a:tcPr anchor="ctr"/>
                </a:tc>
                <a:tc>
                  <a:txBody>
                    <a:bodyPr/>
                    <a:lstStyle/>
                    <a:p>
                      <a:pPr algn="ctr"/>
                      <a:r>
                        <a:rPr lang="en-GB" b="1" strike="dblStrike" baseline="0" dirty="0"/>
                        <a:t>82</a:t>
                      </a:r>
                    </a:p>
                  </a:txBody>
                  <a:tcPr anchor="ctr"/>
                </a:tc>
                <a:tc>
                  <a:txBody>
                    <a:bodyPr/>
                    <a:lstStyle/>
                    <a:p>
                      <a:pPr algn="ctr"/>
                      <a:r>
                        <a:rPr lang="en-GB" b="1" dirty="0"/>
                        <a:t>83</a:t>
                      </a:r>
                    </a:p>
                  </a:txBody>
                  <a:tcPr anchor="ctr"/>
                </a:tc>
                <a:tc>
                  <a:txBody>
                    <a:bodyPr/>
                    <a:lstStyle/>
                    <a:p>
                      <a:pPr algn="ctr"/>
                      <a:r>
                        <a:rPr lang="en-GB" b="1" strike="dblStrike" baseline="0" dirty="0"/>
                        <a:t>84</a:t>
                      </a:r>
                    </a:p>
                  </a:txBody>
                  <a:tcPr anchor="ctr"/>
                </a:tc>
                <a:tc>
                  <a:txBody>
                    <a:bodyPr/>
                    <a:lstStyle/>
                    <a:p>
                      <a:pPr algn="ctr"/>
                      <a:r>
                        <a:rPr lang="en-GB" b="1" strike="dblStrike" baseline="0" dirty="0"/>
                        <a:t>85</a:t>
                      </a:r>
                    </a:p>
                  </a:txBody>
                  <a:tcPr anchor="ctr"/>
                </a:tc>
                <a:tc>
                  <a:txBody>
                    <a:bodyPr/>
                    <a:lstStyle/>
                    <a:p>
                      <a:pPr algn="ctr"/>
                      <a:r>
                        <a:rPr lang="en-GB" b="1" strike="dblStrike" baseline="0" dirty="0"/>
                        <a:t>86</a:t>
                      </a:r>
                    </a:p>
                  </a:txBody>
                  <a:tcPr anchor="ctr"/>
                </a:tc>
                <a:tc>
                  <a:txBody>
                    <a:bodyPr/>
                    <a:lstStyle/>
                    <a:p>
                      <a:pPr algn="ctr"/>
                      <a:r>
                        <a:rPr lang="en-GB" b="1" strike="dblStrike" baseline="0" dirty="0"/>
                        <a:t>87</a:t>
                      </a:r>
                    </a:p>
                  </a:txBody>
                  <a:tcPr anchor="ctr"/>
                </a:tc>
                <a:tc>
                  <a:txBody>
                    <a:bodyPr/>
                    <a:lstStyle/>
                    <a:p>
                      <a:pPr algn="ctr"/>
                      <a:r>
                        <a:rPr lang="en-GB" b="1" strike="dblStrike" baseline="0" dirty="0"/>
                        <a:t>88</a:t>
                      </a:r>
                    </a:p>
                  </a:txBody>
                  <a:tcPr anchor="ctr"/>
                </a:tc>
                <a:tc>
                  <a:txBody>
                    <a:bodyPr/>
                    <a:lstStyle/>
                    <a:p>
                      <a:pPr algn="ctr"/>
                      <a:r>
                        <a:rPr lang="en-GB" b="1" dirty="0"/>
                        <a:t>89</a:t>
                      </a:r>
                    </a:p>
                  </a:txBody>
                  <a:tcPr anchor="ctr"/>
                </a:tc>
                <a:tc>
                  <a:txBody>
                    <a:bodyPr/>
                    <a:lstStyle/>
                    <a:p>
                      <a:pPr algn="ctr"/>
                      <a:r>
                        <a:rPr lang="en-GB" b="1" strike="dblStrike" baseline="0" dirty="0"/>
                        <a:t>90</a:t>
                      </a:r>
                    </a:p>
                  </a:txBody>
                  <a:tcPr anchor="ctr"/>
                </a:tc>
                <a:extLst>
                  <a:ext uri="{0D108BD9-81ED-4DB2-BD59-A6C34878D82A}">
                    <a16:rowId xmlns="" xmlns:a16="http://schemas.microsoft.com/office/drawing/2014/main" val="10008"/>
                  </a:ext>
                </a:extLst>
              </a:tr>
              <a:tr h="476571">
                <a:tc>
                  <a:txBody>
                    <a:bodyPr/>
                    <a:lstStyle/>
                    <a:p>
                      <a:pPr algn="ctr"/>
                      <a:r>
                        <a:rPr lang="en-GB" b="1" strike="dblStrike" baseline="0" dirty="0"/>
                        <a:t>91</a:t>
                      </a:r>
                    </a:p>
                  </a:txBody>
                  <a:tcPr anchor="ctr"/>
                </a:tc>
                <a:tc>
                  <a:txBody>
                    <a:bodyPr/>
                    <a:lstStyle/>
                    <a:p>
                      <a:pPr algn="ctr"/>
                      <a:r>
                        <a:rPr lang="en-GB" b="1" strike="dblStrike" baseline="0" dirty="0"/>
                        <a:t>92</a:t>
                      </a:r>
                    </a:p>
                  </a:txBody>
                  <a:tcPr anchor="ctr"/>
                </a:tc>
                <a:tc>
                  <a:txBody>
                    <a:bodyPr/>
                    <a:lstStyle/>
                    <a:p>
                      <a:pPr algn="ctr"/>
                      <a:r>
                        <a:rPr lang="en-GB" b="1" strike="dblStrike" baseline="0" dirty="0"/>
                        <a:t>93</a:t>
                      </a:r>
                    </a:p>
                  </a:txBody>
                  <a:tcPr anchor="ctr"/>
                </a:tc>
                <a:tc>
                  <a:txBody>
                    <a:bodyPr/>
                    <a:lstStyle/>
                    <a:p>
                      <a:pPr algn="ctr"/>
                      <a:r>
                        <a:rPr lang="en-GB" b="1" strike="dblStrike" baseline="0" dirty="0"/>
                        <a:t>94</a:t>
                      </a:r>
                    </a:p>
                  </a:txBody>
                  <a:tcPr anchor="ctr"/>
                </a:tc>
                <a:tc>
                  <a:txBody>
                    <a:bodyPr/>
                    <a:lstStyle/>
                    <a:p>
                      <a:pPr algn="ctr"/>
                      <a:r>
                        <a:rPr lang="en-GB" b="1" strike="dblStrike" baseline="0" dirty="0"/>
                        <a:t>95</a:t>
                      </a:r>
                    </a:p>
                  </a:txBody>
                  <a:tcPr anchor="ctr"/>
                </a:tc>
                <a:tc>
                  <a:txBody>
                    <a:bodyPr/>
                    <a:lstStyle/>
                    <a:p>
                      <a:pPr algn="ctr"/>
                      <a:r>
                        <a:rPr lang="en-GB" b="1" strike="dblStrike" baseline="0" dirty="0"/>
                        <a:t>96</a:t>
                      </a:r>
                    </a:p>
                  </a:txBody>
                  <a:tcPr anchor="ctr"/>
                </a:tc>
                <a:tc>
                  <a:txBody>
                    <a:bodyPr/>
                    <a:lstStyle/>
                    <a:p>
                      <a:pPr algn="ctr"/>
                      <a:r>
                        <a:rPr lang="en-GB" b="1" dirty="0"/>
                        <a:t>97</a:t>
                      </a:r>
                    </a:p>
                  </a:txBody>
                  <a:tcPr anchor="ctr"/>
                </a:tc>
                <a:tc>
                  <a:txBody>
                    <a:bodyPr/>
                    <a:lstStyle/>
                    <a:p>
                      <a:pPr algn="ctr"/>
                      <a:r>
                        <a:rPr lang="en-GB" b="1" strike="dblStrike" baseline="0" dirty="0"/>
                        <a:t>98</a:t>
                      </a:r>
                    </a:p>
                  </a:txBody>
                  <a:tcPr anchor="ctr"/>
                </a:tc>
                <a:tc>
                  <a:txBody>
                    <a:bodyPr/>
                    <a:lstStyle/>
                    <a:p>
                      <a:pPr algn="ctr"/>
                      <a:r>
                        <a:rPr lang="en-GB" b="1" strike="dblStrike" baseline="0" dirty="0"/>
                        <a:t>99</a:t>
                      </a:r>
                    </a:p>
                  </a:txBody>
                  <a:tcPr anchor="ctr"/>
                </a:tc>
                <a:tc>
                  <a:txBody>
                    <a:bodyPr/>
                    <a:lstStyle/>
                    <a:p>
                      <a:pPr algn="ctr"/>
                      <a:r>
                        <a:rPr lang="en-GB" b="1" strike="dblStrike" baseline="0" dirty="0"/>
                        <a:t>100</a:t>
                      </a:r>
                    </a:p>
                  </a:txBody>
                  <a:tcPr anchor="ctr"/>
                </a:tc>
                <a:extLst>
                  <a:ext uri="{0D108BD9-81ED-4DB2-BD59-A6C34878D82A}">
                    <a16:rowId xmlns="" xmlns:a16="http://schemas.microsoft.com/office/drawing/2014/main" val="10009"/>
                  </a:ext>
                </a:extLst>
              </a:tr>
            </a:tbl>
          </a:graphicData>
        </a:graphic>
      </p:graphicFrame>
      <p:sp>
        <p:nvSpPr>
          <p:cNvPr id="9" name="Oval 8"/>
          <p:cNvSpPr/>
          <p:nvPr/>
        </p:nvSpPr>
        <p:spPr>
          <a:xfrm>
            <a:off x="2591523" y="129390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Oval 9"/>
          <p:cNvSpPr/>
          <p:nvPr/>
        </p:nvSpPr>
        <p:spPr>
          <a:xfrm>
            <a:off x="3265435" y="1293899"/>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Oval 10"/>
          <p:cNvSpPr/>
          <p:nvPr/>
        </p:nvSpPr>
        <p:spPr>
          <a:xfrm>
            <a:off x="4572000" y="1293899"/>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Oval 11"/>
          <p:cNvSpPr/>
          <p:nvPr/>
        </p:nvSpPr>
        <p:spPr>
          <a:xfrm>
            <a:off x="5878565" y="1293898"/>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052788330"/>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26383" y="150900"/>
            <a:ext cx="4091234" cy="1143000"/>
          </a:xfrm>
          <a:prstGeom prst="rect">
            <a:avLst/>
          </a:prstGeom>
        </p:spPr>
        <p:txBody>
          <a:bodyPr lIns="91425" tIns="91425" rIns="91425" bIns="91425" anchor="ctr" anchorCtr="0">
            <a:noAutofit/>
          </a:bodyPr>
          <a:lstStyle/>
          <a:p>
            <a:r>
              <a:rPr lang="en" dirty="0">
                <a:latin typeface="Montserrat" panose="020B0604020202020204" charset="0"/>
              </a:rPr>
              <a:t>Sieve of Eratoshenes</a:t>
            </a:r>
            <a:endParaRPr lang="en" dirty="0"/>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endParaRPr lang="en" sz="1600" dirty="0">
              <a:latin typeface="Montserrat" panose="020B0604020202020204" charset="0"/>
            </a:endParaRPr>
          </a:p>
          <a:p>
            <a:pPr marL="228600" lvl="0" rtl="0">
              <a:spcBef>
                <a:spcPts val="0"/>
              </a:spcBef>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1925047" y="1293900"/>
          <a:ext cx="6601850" cy="4765710"/>
        </p:xfrm>
        <a:graphic>
          <a:graphicData uri="http://schemas.openxmlformats.org/drawingml/2006/table">
            <a:tbl>
              <a:tblPr firstRow="1" bandRow="1">
                <a:tableStyleId>{616DA210-FB5B-4158-B5E0-FEB733F419BA}</a:tableStyleId>
              </a:tblPr>
              <a:tblGrid>
                <a:gridCol w="660185">
                  <a:extLst>
                    <a:ext uri="{9D8B030D-6E8A-4147-A177-3AD203B41FA5}">
                      <a16:colId xmlns="" xmlns:a16="http://schemas.microsoft.com/office/drawing/2014/main" val="20000"/>
                    </a:ext>
                  </a:extLst>
                </a:gridCol>
                <a:gridCol w="660185">
                  <a:extLst>
                    <a:ext uri="{9D8B030D-6E8A-4147-A177-3AD203B41FA5}">
                      <a16:colId xmlns="" xmlns:a16="http://schemas.microsoft.com/office/drawing/2014/main" val="20001"/>
                    </a:ext>
                  </a:extLst>
                </a:gridCol>
                <a:gridCol w="660185">
                  <a:extLst>
                    <a:ext uri="{9D8B030D-6E8A-4147-A177-3AD203B41FA5}">
                      <a16:colId xmlns="" xmlns:a16="http://schemas.microsoft.com/office/drawing/2014/main" val="20002"/>
                    </a:ext>
                  </a:extLst>
                </a:gridCol>
                <a:gridCol w="660185">
                  <a:extLst>
                    <a:ext uri="{9D8B030D-6E8A-4147-A177-3AD203B41FA5}">
                      <a16:colId xmlns="" xmlns:a16="http://schemas.microsoft.com/office/drawing/2014/main" val="20003"/>
                    </a:ext>
                  </a:extLst>
                </a:gridCol>
                <a:gridCol w="660185">
                  <a:extLst>
                    <a:ext uri="{9D8B030D-6E8A-4147-A177-3AD203B41FA5}">
                      <a16:colId xmlns="" xmlns:a16="http://schemas.microsoft.com/office/drawing/2014/main" val="20004"/>
                    </a:ext>
                  </a:extLst>
                </a:gridCol>
                <a:gridCol w="660185">
                  <a:extLst>
                    <a:ext uri="{9D8B030D-6E8A-4147-A177-3AD203B41FA5}">
                      <a16:colId xmlns="" xmlns:a16="http://schemas.microsoft.com/office/drawing/2014/main" val="20005"/>
                    </a:ext>
                  </a:extLst>
                </a:gridCol>
                <a:gridCol w="660185">
                  <a:extLst>
                    <a:ext uri="{9D8B030D-6E8A-4147-A177-3AD203B41FA5}">
                      <a16:colId xmlns="" xmlns:a16="http://schemas.microsoft.com/office/drawing/2014/main" val="20006"/>
                    </a:ext>
                  </a:extLst>
                </a:gridCol>
                <a:gridCol w="660185">
                  <a:extLst>
                    <a:ext uri="{9D8B030D-6E8A-4147-A177-3AD203B41FA5}">
                      <a16:colId xmlns="" xmlns:a16="http://schemas.microsoft.com/office/drawing/2014/main" val="20007"/>
                    </a:ext>
                  </a:extLst>
                </a:gridCol>
                <a:gridCol w="660185">
                  <a:extLst>
                    <a:ext uri="{9D8B030D-6E8A-4147-A177-3AD203B41FA5}">
                      <a16:colId xmlns="" xmlns:a16="http://schemas.microsoft.com/office/drawing/2014/main" val="20008"/>
                    </a:ext>
                  </a:extLst>
                </a:gridCol>
                <a:gridCol w="660185">
                  <a:extLst>
                    <a:ext uri="{9D8B030D-6E8A-4147-A177-3AD203B41FA5}">
                      <a16:colId xmlns="" xmlns:a16="http://schemas.microsoft.com/office/drawing/2014/main" val="20009"/>
                    </a:ext>
                  </a:extLst>
                </a:gridCol>
              </a:tblGrid>
              <a:tr h="476571">
                <a:tc>
                  <a:txBody>
                    <a:bodyPr/>
                    <a:lstStyle/>
                    <a:p>
                      <a:pPr algn="ctr"/>
                      <a:endParaRPr lang="en-GB" b="1" dirty="0"/>
                    </a:p>
                  </a:txBody>
                  <a:tcPr anchor="ctr"/>
                </a:tc>
                <a:tc>
                  <a:txBody>
                    <a:bodyPr/>
                    <a:lstStyle/>
                    <a:p>
                      <a:pPr algn="ctr"/>
                      <a:r>
                        <a:rPr lang="en-GB" b="1" dirty="0"/>
                        <a:t>2</a:t>
                      </a:r>
                    </a:p>
                  </a:txBody>
                  <a:tcPr anchor="ctr"/>
                </a:tc>
                <a:tc>
                  <a:txBody>
                    <a:bodyPr/>
                    <a:lstStyle/>
                    <a:p>
                      <a:pPr algn="ctr"/>
                      <a:r>
                        <a:rPr lang="en-GB" b="1" dirty="0"/>
                        <a:t>3</a:t>
                      </a:r>
                    </a:p>
                  </a:txBody>
                  <a:tcPr anchor="ctr"/>
                </a:tc>
                <a:tc>
                  <a:txBody>
                    <a:bodyPr/>
                    <a:lstStyle/>
                    <a:p>
                      <a:pPr algn="ctr"/>
                      <a:r>
                        <a:rPr lang="en-GB" b="1" strike="sngStrike" baseline="0" dirty="0">
                          <a:effectLst/>
                        </a:rPr>
                        <a:t>4</a:t>
                      </a:r>
                    </a:p>
                  </a:txBody>
                  <a:tcPr anchor="ctr"/>
                </a:tc>
                <a:tc>
                  <a:txBody>
                    <a:bodyPr/>
                    <a:lstStyle/>
                    <a:p>
                      <a:pPr algn="ctr"/>
                      <a:r>
                        <a:rPr lang="en-GB" b="1" dirty="0"/>
                        <a:t>5</a:t>
                      </a:r>
                    </a:p>
                  </a:txBody>
                  <a:tcPr anchor="ctr"/>
                </a:tc>
                <a:tc>
                  <a:txBody>
                    <a:bodyPr/>
                    <a:lstStyle/>
                    <a:p>
                      <a:pPr algn="ctr"/>
                      <a:r>
                        <a:rPr lang="en-GB" b="1" strike="dblStrike" baseline="0" dirty="0"/>
                        <a:t>6</a:t>
                      </a:r>
                    </a:p>
                  </a:txBody>
                  <a:tcPr anchor="ctr"/>
                </a:tc>
                <a:tc>
                  <a:txBody>
                    <a:bodyPr/>
                    <a:lstStyle/>
                    <a:p>
                      <a:pPr algn="ctr"/>
                      <a:r>
                        <a:rPr lang="en-GB" b="1" dirty="0"/>
                        <a:t>7</a:t>
                      </a:r>
                    </a:p>
                  </a:txBody>
                  <a:tcPr anchor="ctr"/>
                </a:tc>
                <a:tc>
                  <a:txBody>
                    <a:bodyPr/>
                    <a:lstStyle/>
                    <a:p>
                      <a:pPr algn="ctr"/>
                      <a:r>
                        <a:rPr lang="en-GB" b="1" strike="dblStrike" baseline="0" dirty="0"/>
                        <a:t>8</a:t>
                      </a:r>
                    </a:p>
                  </a:txBody>
                  <a:tcPr anchor="ctr"/>
                </a:tc>
                <a:tc>
                  <a:txBody>
                    <a:bodyPr/>
                    <a:lstStyle/>
                    <a:p>
                      <a:pPr algn="ctr"/>
                      <a:r>
                        <a:rPr lang="en-GB" b="1" strike="sngStrike" dirty="0"/>
                        <a:t>9</a:t>
                      </a:r>
                    </a:p>
                  </a:txBody>
                  <a:tcPr anchor="ctr"/>
                </a:tc>
                <a:tc>
                  <a:txBody>
                    <a:bodyPr/>
                    <a:lstStyle/>
                    <a:p>
                      <a:pPr algn="ctr"/>
                      <a:r>
                        <a:rPr lang="en-GB" b="1" strike="dblStrike" baseline="0" dirty="0"/>
                        <a:t>10</a:t>
                      </a:r>
                    </a:p>
                  </a:txBody>
                  <a:tcPr anchor="ctr"/>
                </a:tc>
                <a:extLst>
                  <a:ext uri="{0D108BD9-81ED-4DB2-BD59-A6C34878D82A}">
                    <a16:rowId xmlns="" xmlns:a16="http://schemas.microsoft.com/office/drawing/2014/main" val="10000"/>
                  </a:ext>
                </a:extLst>
              </a:tr>
              <a:tr h="476571">
                <a:tc>
                  <a:txBody>
                    <a:bodyPr/>
                    <a:lstStyle/>
                    <a:p>
                      <a:pPr algn="ctr"/>
                      <a:r>
                        <a:rPr lang="en-GB" b="1" dirty="0"/>
                        <a:t>11</a:t>
                      </a:r>
                    </a:p>
                  </a:txBody>
                  <a:tcPr anchor="ctr"/>
                </a:tc>
                <a:tc>
                  <a:txBody>
                    <a:bodyPr/>
                    <a:lstStyle/>
                    <a:p>
                      <a:pPr algn="ctr"/>
                      <a:r>
                        <a:rPr lang="en-GB" b="1" strike="dblStrike" baseline="0" dirty="0"/>
                        <a:t>12</a:t>
                      </a:r>
                    </a:p>
                  </a:txBody>
                  <a:tcPr anchor="ctr"/>
                </a:tc>
                <a:tc>
                  <a:txBody>
                    <a:bodyPr/>
                    <a:lstStyle/>
                    <a:p>
                      <a:pPr algn="ctr"/>
                      <a:r>
                        <a:rPr lang="en-GB" b="1" dirty="0"/>
                        <a:t>13</a:t>
                      </a:r>
                    </a:p>
                  </a:txBody>
                  <a:tcPr anchor="ctr"/>
                </a:tc>
                <a:tc>
                  <a:txBody>
                    <a:bodyPr/>
                    <a:lstStyle/>
                    <a:p>
                      <a:pPr algn="ctr"/>
                      <a:r>
                        <a:rPr lang="en-GB" b="1" strike="dblStrike" baseline="0" dirty="0"/>
                        <a:t>14</a:t>
                      </a:r>
                    </a:p>
                  </a:txBody>
                  <a:tcPr anchor="ctr"/>
                </a:tc>
                <a:tc>
                  <a:txBody>
                    <a:bodyPr/>
                    <a:lstStyle/>
                    <a:p>
                      <a:pPr algn="ctr"/>
                      <a:r>
                        <a:rPr lang="en-GB" b="1" strike="dblStrike" baseline="0" dirty="0"/>
                        <a:t>15</a:t>
                      </a:r>
                    </a:p>
                  </a:txBody>
                  <a:tcPr anchor="ctr"/>
                </a:tc>
                <a:tc>
                  <a:txBody>
                    <a:bodyPr/>
                    <a:lstStyle/>
                    <a:p>
                      <a:pPr algn="ctr"/>
                      <a:r>
                        <a:rPr lang="en-GB" b="1" strike="dblStrike" baseline="0" dirty="0"/>
                        <a:t>16</a:t>
                      </a:r>
                    </a:p>
                  </a:txBody>
                  <a:tcPr anchor="ctr"/>
                </a:tc>
                <a:tc>
                  <a:txBody>
                    <a:bodyPr/>
                    <a:lstStyle/>
                    <a:p>
                      <a:pPr algn="ctr"/>
                      <a:r>
                        <a:rPr lang="en-GB" b="1" dirty="0"/>
                        <a:t>17</a:t>
                      </a:r>
                    </a:p>
                  </a:txBody>
                  <a:tcPr anchor="ctr"/>
                </a:tc>
                <a:tc>
                  <a:txBody>
                    <a:bodyPr/>
                    <a:lstStyle/>
                    <a:p>
                      <a:pPr algn="ctr"/>
                      <a:r>
                        <a:rPr lang="en-GB" b="1" strike="dblStrike" baseline="0" dirty="0"/>
                        <a:t>18</a:t>
                      </a:r>
                    </a:p>
                  </a:txBody>
                  <a:tcPr anchor="ctr"/>
                </a:tc>
                <a:tc>
                  <a:txBody>
                    <a:bodyPr/>
                    <a:lstStyle/>
                    <a:p>
                      <a:pPr algn="ctr"/>
                      <a:r>
                        <a:rPr lang="en-GB" b="1" dirty="0"/>
                        <a:t>19</a:t>
                      </a:r>
                    </a:p>
                  </a:txBody>
                  <a:tcPr anchor="ctr"/>
                </a:tc>
                <a:tc>
                  <a:txBody>
                    <a:bodyPr/>
                    <a:lstStyle/>
                    <a:p>
                      <a:pPr algn="ctr"/>
                      <a:r>
                        <a:rPr lang="en-GB" b="1" strike="dblStrike" baseline="0" dirty="0"/>
                        <a:t>20</a:t>
                      </a:r>
                    </a:p>
                  </a:txBody>
                  <a:tcPr anchor="ctr"/>
                </a:tc>
                <a:extLst>
                  <a:ext uri="{0D108BD9-81ED-4DB2-BD59-A6C34878D82A}">
                    <a16:rowId xmlns="" xmlns:a16="http://schemas.microsoft.com/office/drawing/2014/main" val="10001"/>
                  </a:ext>
                </a:extLst>
              </a:tr>
              <a:tr h="476571">
                <a:tc>
                  <a:txBody>
                    <a:bodyPr/>
                    <a:lstStyle/>
                    <a:p>
                      <a:pPr algn="ctr"/>
                      <a:r>
                        <a:rPr lang="en-GB" b="1" strike="dblStrike" baseline="0" dirty="0"/>
                        <a:t>21</a:t>
                      </a:r>
                    </a:p>
                  </a:txBody>
                  <a:tcPr anchor="ctr"/>
                </a:tc>
                <a:tc>
                  <a:txBody>
                    <a:bodyPr/>
                    <a:lstStyle/>
                    <a:p>
                      <a:pPr algn="ctr"/>
                      <a:r>
                        <a:rPr lang="en-GB" b="1" strike="dblStrike" baseline="0" dirty="0"/>
                        <a:t>22</a:t>
                      </a:r>
                    </a:p>
                  </a:txBody>
                  <a:tcPr anchor="ctr"/>
                </a:tc>
                <a:tc>
                  <a:txBody>
                    <a:bodyPr/>
                    <a:lstStyle/>
                    <a:p>
                      <a:pPr algn="ctr"/>
                      <a:r>
                        <a:rPr lang="en-GB" b="1" dirty="0"/>
                        <a:t>23</a:t>
                      </a:r>
                    </a:p>
                  </a:txBody>
                  <a:tcPr anchor="ctr"/>
                </a:tc>
                <a:tc>
                  <a:txBody>
                    <a:bodyPr/>
                    <a:lstStyle/>
                    <a:p>
                      <a:pPr algn="ctr"/>
                      <a:r>
                        <a:rPr lang="en-GB" b="1" strike="dblStrike" baseline="0" dirty="0"/>
                        <a:t>24</a:t>
                      </a:r>
                    </a:p>
                  </a:txBody>
                  <a:tcPr anchor="ctr"/>
                </a:tc>
                <a:tc>
                  <a:txBody>
                    <a:bodyPr/>
                    <a:lstStyle/>
                    <a:p>
                      <a:pPr algn="ctr"/>
                      <a:r>
                        <a:rPr lang="en-GB" b="1" strike="dblStrike" baseline="0" dirty="0"/>
                        <a:t>25</a:t>
                      </a:r>
                    </a:p>
                  </a:txBody>
                  <a:tcPr anchor="ctr"/>
                </a:tc>
                <a:tc>
                  <a:txBody>
                    <a:bodyPr/>
                    <a:lstStyle/>
                    <a:p>
                      <a:pPr algn="ctr"/>
                      <a:r>
                        <a:rPr lang="en-GB" b="1" strike="dblStrike" baseline="0" dirty="0"/>
                        <a:t>26</a:t>
                      </a:r>
                    </a:p>
                  </a:txBody>
                  <a:tcPr anchor="ctr"/>
                </a:tc>
                <a:tc>
                  <a:txBody>
                    <a:bodyPr/>
                    <a:lstStyle/>
                    <a:p>
                      <a:pPr algn="ctr"/>
                      <a:r>
                        <a:rPr lang="en-GB" b="1" strike="dblStrike" baseline="0" dirty="0"/>
                        <a:t>27</a:t>
                      </a:r>
                    </a:p>
                  </a:txBody>
                  <a:tcPr anchor="ctr"/>
                </a:tc>
                <a:tc>
                  <a:txBody>
                    <a:bodyPr/>
                    <a:lstStyle/>
                    <a:p>
                      <a:pPr algn="ctr"/>
                      <a:r>
                        <a:rPr lang="en-GB" b="1" strike="dblStrike" baseline="0" dirty="0"/>
                        <a:t>28</a:t>
                      </a:r>
                    </a:p>
                  </a:txBody>
                  <a:tcPr anchor="ctr"/>
                </a:tc>
                <a:tc>
                  <a:txBody>
                    <a:bodyPr/>
                    <a:lstStyle/>
                    <a:p>
                      <a:pPr algn="ctr"/>
                      <a:r>
                        <a:rPr lang="en-GB" b="1" dirty="0"/>
                        <a:t>29</a:t>
                      </a:r>
                    </a:p>
                  </a:txBody>
                  <a:tcPr anchor="ctr"/>
                </a:tc>
                <a:tc>
                  <a:txBody>
                    <a:bodyPr/>
                    <a:lstStyle/>
                    <a:p>
                      <a:pPr algn="ctr"/>
                      <a:r>
                        <a:rPr lang="en-GB" b="1" strike="dblStrike" baseline="0" dirty="0"/>
                        <a:t>30</a:t>
                      </a:r>
                    </a:p>
                  </a:txBody>
                  <a:tcPr anchor="ctr"/>
                </a:tc>
                <a:extLst>
                  <a:ext uri="{0D108BD9-81ED-4DB2-BD59-A6C34878D82A}">
                    <a16:rowId xmlns="" xmlns:a16="http://schemas.microsoft.com/office/drawing/2014/main" val="10002"/>
                  </a:ext>
                </a:extLst>
              </a:tr>
              <a:tr h="476571">
                <a:tc>
                  <a:txBody>
                    <a:bodyPr/>
                    <a:lstStyle/>
                    <a:p>
                      <a:pPr algn="ctr"/>
                      <a:r>
                        <a:rPr lang="en-GB" b="1" dirty="0"/>
                        <a:t>31</a:t>
                      </a:r>
                    </a:p>
                  </a:txBody>
                  <a:tcPr anchor="ctr"/>
                </a:tc>
                <a:tc>
                  <a:txBody>
                    <a:bodyPr/>
                    <a:lstStyle/>
                    <a:p>
                      <a:pPr algn="ctr"/>
                      <a:r>
                        <a:rPr lang="en-GB" b="1" strike="dblStrike" baseline="0" dirty="0"/>
                        <a:t>32</a:t>
                      </a:r>
                    </a:p>
                  </a:txBody>
                  <a:tcPr anchor="ctr"/>
                </a:tc>
                <a:tc>
                  <a:txBody>
                    <a:bodyPr/>
                    <a:lstStyle/>
                    <a:p>
                      <a:pPr algn="ctr"/>
                      <a:r>
                        <a:rPr lang="en-GB" b="1" strike="dblStrike" baseline="0" dirty="0"/>
                        <a:t>33</a:t>
                      </a:r>
                    </a:p>
                  </a:txBody>
                  <a:tcPr anchor="ctr"/>
                </a:tc>
                <a:tc>
                  <a:txBody>
                    <a:bodyPr/>
                    <a:lstStyle/>
                    <a:p>
                      <a:pPr algn="ctr"/>
                      <a:r>
                        <a:rPr lang="en-GB" b="1" strike="dblStrike" baseline="0" dirty="0"/>
                        <a:t>34</a:t>
                      </a:r>
                    </a:p>
                  </a:txBody>
                  <a:tcPr anchor="ctr"/>
                </a:tc>
                <a:tc>
                  <a:txBody>
                    <a:bodyPr/>
                    <a:lstStyle/>
                    <a:p>
                      <a:pPr algn="ctr"/>
                      <a:r>
                        <a:rPr lang="en-GB" b="1" strike="dblStrike" baseline="0" dirty="0"/>
                        <a:t>35</a:t>
                      </a:r>
                    </a:p>
                  </a:txBody>
                  <a:tcPr anchor="ctr"/>
                </a:tc>
                <a:tc>
                  <a:txBody>
                    <a:bodyPr/>
                    <a:lstStyle/>
                    <a:p>
                      <a:pPr algn="ctr"/>
                      <a:r>
                        <a:rPr lang="en-GB" b="1" strike="dblStrike" baseline="0" dirty="0"/>
                        <a:t>36</a:t>
                      </a:r>
                    </a:p>
                  </a:txBody>
                  <a:tcPr anchor="ctr"/>
                </a:tc>
                <a:tc>
                  <a:txBody>
                    <a:bodyPr/>
                    <a:lstStyle/>
                    <a:p>
                      <a:pPr algn="ctr"/>
                      <a:r>
                        <a:rPr lang="en-GB" b="1" dirty="0"/>
                        <a:t>37</a:t>
                      </a:r>
                    </a:p>
                  </a:txBody>
                  <a:tcPr anchor="ctr"/>
                </a:tc>
                <a:tc>
                  <a:txBody>
                    <a:bodyPr/>
                    <a:lstStyle/>
                    <a:p>
                      <a:pPr algn="ctr"/>
                      <a:r>
                        <a:rPr lang="en-GB" b="1" strike="dblStrike" baseline="0" dirty="0"/>
                        <a:t>38</a:t>
                      </a:r>
                    </a:p>
                  </a:txBody>
                  <a:tcPr anchor="ctr"/>
                </a:tc>
                <a:tc>
                  <a:txBody>
                    <a:bodyPr/>
                    <a:lstStyle/>
                    <a:p>
                      <a:pPr algn="ctr"/>
                      <a:r>
                        <a:rPr lang="en-GB" b="1" strike="dblStrike" baseline="0" dirty="0"/>
                        <a:t>39</a:t>
                      </a:r>
                    </a:p>
                  </a:txBody>
                  <a:tcPr anchor="ctr"/>
                </a:tc>
                <a:tc>
                  <a:txBody>
                    <a:bodyPr/>
                    <a:lstStyle/>
                    <a:p>
                      <a:pPr algn="ctr"/>
                      <a:r>
                        <a:rPr lang="en-GB" b="1" strike="dblStrike" baseline="0" dirty="0"/>
                        <a:t>40</a:t>
                      </a:r>
                    </a:p>
                  </a:txBody>
                  <a:tcPr anchor="ctr"/>
                </a:tc>
                <a:extLst>
                  <a:ext uri="{0D108BD9-81ED-4DB2-BD59-A6C34878D82A}">
                    <a16:rowId xmlns="" xmlns:a16="http://schemas.microsoft.com/office/drawing/2014/main" val="10003"/>
                  </a:ext>
                </a:extLst>
              </a:tr>
              <a:tr h="476571">
                <a:tc>
                  <a:txBody>
                    <a:bodyPr/>
                    <a:lstStyle/>
                    <a:p>
                      <a:pPr algn="ctr"/>
                      <a:r>
                        <a:rPr lang="en-GB" b="1" dirty="0"/>
                        <a:t>41</a:t>
                      </a:r>
                    </a:p>
                  </a:txBody>
                  <a:tcPr anchor="ctr"/>
                </a:tc>
                <a:tc>
                  <a:txBody>
                    <a:bodyPr/>
                    <a:lstStyle/>
                    <a:p>
                      <a:pPr algn="ctr"/>
                      <a:r>
                        <a:rPr lang="en-GB" b="1" strike="dblStrike" baseline="0" dirty="0"/>
                        <a:t>42</a:t>
                      </a:r>
                    </a:p>
                  </a:txBody>
                  <a:tcPr anchor="ctr"/>
                </a:tc>
                <a:tc>
                  <a:txBody>
                    <a:bodyPr/>
                    <a:lstStyle/>
                    <a:p>
                      <a:pPr algn="ctr"/>
                      <a:r>
                        <a:rPr lang="en-GB" b="1" dirty="0"/>
                        <a:t>43</a:t>
                      </a:r>
                    </a:p>
                  </a:txBody>
                  <a:tcPr anchor="ctr"/>
                </a:tc>
                <a:tc>
                  <a:txBody>
                    <a:bodyPr/>
                    <a:lstStyle/>
                    <a:p>
                      <a:pPr algn="ctr"/>
                      <a:r>
                        <a:rPr lang="en-GB" b="1" strike="dblStrike" baseline="0" dirty="0"/>
                        <a:t>44</a:t>
                      </a:r>
                    </a:p>
                  </a:txBody>
                  <a:tcPr anchor="ctr"/>
                </a:tc>
                <a:tc>
                  <a:txBody>
                    <a:bodyPr/>
                    <a:lstStyle/>
                    <a:p>
                      <a:pPr algn="ctr"/>
                      <a:r>
                        <a:rPr lang="en-GB" b="1" strike="dblStrike" baseline="0" dirty="0"/>
                        <a:t>45</a:t>
                      </a:r>
                    </a:p>
                  </a:txBody>
                  <a:tcPr anchor="ctr"/>
                </a:tc>
                <a:tc>
                  <a:txBody>
                    <a:bodyPr/>
                    <a:lstStyle/>
                    <a:p>
                      <a:pPr algn="ctr"/>
                      <a:r>
                        <a:rPr lang="en-GB" b="1" strike="dblStrike" baseline="0" dirty="0"/>
                        <a:t>46</a:t>
                      </a:r>
                    </a:p>
                  </a:txBody>
                  <a:tcPr anchor="ctr"/>
                </a:tc>
                <a:tc>
                  <a:txBody>
                    <a:bodyPr/>
                    <a:lstStyle/>
                    <a:p>
                      <a:pPr algn="ctr"/>
                      <a:r>
                        <a:rPr lang="en-GB" b="1" dirty="0"/>
                        <a:t>47</a:t>
                      </a:r>
                    </a:p>
                  </a:txBody>
                  <a:tcPr anchor="ctr"/>
                </a:tc>
                <a:tc>
                  <a:txBody>
                    <a:bodyPr/>
                    <a:lstStyle/>
                    <a:p>
                      <a:pPr algn="ctr"/>
                      <a:r>
                        <a:rPr lang="en-GB" b="1" strike="dblStrike" baseline="0" dirty="0"/>
                        <a:t>48</a:t>
                      </a:r>
                    </a:p>
                  </a:txBody>
                  <a:tcPr anchor="ctr"/>
                </a:tc>
                <a:tc>
                  <a:txBody>
                    <a:bodyPr/>
                    <a:lstStyle/>
                    <a:p>
                      <a:pPr algn="ctr"/>
                      <a:r>
                        <a:rPr lang="en-GB" b="1" strike="dblStrike" baseline="0" dirty="0"/>
                        <a:t>49</a:t>
                      </a:r>
                    </a:p>
                  </a:txBody>
                  <a:tcPr anchor="ctr"/>
                </a:tc>
                <a:tc>
                  <a:txBody>
                    <a:bodyPr/>
                    <a:lstStyle/>
                    <a:p>
                      <a:pPr algn="ctr"/>
                      <a:r>
                        <a:rPr lang="en-GB" b="1" strike="dblStrike" baseline="0" dirty="0"/>
                        <a:t>50</a:t>
                      </a:r>
                    </a:p>
                  </a:txBody>
                  <a:tcPr anchor="ctr"/>
                </a:tc>
                <a:extLst>
                  <a:ext uri="{0D108BD9-81ED-4DB2-BD59-A6C34878D82A}">
                    <a16:rowId xmlns="" xmlns:a16="http://schemas.microsoft.com/office/drawing/2014/main" val="10004"/>
                  </a:ext>
                </a:extLst>
              </a:tr>
              <a:tr h="476571">
                <a:tc>
                  <a:txBody>
                    <a:bodyPr/>
                    <a:lstStyle/>
                    <a:p>
                      <a:pPr algn="ctr"/>
                      <a:r>
                        <a:rPr lang="en-GB" b="1" strike="dblStrike" baseline="0" dirty="0"/>
                        <a:t>51</a:t>
                      </a:r>
                    </a:p>
                  </a:txBody>
                  <a:tcPr anchor="ctr"/>
                </a:tc>
                <a:tc>
                  <a:txBody>
                    <a:bodyPr/>
                    <a:lstStyle/>
                    <a:p>
                      <a:pPr algn="ctr"/>
                      <a:r>
                        <a:rPr lang="en-GB" b="1" strike="dblStrike" baseline="0" dirty="0"/>
                        <a:t>52</a:t>
                      </a:r>
                    </a:p>
                  </a:txBody>
                  <a:tcPr anchor="ctr"/>
                </a:tc>
                <a:tc>
                  <a:txBody>
                    <a:bodyPr/>
                    <a:lstStyle/>
                    <a:p>
                      <a:pPr algn="ctr"/>
                      <a:r>
                        <a:rPr lang="en-GB" b="1" dirty="0"/>
                        <a:t>53</a:t>
                      </a:r>
                    </a:p>
                  </a:txBody>
                  <a:tcPr anchor="ctr"/>
                </a:tc>
                <a:tc>
                  <a:txBody>
                    <a:bodyPr/>
                    <a:lstStyle/>
                    <a:p>
                      <a:pPr algn="ctr"/>
                      <a:r>
                        <a:rPr lang="en-GB" b="1" strike="dblStrike" baseline="0" dirty="0"/>
                        <a:t>54</a:t>
                      </a:r>
                    </a:p>
                  </a:txBody>
                  <a:tcPr anchor="ctr"/>
                </a:tc>
                <a:tc>
                  <a:txBody>
                    <a:bodyPr/>
                    <a:lstStyle/>
                    <a:p>
                      <a:pPr algn="ctr"/>
                      <a:r>
                        <a:rPr lang="en-GB" b="1" strike="dblStrike" baseline="0" dirty="0"/>
                        <a:t>55</a:t>
                      </a:r>
                    </a:p>
                  </a:txBody>
                  <a:tcPr anchor="ctr"/>
                </a:tc>
                <a:tc>
                  <a:txBody>
                    <a:bodyPr/>
                    <a:lstStyle/>
                    <a:p>
                      <a:pPr algn="ctr"/>
                      <a:r>
                        <a:rPr lang="en-GB" b="1" strike="dblStrike" baseline="0" dirty="0"/>
                        <a:t>56</a:t>
                      </a:r>
                    </a:p>
                  </a:txBody>
                  <a:tcPr anchor="ctr"/>
                </a:tc>
                <a:tc>
                  <a:txBody>
                    <a:bodyPr/>
                    <a:lstStyle/>
                    <a:p>
                      <a:pPr algn="ctr"/>
                      <a:r>
                        <a:rPr lang="en-GB" b="1" strike="dblStrike" baseline="0" dirty="0"/>
                        <a:t>57</a:t>
                      </a:r>
                    </a:p>
                  </a:txBody>
                  <a:tcPr anchor="ctr"/>
                </a:tc>
                <a:tc>
                  <a:txBody>
                    <a:bodyPr/>
                    <a:lstStyle/>
                    <a:p>
                      <a:pPr algn="ctr"/>
                      <a:r>
                        <a:rPr lang="en-GB" b="1" strike="dblStrike" baseline="0" dirty="0"/>
                        <a:t>58</a:t>
                      </a:r>
                    </a:p>
                  </a:txBody>
                  <a:tcPr anchor="ctr"/>
                </a:tc>
                <a:tc>
                  <a:txBody>
                    <a:bodyPr/>
                    <a:lstStyle/>
                    <a:p>
                      <a:pPr algn="ctr"/>
                      <a:r>
                        <a:rPr lang="en-GB" b="1" dirty="0"/>
                        <a:t>59</a:t>
                      </a:r>
                    </a:p>
                  </a:txBody>
                  <a:tcPr anchor="ctr"/>
                </a:tc>
                <a:tc>
                  <a:txBody>
                    <a:bodyPr/>
                    <a:lstStyle/>
                    <a:p>
                      <a:pPr algn="ctr"/>
                      <a:r>
                        <a:rPr lang="en-GB" b="1" strike="dblStrike" baseline="0" dirty="0"/>
                        <a:t>60</a:t>
                      </a:r>
                    </a:p>
                  </a:txBody>
                  <a:tcPr anchor="ctr"/>
                </a:tc>
                <a:extLst>
                  <a:ext uri="{0D108BD9-81ED-4DB2-BD59-A6C34878D82A}">
                    <a16:rowId xmlns="" xmlns:a16="http://schemas.microsoft.com/office/drawing/2014/main" val="10005"/>
                  </a:ext>
                </a:extLst>
              </a:tr>
              <a:tr h="476571">
                <a:tc>
                  <a:txBody>
                    <a:bodyPr/>
                    <a:lstStyle/>
                    <a:p>
                      <a:pPr algn="ctr"/>
                      <a:r>
                        <a:rPr lang="en-GB" b="1" dirty="0"/>
                        <a:t>61</a:t>
                      </a:r>
                    </a:p>
                  </a:txBody>
                  <a:tcPr anchor="ctr"/>
                </a:tc>
                <a:tc>
                  <a:txBody>
                    <a:bodyPr/>
                    <a:lstStyle/>
                    <a:p>
                      <a:pPr algn="ctr"/>
                      <a:r>
                        <a:rPr lang="en-GB" b="1" strike="dblStrike" baseline="0" dirty="0"/>
                        <a:t>62</a:t>
                      </a:r>
                    </a:p>
                  </a:txBody>
                  <a:tcPr anchor="ctr"/>
                </a:tc>
                <a:tc>
                  <a:txBody>
                    <a:bodyPr/>
                    <a:lstStyle/>
                    <a:p>
                      <a:pPr algn="ctr"/>
                      <a:r>
                        <a:rPr lang="en-GB" b="1" strike="dblStrike" baseline="0" dirty="0"/>
                        <a:t>63</a:t>
                      </a:r>
                    </a:p>
                  </a:txBody>
                  <a:tcPr anchor="ctr"/>
                </a:tc>
                <a:tc>
                  <a:txBody>
                    <a:bodyPr/>
                    <a:lstStyle/>
                    <a:p>
                      <a:pPr algn="ctr"/>
                      <a:r>
                        <a:rPr lang="en-GB" b="1" strike="dblStrike" baseline="0" dirty="0"/>
                        <a:t>64</a:t>
                      </a:r>
                    </a:p>
                  </a:txBody>
                  <a:tcPr anchor="ctr"/>
                </a:tc>
                <a:tc>
                  <a:txBody>
                    <a:bodyPr/>
                    <a:lstStyle/>
                    <a:p>
                      <a:pPr algn="ctr"/>
                      <a:r>
                        <a:rPr lang="en-GB" b="1" strike="dblStrike" baseline="0" dirty="0"/>
                        <a:t>65</a:t>
                      </a:r>
                    </a:p>
                  </a:txBody>
                  <a:tcPr anchor="ctr"/>
                </a:tc>
                <a:tc>
                  <a:txBody>
                    <a:bodyPr/>
                    <a:lstStyle/>
                    <a:p>
                      <a:pPr algn="ctr"/>
                      <a:r>
                        <a:rPr lang="en-GB" b="1" strike="dblStrike" baseline="0" dirty="0"/>
                        <a:t>66</a:t>
                      </a:r>
                    </a:p>
                  </a:txBody>
                  <a:tcPr anchor="ctr"/>
                </a:tc>
                <a:tc>
                  <a:txBody>
                    <a:bodyPr/>
                    <a:lstStyle/>
                    <a:p>
                      <a:pPr algn="ctr"/>
                      <a:r>
                        <a:rPr lang="en-GB" b="1" dirty="0"/>
                        <a:t>67</a:t>
                      </a:r>
                    </a:p>
                  </a:txBody>
                  <a:tcPr anchor="ctr"/>
                </a:tc>
                <a:tc>
                  <a:txBody>
                    <a:bodyPr/>
                    <a:lstStyle/>
                    <a:p>
                      <a:pPr algn="ctr"/>
                      <a:r>
                        <a:rPr lang="en-GB" b="1" strike="dblStrike" baseline="0" dirty="0"/>
                        <a:t>68</a:t>
                      </a:r>
                    </a:p>
                  </a:txBody>
                  <a:tcPr anchor="ctr"/>
                </a:tc>
                <a:tc>
                  <a:txBody>
                    <a:bodyPr/>
                    <a:lstStyle/>
                    <a:p>
                      <a:pPr algn="ctr"/>
                      <a:r>
                        <a:rPr lang="en-GB" b="1" strike="dblStrike" baseline="0" dirty="0"/>
                        <a:t>69</a:t>
                      </a:r>
                    </a:p>
                  </a:txBody>
                  <a:tcPr anchor="ctr"/>
                </a:tc>
                <a:tc>
                  <a:txBody>
                    <a:bodyPr/>
                    <a:lstStyle/>
                    <a:p>
                      <a:pPr algn="ctr"/>
                      <a:r>
                        <a:rPr lang="en-GB" b="1" strike="dblStrike" baseline="0" dirty="0"/>
                        <a:t>70</a:t>
                      </a:r>
                    </a:p>
                  </a:txBody>
                  <a:tcPr anchor="ctr"/>
                </a:tc>
                <a:extLst>
                  <a:ext uri="{0D108BD9-81ED-4DB2-BD59-A6C34878D82A}">
                    <a16:rowId xmlns="" xmlns:a16="http://schemas.microsoft.com/office/drawing/2014/main" val="10006"/>
                  </a:ext>
                </a:extLst>
              </a:tr>
              <a:tr h="476571">
                <a:tc>
                  <a:txBody>
                    <a:bodyPr/>
                    <a:lstStyle/>
                    <a:p>
                      <a:pPr algn="ctr"/>
                      <a:r>
                        <a:rPr lang="en-GB" b="1" dirty="0"/>
                        <a:t>71</a:t>
                      </a:r>
                    </a:p>
                  </a:txBody>
                  <a:tcPr anchor="ctr"/>
                </a:tc>
                <a:tc>
                  <a:txBody>
                    <a:bodyPr/>
                    <a:lstStyle/>
                    <a:p>
                      <a:pPr algn="ctr"/>
                      <a:r>
                        <a:rPr lang="en-GB" b="1" strike="dblStrike" baseline="0" dirty="0"/>
                        <a:t>72</a:t>
                      </a:r>
                    </a:p>
                  </a:txBody>
                  <a:tcPr anchor="ctr"/>
                </a:tc>
                <a:tc>
                  <a:txBody>
                    <a:bodyPr/>
                    <a:lstStyle/>
                    <a:p>
                      <a:pPr algn="ctr"/>
                      <a:r>
                        <a:rPr lang="en-GB" b="1" dirty="0"/>
                        <a:t>73</a:t>
                      </a:r>
                    </a:p>
                  </a:txBody>
                  <a:tcPr anchor="ctr"/>
                </a:tc>
                <a:tc>
                  <a:txBody>
                    <a:bodyPr/>
                    <a:lstStyle/>
                    <a:p>
                      <a:pPr algn="ctr"/>
                      <a:r>
                        <a:rPr lang="en-GB" b="1" strike="dblStrike" baseline="0" dirty="0"/>
                        <a:t>74</a:t>
                      </a:r>
                    </a:p>
                  </a:txBody>
                  <a:tcPr anchor="ctr"/>
                </a:tc>
                <a:tc>
                  <a:txBody>
                    <a:bodyPr/>
                    <a:lstStyle/>
                    <a:p>
                      <a:pPr algn="ctr"/>
                      <a:r>
                        <a:rPr lang="en-GB" b="1" strike="dblStrike" baseline="0" dirty="0"/>
                        <a:t>75</a:t>
                      </a:r>
                    </a:p>
                  </a:txBody>
                  <a:tcPr anchor="ctr"/>
                </a:tc>
                <a:tc>
                  <a:txBody>
                    <a:bodyPr/>
                    <a:lstStyle/>
                    <a:p>
                      <a:pPr algn="ctr"/>
                      <a:r>
                        <a:rPr lang="en-GB" b="1" strike="dblStrike" baseline="0" dirty="0"/>
                        <a:t>76</a:t>
                      </a:r>
                    </a:p>
                  </a:txBody>
                  <a:tcPr anchor="ctr"/>
                </a:tc>
                <a:tc>
                  <a:txBody>
                    <a:bodyPr/>
                    <a:lstStyle/>
                    <a:p>
                      <a:pPr algn="ctr"/>
                      <a:r>
                        <a:rPr lang="en-GB" b="1" strike="dblStrike" baseline="0" dirty="0"/>
                        <a:t>77</a:t>
                      </a:r>
                    </a:p>
                  </a:txBody>
                  <a:tcPr anchor="ctr"/>
                </a:tc>
                <a:tc>
                  <a:txBody>
                    <a:bodyPr/>
                    <a:lstStyle/>
                    <a:p>
                      <a:pPr algn="ctr"/>
                      <a:r>
                        <a:rPr lang="en-GB" b="1" strike="dblStrike" baseline="0" dirty="0"/>
                        <a:t>78</a:t>
                      </a:r>
                    </a:p>
                  </a:txBody>
                  <a:tcPr anchor="ctr"/>
                </a:tc>
                <a:tc>
                  <a:txBody>
                    <a:bodyPr/>
                    <a:lstStyle/>
                    <a:p>
                      <a:pPr algn="ctr"/>
                      <a:r>
                        <a:rPr lang="en-GB" b="1" dirty="0"/>
                        <a:t>79</a:t>
                      </a:r>
                    </a:p>
                  </a:txBody>
                  <a:tcPr anchor="ctr"/>
                </a:tc>
                <a:tc>
                  <a:txBody>
                    <a:bodyPr/>
                    <a:lstStyle/>
                    <a:p>
                      <a:pPr algn="ctr"/>
                      <a:r>
                        <a:rPr lang="en-GB" b="1" strike="dblStrike" baseline="0" dirty="0"/>
                        <a:t>80</a:t>
                      </a:r>
                    </a:p>
                  </a:txBody>
                  <a:tcPr anchor="ctr"/>
                </a:tc>
                <a:extLst>
                  <a:ext uri="{0D108BD9-81ED-4DB2-BD59-A6C34878D82A}">
                    <a16:rowId xmlns="" xmlns:a16="http://schemas.microsoft.com/office/drawing/2014/main" val="10007"/>
                  </a:ext>
                </a:extLst>
              </a:tr>
              <a:tr h="476571">
                <a:tc>
                  <a:txBody>
                    <a:bodyPr/>
                    <a:lstStyle/>
                    <a:p>
                      <a:pPr algn="ctr"/>
                      <a:r>
                        <a:rPr lang="en-GB" b="1" strike="dblStrike" baseline="0" dirty="0"/>
                        <a:t>81</a:t>
                      </a:r>
                    </a:p>
                  </a:txBody>
                  <a:tcPr anchor="ctr"/>
                </a:tc>
                <a:tc>
                  <a:txBody>
                    <a:bodyPr/>
                    <a:lstStyle/>
                    <a:p>
                      <a:pPr algn="ctr"/>
                      <a:r>
                        <a:rPr lang="en-GB" b="1" strike="dblStrike" baseline="0" dirty="0"/>
                        <a:t>82</a:t>
                      </a:r>
                    </a:p>
                  </a:txBody>
                  <a:tcPr anchor="ctr"/>
                </a:tc>
                <a:tc>
                  <a:txBody>
                    <a:bodyPr/>
                    <a:lstStyle/>
                    <a:p>
                      <a:pPr algn="ctr"/>
                      <a:r>
                        <a:rPr lang="en-GB" b="1" dirty="0"/>
                        <a:t>83</a:t>
                      </a:r>
                    </a:p>
                  </a:txBody>
                  <a:tcPr anchor="ctr"/>
                </a:tc>
                <a:tc>
                  <a:txBody>
                    <a:bodyPr/>
                    <a:lstStyle/>
                    <a:p>
                      <a:pPr algn="ctr"/>
                      <a:r>
                        <a:rPr lang="en-GB" b="1" strike="dblStrike" baseline="0" dirty="0"/>
                        <a:t>84</a:t>
                      </a:r>
                    </a:p>
                  </a:txBody>
                  <a:tcPr anchor="ctr"/>
                </a:tc>
                <a:tc>
                  <a:txBody>
                    <a:bodyPr/>
                    <a:lstStyle/>
                    <a:p>
                      <a:pPr algn="ctr"/>
                      <a:r>
                        <a:rPr lang="en-GB" b="1" strike="dblStrike" baseline="0" dirty="0"/>
                        <a:t>85</a:t>
                      </a:r>
                    </a:p>
                  </a:txBody>
                  <a:tcPr anchor="ctr"/>
                </a:tc>
                <a:tc>
                  <a:txBody>
                    <a:bodyPr/>
                    <a:lstStyle/>
                    <a:p>
                      <a:pPr algn="ctr"/>
                      <a:r>
                        <a:rPr lang="en-GB" b="1" strike="dblStrike" baseline="0" dirty="0"/>
                        <a:t>86</a:t>
                      </a:r>
                    </a:p>
                  </a:txBody>
                  <a:tcPr anchor="ctr"/>
                </a:tc>
                <a:tc>
                  <a:txBody>
                    <a:bodyPr/>
                    <a:lstStyle/>
                    <a:p>
                      <a:pPr algn="ctr"/>
                      <a:r>
                        <a:rPr lang="en-GB" b="1" strike="dblStrike" baseline="0" dirty="0"/>
                        <a:t>87</a:t>
                      </a:r>
                    </a:p>
                  </a:txBody>
                  <a:tcPr anchor="ctr"/>
                </a:tc>
                <a:tc>
                  <a:txBody>
                    <a:bodyPr/>
                    <a:lstStyle/>
                    <a:p>
                      <a:pPr algn="ctr"/>
                      <a:r>
                        <a:rPr lang="en-GB" b="1" strike="dblStrike" baseline="0" dirty="0"/>
                        <a:t>88</a:t>
                      </a:r>
                    </a:p>
                  </a:txBody>
                  <a:tcPr anchor="ctr"/>
                </a:tc>
                <a:tc>
                  <a:txBody>
                    <a:bodyPr/>
                    <a:lstStyle/>
                    <a:p>
                      <a:pPr algn="ctr"/>
                      <a:r>
                        <a:rPr lang="en-GB" b="1" dirty="0"/>
                        <a:t>89</a:t>
                      </a:r>
                    </a:p>
                  </a:txBody>
                  <a:tcPr anchor="ctr"/>
                </a:tc>
                <a:tc>
                  <a:txBody>
                    <a:bodyPr/>
                    <a:lstStyle/>
                    <a:p>
                      <a:pPr algn="ctr"/>
                      <a:r>
                        <a:rPr lang="en-GB" b="1" strike="dblStrike" baseline="0" dirty="0"/>
                        <a:t>90</a:t>
                      </a:r>
                    </a:p>
                  </a:txBody>
                  <a:tcPr anchor="ctr"/>
                </a:tc>
                <a:extLst>
                  <a:ext uri="{0D108BD9-81ED-4DB2-BD59-A6C34878D82A}">
                    <a16:rowId xmlns="" xmlns:a16="http://schemas.microsoft.com/office/drawing/2014/main" val="10008"/>
                  </a:ext>
                </a:extLst>
              </a:tr>
              <a:tr h="476571">
                <a:tc>
                  <a:txBody>
                    <a:bodyPr/>
                    <a:lstStyle/>
                    <a:p>
                      <a:pPr algn="ctr"/>
                      <a:r>
                        <a:rPr lang="en-GB" b="1" strike="dblStrike" baseline="0" dirty="0"/>
                        <a:t>91</a:t>
                      </a:r>
                    </a:p>
                  </a:txBody>
                  <a:tcPr anchor="ctr"/>
                </a:tc>
                <a:tc>
                  <a:txBody>
                    <a:bodyPr/>
                    <a:lstStyle/>
                    <a:p>
                      <a:pPr algn="ctr"/>
                      <a:r>
                        <a:rPr lang="en-GB" b="1" strike="dblStrike" baseline="0" dirty="0"/>
                        <a:t>92</a:t>
                      </a:r>
                    </a:p>
                  </a:txBody>
                  <a:tcPr anchor="ctr"/>
                </a:tc>
                <a:tc>
                  <a:txBody>
                    <a:bodyPr/>
                    <a:lstStyle/>
                    <a:p>
                      <a:pPr algn="ctr"/>
                      <a:r>
                        <a:rPr lang="en-GB" b="1" strike="dblStrike" baseline="0" dirty="0"/>
                        <a:t>93</a:t>
                      </a:r>
                    </a:p>
                  </a:txBody>
                  <a:tcPr anchor="ctr"/>
                </a:tc>
                <a:tc>
                  <a:txBody>
                    <a:bodyPr/>
                    <a:lstStyle/>
                    <a:p>
                      <a:pPr algn="ctr"/>
                      <a:r>
                        <a:rPr lang="en-GB" b="1" strike="dblStrike" baseline="0" dirty="0"/>
                        <a:t>94</a:t>
                      </a:r>
                    </a:p>
                  </a:txBody>
                  <a:tcPr anchor="ctr"/>
                </a:tc>
                <a:tc>
                  <a:txBody>
                    <a:bodyPr/>
                    <a:lstStyle/>
                    <a:p>
                      <a:pPr algn="ctr"/>
                      <a:r>
                        <a:rPr lang="en-GB" b="1" strike="dblStrike" baseline="0" dirty="0"/>
                        <a:t>95</a:t>
                      </a:r>
                    </a:p>
                  </a:txBody>
                  <a:tcPr anchor="ctr"/>
                </a:tc>
                <a:tc>
                  <a:txBody>
                    <a:bodyPr/>
                    <a:lstStyle/>
                    <a:p>
                      <a:pPr algn="ctr"/>
                      <a:r>
                        <a:rPr lang="en-GB" b="1" strike="dblStrike" baseline="0" dirty="0"/>
                        <a:t>96</a:t>
                      </a:r>
                    </a:p>
                  </a:txBody>
                  <a:tcPr anchor="ctr"/>
                </a:tc>
                <a:tc>
                  <a:txBody>
                    <a:bodyPr/>
                    <a:lstStyle/>
                    <a:p>
                      <a:pPr algn="ctr"/>
                      <a:r>
                        <a:rPr lang="en-GB" b="1" dirty="0"/>
                        <a:t>97</a:t>
                      </a:r>
                    </a:p>
                  </a:txBody>
                  <a:tcPr anchor="ctr"/>
                </a:tc>
                <a:tc>
                  <a:txBody>
                    <a:bodyPr/>
                    <a:lstStyle/>
                    <a:p>
                      <a:pPr algn="ctr"/>
                      <a:r>
                        <a:rPr lang="en-GB" b="1" strike="dblStrike" baseline="0" dirty="0"/>
                        <a:t>98</a:t>
                      </a:r>
                    </a:p>
                  </a:txBody>
                  <a:tcPr anchor="ctr"/>
                </a:tc>
                <a:tc>
                  <a:txBody>
                    <a:bodyPr/>
                    <a:lstStyle/>
                    <a:p>
                      <a:pPr algn="ctr"/>
                      <a:r>
                        <a:rPr lang="en-GB" b="1" strike="dblStrike" baseline="0" dirty="0"/>
                        <a:t>99</a:t>
                      </a:r>
                    </a:p>
                  </a:txBody>
                  <a:tcPr anchor="ctr"/>
                </a:tc>
                <a:tc>
                  <a:txBody>
                    <a:bodyPr/>
                    <a:lstStyle/>
                    <a:p>
                      <a:pPr algn="ctr"/>
                      <a:r>
                        <a:rPr lang="en-GB" b="1" strike="dblStrike" baseline="0" dirty="0"/>
                        <a:t>100</a:t>
                      </a:r>
                    </a:p>
                  </a:txBody>
                  <a:tcPr anchor="ctr"/>
                </a:tc>
                <a:extLst>
                  <a:ext uri="{0D108BD9-81ED-4DB2-BD59-A6C34878D82A}">
                    <a16:rowId xmlns="" xmlns:a16="http://schemas.microsoft.com/office/drawing/2014/main" val="10009"/>
                  </a:ext>
                </a:extLst>
              </a:tr>
            </a:tbl>
          </a:graphicData>
        </a:graphic>
      </p:graphicFrame>
      <p:sp>
        <p:nvSpPr>
          <p:cNvPr id="9" name="Oval 8"/>
          <p:cNvSpPr/>
          <p:nvPr/>
        </p:nvSpPr>
        <p:spPr>
          <a:xfrm>
            <a:off x="2591523" y="129390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Oval 9"/>
          <p:cNvSpPr/>
          <p:nvPr/>
        </p:nvSpPr>
        <p:spPr>
          <a:xfrm>
            <a:off x="7228835" y="1797827"/>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Oval 10"/>
          <p:cNvSpPr/>
          <p:nvPr/>
        </p:nvSpPr>
        <p:spPr>
          <a:xfrm>
            <a:off x="4572000" y="1293899"/>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Oval 11"/>
          <p:cNvSpPr/>
          <p:nvPr/>
        </p:nvSpPr>
        <p:spPr>
          <a:xfrm>
            <a:off x="5878565" y="1293898"/>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Oval 12"/>
          <p:cNvSpPr/>
          <p:nvPr/>
        </p:nvSpPr>
        <p:spPr>
          <a:xfrm>
            <a:off x="3265435" y="1746911"/>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Oval 13"/>
          <p:cNvSpPr/>
          <p:nvPr/>
        </p:nvSpPr>
        <p:spPr>
          <a:xfrm>
            <a:off x="1939892" y="1746911"/>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Oval 14"/>
          <p:cNvSpPr/>
          <p:nvPr/>
        </p:nvSpPr>
        <p:spPr>
          <a:xfrm>
            <a:off x="5896166" y="1797827"/>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Oval 15"/>
          <p:cNvSpPr/>
          <p:nvPr/>
        </p:nvSpPr>
        <p:spPr>
          <a:xfrm>
            <a:off x="5896166" y="2745271"/>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Oval 16"/>
          <p:cNvSpPr/>
          <p:nvPr/>
        </p:nvSpPr>
        <p:spPr>
          <a:xfrm>
            <a:off x="3265435" y="2260285"/>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Oval 17"/>
          <p:cNvSpPr/>
          <p:nvPr/>
        </p:nvSpPr>
        <p:spPr>
          <a:xfrm>
            <a:off x="7211707" y="2260284"/>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9" name="Oval 18"/>
          <p:cNvSpPr/>
          <p:nvPr/>
        </p:nvSpPr>
        <p:spPr>
          <a:xfrm>
            <a:off x="1939892" y="2713297"/>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0" name="Oval 19"/>
          <p:cNvSpPr/>
          <p:nvPr/>
        </p:nvSpPr>
        <p:spPr>
          <a:xfrm>
            <a:off x="3265435" y="3220491"/>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Oval 20"/>
          <p:cNvSpPr/>
          <p:nvPr/>
        </p:nvSpPr>
        <p:spPr>
          <a:xfrm>
            <a:off x="1939892" y="3220492"/>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Oval 21"/>
          <p:cNvSpPr/>
          <p:nvPr/>
        </p:nvSpPr>
        <p:spPr>
          <a:xfrm>
            <a:off x="5896166" y="322049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3" name="Oval 22"/>
          <p:cNvSpPr/>
          <p:nvPr/>
        </p:nvSpPr>
        <p:spPr>
          <a:xfrm>
            <a:off x="5896166" y="5586824"/>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Oval 23"/>
          <p:cNvSpPr/>
          <p:nvPr/>
        </p:nvSpPr>
        <p:spPr>
          <a:xfrm>
            <a:off x="3265435" y="5133811"/>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5" name="Oval 24"/>
          <p:cNvSpPr/>
          <p:nvPr/>
        </p:nvSpPr>
        <p:spPr>
          <a:xfrm>
            <a:off x="7205887" y="4668205"/>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6" name="Oval 25"/>
          <p:cNvSpPr/>
          <p:nvPr/>
        </p:nvSpPr>
        <p:spPr>
          <a:xfrm>
            <a:off x="3230956" y="368339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7" name="Oval 26"/>
          <p:cNvSpPr/>
          <p:nvPr/>
        </p:nvSpPr>
        <p:spPr>
          <a:xfrm>
            <a:off x="1920422" y="4153513"/>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8" name="Oval 27"/>
          <p:cNvSpPr/>
          <p:nvPr/>
        </p:nvSpPr>
        <p:spPr>
          <a:xfrm>
            <a:off x="1920422" y="4640051"/>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9" name="Oval 28"/>
          <p:cNvSpPr/>
          <p:nvPr/>
        </p:nvSpPr>
        <p:spPr>
          <a:xfrm>
            <a:off x="5878565" y="4164161"/>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0" name="Oval 29"/>
          <p:cNvSpPr/>
          <p:nvPr/>
        </p:nvSpPr>
        <p:spPr>
          <a:xfrm>
            <a:off x="3256942" y="464005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1" name="Oval 30"/>
          <p:cNvSpPr/>
          <p:nvPr/>
        </p:nvSpPr>
        <p:spPr>
          <a:xfrm>
            <a:off x="3255257" y="1292046"/>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2" name="Oval 31"/>
          <p:cNvSpPr/>
          <p:nvPr/>
        </p:nvSpPr>
        <p:spPr>
          <a:xfrm>
            <a:off x="7205020" y="368339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3" name="Oval 32"/>
          <p:cNvSpPr/>
          <p:nvPr/>
        </p:nvSpPr>
        <p:spPr>
          <a:xfrm>
            <a:off x="7228835" y="5103140"/>
            <a:ext cx="629350" cy="45301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5015714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Proof of Fermats theorem and the modern theory</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Goro Shimura (born - 23</a:t>
            </a:r>
            <a:r>
              <a:rPr lang="en" sz="1600" baseline="30000" dirty="0">
                <a:latin typeface="Montserrat" panose="020B0604020202020204" charset="0"/>
              </a:rPr>
              <a:t>rd</a:t>
            </a:r>
            <a:r>
              <a:rPr lang="en" sz="1600" dirty="0">
                <a:latin typeface="Montserrat" panose="020B0604020202020204" charset="0"/>
              </a:rPr>
              <a:t> February 1930)</a:t>
            </a:r>
          </a:p>
          <a:p>
            <a:pPr marL="228600" lvl="0" rtl="0">
              <a:spcBef>
                <a:spcPts val="0"/>
              </a:spcBef>
              <a:buNone/>
            </a:pPr>
            <a:r>
              <a:rPr lang="en" sz="1600" dirty="0">
                <a:latin typeface="Montserrat" panose="020B0604020202020204" charset="0"/>
              </a:rPr>
              <a:t>Yutaka Taniyama (12</a:t>
            </a:r>
            <a:r>
              <a:rPr lang="en" sz="1600" baseline="30000" dirty="0">
                <a:latin typeface="Montserrat" panose="020B0604020202020204" charset="0"/>
              </a:rPr>
              <a:t>th</a:t>
            </a:r>
            <a:r>
              <a:rPr lang="en" sz="1600" dirty="0">
                <a:latin typeface="Montserrat" panose="020B0604020202020204" charset="0"/>
              </a:rPr>
              <a:t> November 1927 – 17</a:t>
            </a:r>
            <a:r>
              <a:rPr lang="en" sz="1600" baseline="30000" dirty="0">
                <a:latin typeface="Montserrat" panose="020B0604020202020204" charset="0"/>
              </a:rPr>
              <a:t>th</a:t>
            </a:r>
            <a:r>
              <a:rPr lang="en" sz="1600" dirty="0">
                <a:latin typeface="Montserrat" panose="020B0604020202020204" charset="0"/>
              </a:rPr>
              <a:t> November 1958. aged 31)</a:t>
            </a:r>
          </a:p>
          <a:p>
            <a:pPr marL="228600" lvl="0" rtl="0">
              <a:spcBef>
                <a:spcPts val="0"/>
              </a:spcBef>
              <a:buNone/>
            </a:pPr>
            <a:endParaRPr lang="en" sz="1400" dirty="0">
              <a:latin typeface="Montserrat" panose="020B0604020202020204" charset="0"/>
            </a:endParaRPr>
          </a:p>
          <a:p>
            <a:pPr marL="228600" lvl="0" rtl="0">
              <a:spcBef>
                <a:spcPts val="0"/>
              </a:spcBef>
              <a:buNone/>
            </a:pPr>
            <a:r>
              <a:rPr lang="en" sz="1400" dirty="0">
                <a:latin typeface="Montserrat" panose="020B0604020202020204" charset="0"/>
              </a:rPr>
              <a:t>Modularity theorem </a:t>
            </a:r>
          </a:p>
          <a:p>
            <a:pPr marL="228600" lvl="0" rtl="0">
              <a:spcBef>
                <a:spcPts val="0"/>
              </a:spcBef>
              <a:buNone/>
            </a:pPr>
            <a:endParaRPr lang="en" sz="1400" dirty="0">
              <a:latin typeface="Montserrat" panose="020B0604020202020204" charset="0"/>
            </a:endParaRPr>
          </a:p>
          <a:p>
            <a:pPr marL="228600" lvl="0" rtl="0">
              <a:spcBef>
                <a:spcPts val="0"/>
              </a:spcBef>
              <a:buNone/>
            </a:pPr>
            <a:r>
              <a:rPr lang="en" sz="1600" dirty="0">
                <a:latin typeface="Montserrat" panose="020B0604020202020204" charset="0"/>
              </a:rPr>
              <a:t>Andrew Wiles (born – 11</a:t>
            </a:r>
            <a:r>
              <a:rPr lang="en" sz="1600" baseline="30000" dirty="0">
                <a:latin typeface="Montserrat" panose="020B0604020202020204" charset="0"/>
              </a:rPr>
              <a:t>th</a:t>
            </a:r>
            <a:r>
              <a:rPr lang="en" sz="1600" dirty="0">
                <a:latin typeface="Montserrat" panose="020B0604020202020204" charset="0"/>
              </a:rPr>
              <a:t> April 1953)</a:t>
            </a:r>
          </a:p>
          <a:p>
            <a:pPr marL="228600" lvl="0" rtl="0">
              <a:spcBef>
                <a:spcPts val="0"/>
              </a:spcBef>
              <a:buNone/>
            </a:pPr>
            <a:endParaRPr lang="en" sz="1600" dirty="0">
              <a:latin typeface="Montserrat" panose="020B0604020202020204" charset="0"/>
            </a:endParaRPr>
          </a:p>
          <a:p>
            <a:pPr marL="228600" lvl="0" rtl="0">
              <a:spcBef>
                <a:spcPts val="0"/>
              </a:spcBef>
              <a:buNone/>
            </a:pPr>
            <a:r>
              <a:rPr lang="en-GB" sz="1400" dirty="0">
                <a:latin typeface="Montserrat" panose="020B0604020202020204" charset="0"/>
              </a:rPr>
              <a:t>P</a:t>
            </a:r>
            <a:r>
              <a:rPr lang="en" sz="1400" dirty="0">
                <a:latin typeface="Montserrat" panose="020B0604020202020204" charset="0"/>
              </a:rPr>
              <a:t>roof of the modularity theorem for semi stable elliptic curves </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b="1" dirty="0">
                <a:solidFill>
                  <a:schemeClr val="bg1"/>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222937"/>
      </p:ext>
    </p:extLst>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03835" y="150900"/>
            <a:ext cx="4336330" cy="1143000"/>
          </a:xfrm>
          <a:prstGeom prst="rect">
            <a:avLst/>
          </a:prstGeom>
        </p:spPr>
        <p:txBody>
          <a:bodyPr lIns="91425" tIns="91425" rIns="91425" bIns="91425" anchor="ctr" anchorCtr="0">
            <a:noAutofit/>
          </a:bodyPr>
          <a:lstStyle/>
          <a:p>
            <a:pPr lvl="0">
              <a:spcBef>
                <a:spcPts val="0"/>
              </a:spcBef>
              <a:buNone/>
            </a:pPr>
            <a:r>
              <a:rPr lang="en" dirty="0"/>
              <a:t>RSA</a:t>
            </a:r>
          </a:p>
        </p:txBody>
      </p:sp>
      <p:sp>
        <p:nvSpPr>
          <p:cNvPr id="84" name="Shape 84"/>
          <p:cNvSpPr txBox="1">
            <a:spLocks noGrp="1"/>
          </p:cNvSpPr>
          <p:nvPr>
            <p:ph type="body" idx="1"/>
          </p:nvPr>
        </p:nvSpPr>
        <p:spPr>
          <a:xfrm>
            <a:off x="1925052" y="1293900"/>
            <a:ext cx="115259368" cy="5994613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RSA (Rivest, Shamir and Adleman 1978)</a:t>
            </a:r>
          </a:p>
          <a:p>
            <a:pPr marL="228600" lvl="0" rtl="0">
              <a:spcBef>
                <a:spcPts val="0"/>
              </a:spcBef>
              <a:buNone/>
            </a:pPr>
            <a:endParaRPr lang="en" sz="1600" dirty="0">
              <a:latin typeface="Montserrat" panose="020B0604020202020204" charset="0"/>
            </a:endParaRPr>
          </a:p>
          <a:p>
            <a:pPr marL="228600" lvl="0">
              <a:buNone/>
            </a:pPr>
            <a:r>
              <a:rPr lang="en-GB" sz="1600" dirty="0">
                <a:latin typeface="Montserrat" panose="020B0604020202020204" charset="0"/>
              </a:rPr>
              <a:t>Choose two prime numbers </a:t>
            </a:r>
            <a14:m xmlns:a14="http://schemas.microsoft.com/office/drawing/2010/main">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𝑃</m:t>
                    </m:r>
                  </m:e>
                  <m:sub>
                    <m:r>
                      <a:rPr lang="en-GB" sz="1600" b="0" i="1" smtClean="0">
                        <a:latin typeface="Cambria Math" panose="02040503050406030204" pitchFamily="18" charset="0"/>
                      </a:rPr>
                      <m:t>1</m:t>
                    </m:r>
                  </m:sub>
                </m:sSub>
                <m:sSub>
                  <m:sSubPr>
                    <m:ctrlPr>
                      <a:rPr lang="en-GB" sz="1600" i="1">
                        <a:latin typeface="Cambria Math" panose="02040503050406030204" pitchFamily="18" charset="0"/>
                      </a:rPr>
                    </m:ctrlPr>
                  </m:sSubPr>
                  <m:e>
                    <m:r>
                      <a:rPr lang="en-GB" sz="1600" b="0" i="1" smtClean="0">
                        <a:latin typeface="Cambria Math" panose="02040503050406030204" pitchFamily="18" charset="0"/>
                      </a:rPr>
                      <m:t> </m:t>
                    </m:r>
                    <m:r>
                      <a:rPr lang="en-GB" sz="1600" b="0" i="1" smtClean="0">
                        <a:latin typeface="Cambria Math" panose="02040503050406030204" pitchFamily="18" charset="0"/>
                      </a:rPr>
                      <m:t>𝑎𝑛𝑑</m:t>
                    </m:r>
                    <m:r>
                      <a:rPr lang="en-GB" sz="1600" b="0" i="1" smtClean="0">
                        <a:latin typeface="Cambria Math" panose="02040503050406030204" pitchFamily="18" charset="0"/>
                      </a:rPr>
                      <m:t> </m:t>
                    </m:r>
                    <m:r>
                      <a:rPr lang="en-GB" sz="1600" i="1">
                        <a:latin typeface="Cambria Math" panose="02040503050406030204" pitchFamily="18" charset="0"/>
                      </a:rPr>
                      <m:t>𝑃</m:t>
                    </m:r>
                  </m:e>
                  <m:sub>
                    <m:r>
                      <a:rPr lang="en-GB" sz="1600" b="0" i="1" smtClean="0">
                        <a:latin typeface="Cambria Math" panose="02040503050406030204" pitchFamily="18" charset="0"/>
                      </a:rPr>
                      <m:t>2</m:t>
                    </m:r>
                  </m:sub>
                </m:sSub>
              </m:oMath>
            </a14:m>
            <a:r>
              <a:rPr lang="en" sz="1600" dirty="0">
                <a:latin typeface="Montserrat" panose="020B0604020202020204" charset="0"/>
              </a:rPr>
              <a:t> </a:t>
            </a:r>
          </a:p>
          <a:p>
            <a:pPr marL="228600" lvl="0" rtl="0">
              <a:spcBef>
                <a:spcPts val="0"/>
              </a:spcBef>
              <a:buNone/>
            </a:pPr>
            <a:endParaRPr lang="en" sz="1600" dirty="0">
              <a:latin typeface="Montserrat" panose="020B0604020202020204" charset="0"/>
            </a:endParaRPr>
          </a:p>
          <a:p>
            <a:pPr marL="228600" lvl="0">
              <a:buNone/>
            </a:pPr>
            <a:r>
              <a:rPr lang="en" sz="1600" dirty="0">
                <a:latin typeface="Montserrat" panose="020B0604020202020204" charset="0"/>
              </a:rPr>
              <a:t>Define a number N as the product of </a:t>
            </a:r>
            <a14:m xmlns:a14="http://schemas.microsoft.com/office/drawing/2010/main">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𝑃</m:t>
                    </m:r>
                  </m:e>
                  <m:sub>
                    <m:r>
                      <a:rPr lang="en-GB" sz="1600" i="1">
                        <a:latin typeface="Cambria Math" panose="02040503050406030204" pitchFamily="18" charset="0"/>
                      </a:rPr>
                      <m:t>1</m:t>
                    </m:r>
                  </m:sub>
                </m:sSub>
              </m:oMath>
            </a14:m>
            <a:r>
              <a:rPr lang="en" sz="1600" dirty="0">
                <a:latin typeface="Montserrat" panose="020B0604020202020204" charset="0"/>
              </a:rPr>
              <a:t> and </a:t>
            </a:r>
            <a14:m xmlns:a14="http://schemas.microsoft.com/office/drawing/2010/main">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𝑃</m:t>
                    </m:r>
                  </m:e>
                  <m:sub>
                    <m:r>
                      <a:rPr lang="en-GB" sz="1600" b="0" i="1" smtClean="0">
                        <a:latin typeface="Cambria Math" panose="02040503050406030204" pitchFamily="18" charset="0"/>
                      </a:rPr>
                      <m:t>2</m:t>
                    </m:r>
                  </m:sub>
                </m:sSub>
              </m:oMath>
            </a14:m>
            <a:r>
              <a:rPr lang="en-GB" sz="1600" dirty="0">
                <a:latin typeface="Montserrat" panose="020B0604020202020204" charset="0"/>
              </a:rPr>
              <a:t>    </a:t>
            </a:r>
            <a14:m xmlns:a14="http://schemas.microsoft.com/office/drawing/2010/main">
              <m:oMath xmlns:m="http://schemas.openxmlformats.org/officeDocument/2006/math">
                <m:r>
                  <m:rPr>
                    <m:sty m:val="p"/>
                  </m:rPr>
                  <a:rPr lang="en-GB" sz="1600">
                    <a:latin typeface="Cambria Math" panose="02040503050406030204" pitchFamily="18" charset="0"/>
                  </a:rPr>
                  <m:t>N</m:t>
                </m:r>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𝑃</m:t>
                    </m:r>
                  </m:e>
                  <m:sub>
                    <m:r>
                      <a:rPr lang="en-GB" sz="1600" i="1">
                        <a:latin typeface="Cambria Math" panose="02040503050406030204" pitchFamily="18" charset="0"/>
                      </a:rPr>
                      <m:t>1</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𝑃</m:t>
                    </m:r>
                  </m:e>
                  <m:sub>
                    <m:r>
                      <a:rPr lang="en-GB" sz="1600" i="1">
                        <a:latin typeface="Cambria Math" panose="02040503050406030204" pitchFamily="18" charset="0"/>
                      </a:rPr>
                      <m:t>2</m:t>
                    </m:r>
                  </m:sub>
                </m:sSub>
              </m:oMath>
            </a14:m>
            <a:endParaRPr lang="en-GB" sz="1600" dirty="0">
              <a:latin typeface="Montserrat" panose="020B0604020202020204" charset="0"/>
            </a:endParaRPr>
          </a:p>
          <a:p>
            <a:pPr marL="228600" lvl="0">
              <a:buNone/>
            </a:pPr>
            <a:endParaRPr lang="en-GB" sz="1600" dirty="0">
              <a:latin typeface="Montserrat" panose="020B0604020202020204" charset="0"/>
            </a:endParaRPr>
          </a:p>
          <a:p>
            <a:pPr marL="228600" lvl="0">
              <a:buNone/>
            </a:pPr>
            <a:r>
              <a:rPr lang="en-GB" sz="1600" dirty="0">
                <a:latin typeface="Montserrat" panose="020B0604020202020204" charset="0"/>
              </a:rPr>
              <a:t>Define </a:t>
            </a:r>
            <a14:m xmlns:a14="http://schemas.microsoft.com/office/drawing/2010/main">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φ</m:t>
                </m:r>
                <m:r>
                  <m:rPr>
                    <m:sty m:val="p"/>
                  </m:rPr>
                  <a:rPr lang="en-GB" sz="1600" b="0" i="0" smtClean="0">
                    <a:latin typeface="Cambria Math" panose="02040503050406030204" pitchFamily="18" charset="0"/>
                  </a:rPr>
                  <m:t>N</m:t>
                </m:r>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m:t>
                    </m:r>
                    <m:r>
                      <a:rPr lang="en-GB" sz="1600" i="1">
                        <a:latin typeface="Cambria Math" panose="02040503050406030204" pitchFamily="18" charset="0"/>
                      </a:rPr>
                      <m:t>𝑃</m:t>
                    </m:r>
                  </m:e>
                  <m:sub>
                    <m:r>
                      <a:rPr lang="en-GB" sz="1600" i="1">
                        <a:latin typeface="Cambria Math" panose="02040503050406030204" pitchFamily="18" charset="0"/>
                      </a:rPr>
                      <m:t>1</m:t>
                    </m:r>
                  </m:sub>
                </m:sSub>
                <m:r>
                  <a:rPr lang="en-GB" sz="1600" b="0" i="1" smtClean="0">
                    <a:latin typeface="Cambria Math" panose="02040503050406030204" pitchFamily="18" charset="0"/>
                  </a:rPr>
                  <m:t>−1)∗</m:t>
                </m:r>
                <m:sSub>
                  <m:sSubPr>
                    <m:ctrlPr>
                      <a:rPr lang="en-GB" sz="1600" i="1">
                        <a:latin typeface="Cambria Math" panose="02040503050406030204" pitchFamily="18" charset="0"/>
                      </a:rPr>
                    </m:ctrlPr>
                  </m:sSubPr>
                  <m:e>
                    <m:r>
                      <a:rPr lang="en-GB" sz="1600" b="0" i="1" smtClean="0">
                        <a:latin typeface="Cambria Math" panose="02040503050406030204" pitchFamily="18" charset="0"/>
                      </a:rPr>
                      <m:t>(</m:t>
                    </m:r>
                    <m:r>
                      <a:rPr lang="en-GB" sz="1600" i="1">
                        <a:latin typeface="Cambria Math" panose="02040503050406030204" pitchFamily="18" charset="0"/>
                      </a:rPr>
                      <m:t>𝑃</m:t>
                    </m:r>
                  </m:e>
                  <m:sub>
                    <m:r>
                      <a:rPr lang="en-GB" sz="1600" i="1">
                        <a:latin typeface="Cambria Math" panose="02040503050406030204" pitchFamily="18" charset="0"/>
                      </a:rPr>
                      <m:t>2</m:t>
                    </m:r>
                  </m:sub>
                </m:sSub>
                <m:r>
                  <a:rPr lang="en-GB" sz="1600" b="0" i="1" smtClean="0">
                    <a:latin typeface="Cambria Math" panose="02040503050406030204" pitchFamily="18" charset="0"/>
                  </a:rPr>
                  <m:t>−1)</m:t>
                </m:r>
              </m:oMath>
            </a14:m>
            <a:endParaRPr lang="en-GB" sz="1600" dirty="0">
              <a:latin typeface="Montserrat" panose="020B0604020202020204" charset="0"/>
            </a:endParaRPr>
          </a:p>
          <a:p>
            <a:pPr marL="228600" lvl="0">
              <a:buNone/>
            </a:pPr>
            <a:endParaRPr lang="en" sz="1600" dirty="0">
              <a:latin typeface="Montserrat" panose="020B0604020202020204" charset="0"/>
            </a:endParaRPr>
          </a:p>
          <a:p>
            <a:pPr marL="228600" lvl="0">
              <a:buNone/>
            </a:pPr>
            <a:r>
              <a:rPr lang="en" sz="1600" dirty="0">
                <a:latin typeface="Montserrat" panose="020B0604020202020204" charset="0"/>
              </a:rPr>
              <a:t>Choose a random integer between 1 and </a:t>
            </a:r>
            <a14:m xmlns:a14="http://schemas.microsoft.com/office/drawing/2010/main">
              <m:oMath xmlns:m="http://schemas.openxmlformats.org/officeDocument/2006/math">
                <m:r>
                  <m:rPr>
                    <m:sty m:val="p"/>
                  </m:rPr>
                  <a:rPr lang="el-GR" sz="1600" i="1">
                    <a:latin typeface="Cambria Math" panose="02040503050406030204" pitchFamily="18" charset="0"/>
                    <a:ea typeface="Cambria Math" panose="02040503050406030204" pitchFamily="18" charset="0"/>
                  </a:rPr>
                  <m:t>φ</m:t>
                </m:r>
                <m:r>
                  <a:rPr lang="en-GB" sz="1600" b="0" i="1" smtClean="0">
                    <a:latin typeface="Cambria Math" panose="02040503050406030204" pitchFamily="18" charset="0"/>
                    <a:ea typeface="Cambria Math" panose="02040503050406030204" pitchFamily="18" charset="0"/>
                  </a:rPr>
                  <m:t>𝑁</m:t>
                </m:r>
              </m:oMath>
            </a14:m>
            <a:r>
              <a:rPr lang="en" sz="1600" dirty="0">
                <a:latin typeface="Montserrat" panose="020B0604020202020204" charset="0"/>
              </a:rPr>
              <a:t>.</a:t>
            </a:r>
          </a:p>
          <a:p>
            <a:pPr marL="228600" lvl="0">
              <a:buNone/>
            </a:pPr>
            <a:endParaRPr lang="en" sz="1600" dirty="0">
              <a:latin typeface="Montserrat" panose="020B0604020202020204" charset="0"/>
            </a:endParaRPr>
          </a:p>
          <a:p>
            <a:pPr marL="228600" lvl="0">
              <a:buNone/>
            </a:pPr>
            <a:r>
              <a:rPr lang="en" sz="1600" dirty="0">
                <a:latin typeface="Montserrat" panose="020B0604020202020204" charset="0"/>
              </a:rPr>
              <a:t>Solve for d given that </a:t>
            </a:r>
            <a14:m xmlns:a14="http://schemas.microsoft.com/office/drawing/2010/main">
              <m:oMath xmlns:m="http://schemas.openxmlformats.org/officeDocument/2006/math">
                <m:r>
                  <a:rPr lang="en-GB" sz="1600" b="0" i="1" smtClean="0">
                    <a:latin typeface="Cambria Math" panose="02040503050406030204" pitchFamily="18" charset="0"/>
                    <a:ea typeface="Cambria Math" panose="02040503050406030204" pitchFamily="18" charset="0"/>
                  </a:rPr>
                  <m:t>𝑑</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𝑒</m:t>
                </m:r>
                <m:r>
                  <a:rPr lang="en-GB" sz="1600" b="0" i="1" smtClean="0">
                    <a:latin typeface="Cambria Math" panose="02040503050406030204" pitchFamily="18" charset="0"/>
                    <a:ea typeface="Cambria Math" panose="02040503050406030204" pitchFamily="18" charset="0"/>
                  </a:rPr>
                  <m:t>=1 </m:t>
                </m:r>
                <m:r>
                  <a:rPr lang="en-GB" sz="1600" b="0" i="1" smtClean="0">
                    <a:latin typeface="Cambria Math" panose="02040503050406030204" pitchFamily="18" charset="0"/>
                    <a:ea typeface="Cambria Math" panose="02040503050406030204" pitchFamily="18" charset="0"/>
                  </a:rPr>
                  <m:t>𝑚𝑜𝑑</m:t>
                </m:r>
                <m:r>
                  <a:rPr lang="en-GB"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φ</m:t>
                </m:r>
                <m:r>
                  <a:rPr lang="en-GB" sz="1600" b="0" i="1" smtClean="0">
                    <a:latin typeface="Cambria Math" panose="02040503050406030204" pitchFamily="18" charset="0"/>
                    <a:ea typeface="Cambria Math" panose="02040503050406030204" pitchFamily="18" charset="0"/>
                  </a:rPr>
                  <m:t>𝑁</m:t>
                </m:r>
              </m:oMath>
            </a14:m>
            <a:endParaRPr lang="en" sz="1600" dirty="0">
              <a:latin typeface="Montserrat" panose="020B0604020202020204" charset="0"/>
            </a:endParaRPr>
          </a:p>
          <a:p>
            <a:pPr marL="228600" lvl="0">
              <a:buNone/>
            </a:pPr>
            <a:endParaRPr lang="en" sz="1600" dirty="0">
              <a:latin typeface="Montserrat" panose="020B0604020202020204" charset="0"/>
            </a:endParaRP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dirty="0">
                <a:solidFill>
                  <a:srgbClr val="F3EFEA"/>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b="1" dirty="0">
                <a:solidFill>
                  <a:schemeClr val="bg1"/>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
        <p:nvSpPr>
          <p:cNvPr id="4" name="AutoShape 2" descr="Image"/>
          <p:cNvSpPr>
            <a:spLocks noChangeAspect="1" noChangeArrowheads="1"/>
          </p:cNvSpPr>
          <p:nvPr/>
        </p:nvSpPr>
        <p:spPr bwMode="auto">
          <a:xfrm>
            <a:off x="155575" y="-144463"/>
            <a:ext cx="5321398" cy="53214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31406674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600500" y="2720725"/>
            <a:ext cx="5857800" cy="1546500"/>
          </a:xfrm>
          <a:prstGeom prst="rect">
            <a:avLst/>
          </a:prstGeom>
        </p:spPr>
        <p:txBody>
          <a:bodyPr lIns="91425" tIns="91425" rIns="91425" bIns="91425" anchor="b" anchorCtr="0">
            <a:noAutofit/>
          </a:bodyPr>
          <a:lstStyle/>
          <a:p>
            <a:pPr lvl="0" rtl="0">
              <a:spcBef>
                <a:spcPts val="0"/>
              </a:spcBef>
              <a:buNone/>
            </a:pPr>
            <a:r>
              <a:rPr lang="en" dirty="0"/>
              <a:t>Zero &amp; Negatives</a:t>
            </a:r>
          </a:p>
        </p:txBody>
      </p:sp>
      <p:sp>
        <p:nvSpPr>
          <p:cNvPr id="73" name="Shape 73"/>
          <p:cNvSpPr txBox="1">
            <a:spLocks noGrp="1"/>
          </p:cNvSpPr>
          <p:nvPr>
            <p:ph type="subTitle" idx="1"/>
          </p:nvPr>
        </p:nvSpPr>
        <p:spPr>
          <a:xfrm>
            <a:off x="2600400" y="4243950"/>
            <a:ext cx="5857800" cy="1046400"/>
          </a:xfrm>
          <a:prstGeom prst="rect">
            <a:avLst/>
          </a:prstGeom>
        </p:spPr>
        <p:txBody>
          <a:bodyPr lIns="91425" tIns="91425" rIns="91425" bIns="91425" anchor="t" anchorCtr="0">
            <a:noAutofit/>
          </a:bodyPr>
          <a:lstStyle/>
          <a:p>
            <a:pPr lvl="0" rtl="0">
              <a:spcBef>
                <a:spcPts val="0"/>
              </a:spcBef>
              <a:buNone/>
            </a:pPr>
            <a:r>
              <a:rPr lang="en" sz="2000" dirty="0" smtClean="0">
                <a:latin typeface="Montserrat" panose="020B0604020202020204" charset="0"/>
              </a:rPr>
              <a:t>A S</a:t>
            </a:r>
            <a:endParaRPr lang="en" sz="2000" dirty="0">
              <a:latin typeface="Montserrat" panose="020B0604020202020204" charset="0"/>
            </a:endParaRPr>
          </a:p>
        </p:txBody>
      </p:sp>
    </p:spTree>
    <p:extLst>
      <p:ext uri="{BB962C8B-B14F-4D97-AF65-F5344CB8AC3E}">
        <p14:creationId xmlns:p14="http://schemas.microsoft.com/office/powerpoint/2010/main" val="2257958640"/>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Definitions</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Zero – The mathematical notation for the absence of a quantity.</a:t>
            </a:r>
          </a:p>
          <a:p>
            <a:pPr marL="228600" lvl="0" rtl="0">
              <a:spcBef>
                <a:spcPts val="0"/>
              </a:spcBef>
              <a:buNone/>
            </a:pPr>
            <a:endParaRPr lang="en" sz="1600" dirty="0">
              <a:latin typeface="Montserrat" panose="020B0604020202020204" charset="0"/>
            </a:endParaRPr>
          </a:p>
          <a:p>
            <a:pPr marL="228600" lvl="0" rtl="0">
              <a:spcBef>
                <a:spcPts val="0"/>
              </a:spcBef>
              <a:buNone/>
            </a:pPr>
            <a:r>
              <a:rPr lang="en" sz="1600" dirty="0">
                <a:latin typeface="Montserrat" panose="020B0604020202020204" charset="0"/>
              </a:rPr>
              <a:t>Negative Numbers – The real numbers that are less than zero.</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57878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22900" y="150900"/>
            <a:ext cx="3898199" cy="1143000"/>
          </a:xfrm>
          <a:prstGeom prst="rect">
            <a:avLst/>
          </a:prstGeom>
        </p:spPr>
        <p:txBody>
          <a:bodyPr lIns="91425" tIns="91425" rIns="91425" bIns="91425" anchor="ctr" anchorCtr="0">
            <a:noAutofit/>
          </a:bodyPr>
          <a:lstStyle/>
          <a:p>
            <a:pPr lvl="0">
              <a:spcBef>
                <a:spcPts val="0"/>
              </a:spcBef>
              <a:buNone/>
            </a:pPr>
            <a:r>
              <a:rPr lang="en" dirty="0"/>
              <a:t>Placement on a Number Line</a:t>
            </a:r>
          </a:p>
        </p:txBody>
      </p:sp>
      <p:sp>
        <p:nvSpPr>
          <p:cNvPr id="84" name="Shape 84"/>
          <p:cNvSpPr txBox="1">
            <a:spLocks noGrp="1"/>
          </p:cNvSpPr>
          <p:nvPr>
            <p:ph type="body" idx="1"/>
          </p:nvPr>
        </p:nvSpPr>
        <p:spPr>
          <a:xfrm>
            <a:off x="1925052" y="1293900"/>
            <a:ext cx="6601847" cy="4991350"/>
          </a:xfrm>
          <a:prstGeom prst="rect">
            <a:avLst/>
          </a:prstGeom>
        </p:spPr>
        <p:txBody>
          <a:bodyPr lIns="91425" tIns="91425" rIns="91425" bIns="91425" anchor="t" anchorCtr="0">
            <a:noAutofit/>
          </a:bodyPr>
          <a:lstStyle/>
          <a:p>
            <a:pPr marL="228600" lvl="0" rtl="0">
              <a:spcBef>
                <a:spcPts val="0"/>
              </a:spcBef>
              <a:buNone/>
            </a:pPr>
            <a:r>
              <a:rPr lang="en" sz="1600" dirty="0">
                <a:latin typeface="Montserrat" panose="020B0604020202020204" charset="0"/>
              </a:rPr>
              <a:t>   </a:t>
            </a:r>
          </a:p>
        </p:txBody>
      </p:sp>
      <p:sp>
        <p:nvSpPr>
          <p:cNvPr id="2" name="Rectangle 1"/>
          <p:cNvSpPr/>
          <p:nvPr/>
        </p:nvSpPr>
        <p:spPr>
          <a:xfrm>
            <a:off x="0" y="0"/>
            <a:ext cx="174374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5" name="TextBox 4"/>
          <p:cNvSpPr txBox="1"/>
          <p:nvPr/>
        </p:nvSpPr>
        <p:spPr>
          <a:xfrm>
            <a:off x="-368524" y="936728"/>
            <a:ext cx="2112264" cy="3323987"/>
          </a:xfrm>
          <a:prstGeom prst="rect">
            <a:avLst/>
          </a:prstGeom>
          <a:noFill/>
        </p:spPr>
        <p:txBody>
          <a:bodyPr wrap="square" rtlCol="0">
            <a:spAutoFit/>
          </a:bodyPr>
          <a:lstStyle/>
          <a:p>
            <a:pPr algn="r">
              <a:lnSpc>
                <a:spcPct val="250000"/>
              </a:lnSpc>
            </a:pPr>
            <a:r>
              <a:rPr lang="en-GB" sz="1200" dirty="0">
                <a:solidFill>
                  <a:srgbClr val="F3EFEA"/>
                </a:solidFill>
                <a:latin typeface="Montserrat" panose="020B0604020202020204" charset="0"/>
              </a:rPr>
              <a:t>Algebraic Numbers</a:t>
            </a:r>
          </a:p>
          <a:p>
            <a:pPr algn="r">
              <a:lnSpc>
                <a:spcPct val="250000"/>
              </a:lnSpc>
            </a:pPr>
            <a:r>
              <a:rPr lang="en-GB" sz="1200" b="1" dirty="0">
                <a:solidFill>
                  <a:schemeClr val="bg1"/>
                </a:solidFill>
                <a:latin typeface="Montserrat" panose="020B0604020202020204" charset="0"/>
              </a:rPr>
              <a:t>Zero &amp; Negatives</a:t>
            </a:r>
          </a:p>
          <a:p>
            <a:pPr algn="r">
              <a:lnSpc>
                <a:spcPct val="250000"/>
              </a:lnSpc>
            </a:pPr>
            <a:r>
              <a:rPr lang="en-GB" sz="1200" dirty="0">
                <a:solidFill>
                  <a:srgbClr val="F3EFEA"/>
                </a:solidFill>
                <a:latin typeface="Montserrat" panose="020B0604020202020204" charset="0"/>
              </a:rPr>
              <a:t>Complex Numbers</a:t>
            </a:r>
          </a:p>
          <a:p>
            <a:pPr algn="r">
              <a:lnSpc>
                <a:spcPct val="250000"/>
              </a:lnSpc>
            </a:pPr>
            <a:r>
              <a:rPr lang="en-GB" sz="1200" dirty="0">
                <a:solidFill>
                  <a:srgbClr val="F3EFEA"/>
                </a:solidFill>
                <a:latin typeface="Montserrat" panose="020B0604020202020204" charset="0"/>
              </a:rPr>
              <a:t>Pi</a:t>
            </a:r>
          </a:p>
          <a:p>
            <a:pPr algn="r">
              <a:lnSpc>
                <a:spcPct val="250000"/>
              </a:lnSpc>
            </a:pPr>
            <a:r>
              <a:rPr lang="en-GB" sz="1200" dirty="0">
                <a:solidFill>
                  <a:srgbClr val="F3EFEA"/>
                </a:solidFill>
                <a:latin typeface="Montserrat" panose="020B0604020202020204" charset="0"/>
              </a:rPr>
              <a:t>Golden Ratio</a:t>
            </a:r>
          </a:p>
          <a:p>
            <a:pPr algn="r">
              <a:lnSpc>
                <a:spcPct val="250000"/>
              </a:lnSpc>
            </a:pPr>
            <a:r>
              <a:rPr lang="en-GB" sz="1200" dirty="0">
                <a:solidFill>
                  <a:srgbClr val="F3EFEA"/>
                </a:solidFill>
                <a:latin typeface="Montserrat" panose="020B0604020202020204" charset="0"/>
              </a:rPr>
              <a:t>Binary &amp; Bases</a:t>
            </a:r>
          </a:p>
          <a:p>
            <a:pPr algn="r">
              <a:lnSpc>
                <a:spcPct val="250000"/>
              </a:lnSpc>
            </a:pPr>
            <a:r>
              <a:rPr lang="en-GB" sz="1200" dirty="0">
                <a:solidFill>
                  <a:srgbClr val="F3EFEA"/>
                </a:solidFill>
                <a:latin typeface="Montserrat" panose="020B0604020202020204" charset="0"/>
              </a:rPr>
              <a:t>Primes &amp; RSA</a:t>
            </a:r>
          </a:p>
        </p:txBody>
      </p:sp>
      <p:sp>
        <p:nvSpPr>
          <p:cNvPr id="3" name="TextBox 2"/>
          <p:cNvSpPr txBox="1"/>
          <p:nvPr/>
        </p:nvSpPr>
        <p:spPr>
          <a:xfrm>
            <a:off x="0" y="0"/>
            <a:ext cx="1743740" cy="584775"/>
          </a:xfrm>
          <a:prstGeom prst="rect">
            <a:avLst/>
          </a:prstGeom>
          <a:noFill/>
        </p:spPr>
        <p:txBody>
          <a:bodyPr wrap="square" rtlCol="0">
            <a:spAutoFit/>
          </a:bodyPr>
          <a:lstStyle/>
          <a:p>
            <a:pPr algn="r"/>
            <a:r>
              <a:rPr lang="en-GB" sz="1600" dirty="0">
                <a:solidFill>
                  <a:srgbClr val="F3EFEA"/>
                </a:solidFill>
                <a:latin typeface="Montserrat" panose="020B0604020202020204" charset="0"/>
              </a:rPr>
              <a:t>A History of Numbers</a:t>
            </a:r>
          </a:p>
        </p:txBody>
      </p:sp>
      <p:cxnSp>
        <p:nvCxnSpPr>
          <p:cNvPr id="6" name="Straight Connector 5"/>
          <p:cNvCxnSpPr/>
          <p:nvPr/>
        </p:nvCxnSpPr>
        <p:spPr>
          <a:xfrm flipH="1">
            <a:off x="-36334" y="722400"/>
            <a:ext cx="1780074" cy="0"/>
          </a:xfrm>
          <a:prstGeom prst="line">
            <a:avLst/>
          </a:prstGeom>
          <a:ln>
            <a:solidFill>
              <a:srgbClr val="F3EFE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428" y="1293900"/>
            <a:ext cx="7305572" cy="3299684"/>
          </a:xfrm>
          <a:prstGeom prst="rect">
            <a:avLst/>
          </a:prstGeom>
        </p:spPr>
      </p:pic>
    </p:spTree>
    <p:extLst>
      <p:ext uri="{BB962C8B-B14F-4D97-AF65-F5344CB8AC3E}">
        <p14:creationId xmlns:p14="http://schemas.microsoft.com/office/powerpoint/2010/main" val="1471603152"/>
      </p:ext>
    </p:extLst>
  </p:cSld>
  <p:clrMapOvr>
    <a:masterClrMapping/>
  </p:clrMapOvr>
  <p:transition spd="slow">
    <p:cut/>
  </p:transition>
</p:sld>
</file>

<file path=ppt/theme/theme1.xml><?xml version="1.0" encoding="utf-8"?>
<a:theme xmlns:a="http://schemas.openxmlformats.org/drawingml/2006/main" name="Beatri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59FC61980D2C44BD60BE6D67FFD6C8" ma:contentTypeVersion="2" ma:contentTypeDescription="Create a new document." ma:contentTypeScope="" ma:versionID="d04a7f44093a23720cb71bdf031198d3">
  <xsd:schema xmlns:xsd="http://www.w3.org/2001/XMLSchema" xmlns:xs="http://www.w3.org/2001/XMLSchema" xmlns:p="http://schemas.microsoft.com/office/2006/metadata/properties" xmlns:ns2="fe945e8a-64df-4970-a8be-e9111712950f" targetNamespace="http://schemas.microsoft.com/office/2006/metadata/properties" ma:root="true" ma:fieldsID="1b2ea59914865ab27f2dd601dda86fa4" ns2:_="">
    <xsd:import namespace="fe945e8a-64df-4970-a8be-e9111712950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945e8a-64df-4970-a8be-e9111712950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D3930B-B867-46B3-9782-56BD9CD446A3}">
  <ds:schemaRefs>
    <ds:schemaRef ds:uri="http://schemas.microsoft.com/sharepoint/v3/contenttype/forms"/>
  </ds:schemaRefs>
</ds:datastoreItem>
</file>

<file path=customXml/itemProps2.xml><?xml version="1.0" encoding="utf-8"?>
<ds:datastoreItem xmlns:ds="http://schemas.openxmlformats.org/officeDocument/2006/customXml" ds:itemID="{CC39343E-A99A-4E66-B45C-D573DABE5659}">
  <ds:schemaRefs>
    <ds:schemaRef ds:uri="http://schemas.microsoft.com/office/2006/documentManagement/types"/>
    <ds:schemaRef ds:uri="http://www.w3.org/XML/1998/namespace"/>
    <ds:schemaRef ds:uri="http://purl.org/dc/elements/1.1/"/>
    <ds:schemaRef ds:uri="http://purl.org/dc/terms/"/>
    <ds:schemaRef ds:uri="http://schemas.microsoft.com/office/2006/metadata/properties"/>
    <ds:schemaRef ds:uri="http://schemas.openxmlformats.org/package/2006/metadata/core-properties"/>
    <ds:schemaRef ds:uri="fe945e8a-64df-4970-a8be-e9111712950f"/>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F54C0D45-1A7F-4B3A-921C-9AFCE2A429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945e8a-64df-4970-a8be-e911171295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169</TotalTime>
  <Words>4084</Words>
  <Application>Microsoft Office PowerPoint</Application>
  <PresentationFormat>On-screen Show (4:3)</PresentationFormat>
  <Paragraphs>1421</Paragraphs>
  <Slides>60</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PT Serif</vt:lpstr>
      <vt:lpstr>Arial</vt:lpstr>
      <vt:lpstr>Montserrat</vt:lpstr>
      <vt:lpstr>Cambria Math</vt:lpstr>
      <vt:lpstr>Times New Roman</vt:lpstr>
      <vt:lpstr>MS PGothic</vt:lpstr>
      <vt:lpstr>Beatrice template</vt:lpstr>
      <vt:lpstr>Algebraic Numbers</vt:lpstr>
      <vt:lpstr>Introduction to algrebraic number theory</vt:lpstr>
      <vt:lpstr>Early instances of Algebraic Numbers</vt:lpstr>
      <vt:lpstr>Fermat and his Last Theorem</vt:lpstr>
      <vt:lpstr>Work on Algebraic number theory</vt:lpstr>
      <vt:lpstr>Proof of Fermats theorem and the modern theory</vt:lpstr>
      <vt:lpstr>Zero &amp; Negatives</vt:lpstr>
      <vt:lpstr>Definitions</vt:lpstr>
      <vt:lpstr>Placement on a Number Line</vt:lpstr>
      <vt:lpstr>Timeline of Zero</vt:lpstr>
      <vt:lpstr>Timeline of Zero</vt:lpstr>
      <vt:lpstr>Timeline of Zero</vt:lpstr>
      <vt:lpstr>Timeline of Negative Numbers</vt:lpstr>
      <vt:lpstr>Timeline of Negative Numbers</vt:lpstr>
      <vt:lpstr>Timeline of Negative Numbers</vt:lpstr>
      <vt:lpstr>Complex Numbers</vt:lpstr>
      <vt:lpstr>What is a Complex Number?</vt:lpstr>
      <vt:lpstr>Cardano (1501-1576) –      The Irreducible case</vt:lpstr>
      <vt:lpstr>Cardano (1501-1576) –      Impossible solution</vt:lpstr>
      <vt:lpstr>Bombelli (1526-1572)</vt:lpstr>
      <vt:lpstr>Euler (1707-1783) – Geometrical Representation</vt:lpstr>
      <vt:lpstr>Argand (1768-1822) – The Argand Diagram</vt:lpstr>
      <vt:lpstr>Pi</vt:lpstr>
      <vt:lpstr>Approximations</vt:lpstr>
      <vt:lpstr>What is it?</vt:lpstr>
      <vt:lpstr>How is it Done?</vt:lpstr>
      <vt:lpstr>How is it Done?</vt:lpstr>
      <vt:lpstr>How is it Done?</vt:lpstr>
      <vt:lpstr>How is it Done?</vt:lpstr>
      <vt:lpstr>How is it Done?</vt:lpstr>
      <vt:lpstr>Polygon Approximations Over Time</vt:lpstr>
      <vt:lpstr>Polygon Approximations Over Time</vt:lpstr>
      <vt:lpstr>Polygon Approximations Over Time</vt:lpstr>
      <vt:lpstr>The Transition to Infinite Series</vt:lpstr>
      <vt:lpstr>The Transition to Infinite Series</vt:lpstr>
      <vt:lpstr>The Transition to Infinite Series</vt:lpstr>
      <vt:lpstr>The Transition to Infinite Series</vt:lpstr>
      <vt:lpstr>The Transition to Infinite Series</vt:lpstr>
      <vt:lpstr>Golden Ratio</vt:lpstr>
      <vt:lpstr>The Golden Ratio</vt:lpstr>
      <vt:lpstr>The Golden Ratio</vt:lpstr>
      <vt:lpstr>The Golden Ratio</vt:lpstr>
      <vt:lpstr>The Golden Ratio</vt:lpstr>
      <vt:lpstr>The Golden Ratio’s Appearance</vt:lpstr>
      <vt:lpstr>The Golden Ratio’s Appearance Cont'd.</vt:lpstr>
      <vt:lpstr>Binary &amp; Other Bases</vt:lpstr>
      <vt:lpstr>Binary and Other Bases</vt:lpstr>
      <vt:lpstr>Binary and Other Bases</vt:lpstr>
      <vt:lpstr>Binary and Other Bases</vt:lpstr>
      <vt:lpstr>Binary and Other Bases</vt:lpstr>
      <vt:lpstr>Primes &amp; RSA</vt:lpstr>
      <vt:lpstr>Definiton of a Prime Number</vt:lpstr>
      <vt:lpstr>Sieve of Eratoshenes</vt:lpstr>
      <vt:lpstr>Sieve of Eratoshenes</vt:lpstr>
      <vt:lpstr>Sieve of Eratoshenes</vt:lpstr>
      <vt:lpstr>Sieve of Eratoshenes</vt:lpstr>
      <vt:lpstr>Sieve of Eratoshenes</vt:lpstr>
      <vt:lpstr>Sieve of Eratoshenes</vt:lpstr>
      <vt:lpstr>Sieve of Eratoshenes</vt:lpstr>
      <vt:lpstr>RSA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History of Numbers</dc:title>
  <dc:creator>Harry Lloyd</dc:creator>
  <cp:lastModifiedBy>Manuela Mura</cp:lastModifiedBy>
  <cp:revision>18</cp:revision>
  <cp:lastPrinted>2019-10-07T09:45:23Z</cp:lastPrinted>
  <dcterms:modified xsi:type="dcterms:W3CDTF">2019-10-07T09:56:25Z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0x0101003D59FC61980D2C44BD60BE6D67FFD6C8</vt:lpwstr>
  </property>
</Properties>
</file>