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abeaa34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abeaa34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abeaa34e8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abeaa34e8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abeaa34e8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abeaa34e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abeaa34e8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abeaa34e8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abeaa34e8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abeaa34e8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abeaa34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abeaa34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abeaa34e8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abeaa34e8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Database Discussion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a:t>
            </a:r>
            <a:br>
              <a:rPr lang="en"/>
            </a:br>
            <a:r>
              <a:rPr lang="en"/>
              <a:t>Travis &amp; Carson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System Requirements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en"/>
              <a:t>Initial background for the System</a:t>
            </a:r>
            <a:endParaRPr b="1"/>
          </a:p>
          <a:p>
            <a:pPr indent="-317500" lvl="1" marL="914400" rtl="0" algn="just">
              <a:spcBef>
                <a:spcPts val="0"/>
              </a:spcBef>
              <a:spcAft>
                <a:spcPts val="0"/>
              </a:spcAft>
              <a:buSzPts val="1400"/>
              <a:buChar char="○"/>
            </a:pPr>
            <a:r>
              <a:rPr b="1" i="1" lang="en"/>
              <a:t>Organization: </a:t>
            </a:r>
            <a:r>
              <a:rPr lang="en"/>
              <a:t>AggieSTEM</a:t>
            </a:r>
            <a:endParaRPr/>
          </a:p>
          <a:p>
            <a:pPr indent="-317500" lvl="1" marL="914400" rtl="0" algn="just">
              <a:spcBef>
                <a:spcPts val="0"/>
              </a:spcBef>
              <a:spcAft>
                <a:spcPts val="0"/>
              </a:spcAft>
              <a:buSzPts val="1400"/>
              <a:buChar char="○"/>
            </a:pPr>
            <a:r>
              <a:rPr b="1" i="1" lang="en"/>
              <a:t>Expected Users:</a:t>
            </a:r>
            <a:r>
              <a:rPr lang="en"/>
              <a:t> Approximately 100 simultaneous users under peak conditions.</a:t>
            </a:r>
            <a:endParaRPr/>
          </a:p>
          <a:p>
            <a:pPr indent="-317500" lvl="1" marL="914400" rtl="0" algn="just">
              <a:spcBef>
                <a:spcPts val="0"/>
              </a:spcBef>
              <a:spcAft>
                <a:spcPts val="0"/>
              </a:spcAft>
              <a:buSzPts val="1400"/>
              <a:buChar char="○"/>
            </a:pPr>
            <a:r>
              <a:rPr b="1" i="1" lang="en"/>
              <a:t>Expected Traffic:</a:t>
            </a:r>
            <a:r>
              <a:rPr lang="en"/>
              <a:t> Lightweight, mostly used as a data repository and communication method.</a:t>
            </a:r>
            <a:endParaRPr/>
          </a:p>
          <a:p>
            <a:pPr indent="-317500" lvl="1" marL="914400" rtl="0" algn="just">
              <a:spcBef>
                <a:spcPts val="0"/>
              </a:spcBef>
              <a:spcAft>
                <a:spcPts val="0"/>
              </a:spcAft>
              <a:buSzPts val="1400"/>
              <a:buChar char="○"/>
            </a:pPr>
            <a:r>
              <a:rPr b="1" i="1" lang="en"/>
              <a:t>Usage:</a:t>
            </a:r>
            <a:r>
              <a:rPr lang="en"/>
              <a:t> Data storage, communication, and group organization.</a:t>
            </a:r>
            <a:endParaRPr/>
          </a:p>
          <a:p>
            <a:pPr indent="-317500" lvl="1" marL="914400" rtl="0" algn="just">
              <a:spcBef>
                <a:spcPts val="0"/>
              </a:spcBef>
              <a:spcAft>
                <a:spcPts val="0"/>
              </a:spcAft>
              <a:buSzPts val="1400"/>
              <a:buChar char="○"/>
            </a:pPr>
            <a:r>
              <a:rPr b="1" i="1" lang="en"/>
              <a:t>Hardware:</a:t>
            </a:r>
            <a:r>
              <a:rPr lang="en"/>
              <a:t> Initially, the database and server will reside on a single AWS node.</a:t>
            </a:r>
            <a:endParaRPr/>
          </a:p>
          <a:p>
            <a:pPr indent="0" lvl="0" marL="0" rtl="0" algn="just">
              <a:spcBef>
                <a:spcPts val="1600"/>
              </a:spcBef>
              <a:spcAft>
                <a:spcPts val="0"/>
              </a:spcAft>
              <a:buNone/>
            </a:pPr>
            <a:r>
              <a:t/>
            </a:r>
            <a:endParaRPr/>
          </a:p>
          <a:p>
            <a:pPr indent="-342900" lvl="0" marL="457200" rtl="0" algn="just">
              <a:spcBef>
                <a:spcPts val="1600"/>
              </a:spcBef>
              <a:spcAft>
                <a:spcPts val="0"/>
              </a:spcAft>
              <a:buSzPts val="1800"/>
              <a:buChar char="●"/>
            </a:pPr>
            <a:r>
              <a:rPr b="1" lang="en"/>
              <a:t>Future considerations made while engineering the System</a:t>
            </a:r>
            <a:endParaRPr b="1"/>
          </a:p>
          <a:p>
            <a:pPr indent="-317500" lvl="1" marL="914400" rtl="0" algn="just">
              <a:spcBef>
                <a:spcPts val="0"/>
              </a:spcBef>
              <a:spcAft>
                <a:spcPts val="0"/>
              </a:spcAft>
              <a:buSzPts val="1400"/>
              <a:buChar char="○"/>
            </a:pPr>
            <a:r>
              <a:rPr b="1" i="1" lang="en"/>
              <a:t>Ease-of-use:  </a:t>
            </a:r>
            <a:r>
              <a:rPr lang="en"/>
              <a:t>Delivered Architecture made use of the common SQL language.</a:t>
            </a:r>
            <a:endParaRPr/>
          </a:p>
          <a:p>
            <a:pPr indent="-317500" lvl="1" marL="914400" rtl="0" algn="just">
              <a:spcBef>
                <a:spcPts val="0"/>
              </a:spcBef>
              <a:spcAft>
                <a:spcPts val="0"/>
              </a:spcAft>
              <a:buSzPts val="1400"/>
              <a:buChar char="○"/>
            </a:pPr>
            <a:r>
              <a:rPr b="1" i="1" lang="en"/>
              <a:t>Flexibility: </a:t>
            </a:r>
            <a:r>
              <a:rPr lang="en"/>
              <a:t>To achieve maximum flexibility, we chose a non-relational NoSQL approach.</a:t>
            </a:r>
            <a:endParaRPr/>
          </a:p>
          <a:p>
            <a:pPr indent="-317500" lvl="1" marL="914400" rtl="0" algn="just">
              <a:spcBef>
                <a:spcPts val="0"/>
              </a:spcBef>
              <a:spcAft>
                <a:spcPts val="0"/>
              </a:spcAft>
              <a:buSzPts val="1400"/>
              <a:buChar char="○"/>
            </a:pPr>
            <a:r>
              <a:rPr b="1" i="1" lang="en"/>
              <a:t>Scalability: </a:t>
            </a:r>
            <a:r>
              <a:rPr lang="en"/>
              <a:t>Although the server just needs to support 100 now, future may demand more.</a:t>
            </a:r>
            <a:endParaRPr/>
          </a:p>
          <a:p>
            <a:pPr indent="-317500" lvl="1" marL="914400" rtl="0" algn="just">
              <a:spcBef>
                <a:spcPts val="0"/>
              </a:spcBef>
              <a:spcAft>
                <a:spcPts val="0"/>
              </a:spcAft>
              <a:buSzPts val="1400"/>
              <a:buChar char="○"/>
            </a:pPr>
            <a:r>
              <a:rPr b="1" i="1" lang="en"/>
              <a:t>Software: </a:t>
            </a:r>
            <a:r>
              <a:rPr lang="en"/>
              <a:t>We used a mature, popular open-source framework with active contributors.</a:t>
            </a:r>
            <a:endParaRPr/>
          </a:p>
        </p:txBody>
      </p:sp>
      <p:pic>
        <p:nvPicPr>
          <p:cNvPr id="62" name="Google Shape;62;p14"/>
          <p:cNvPicPr preferRelativeResize="0"/>
          <p:nvPr/>
        </p:nvPicPr>
        <p:blipFill>
          <a:blip r:embed="rId3">
            <a:alphaModFix/>
          </a:blip>
          <a:stretch>
            <a:fillRect/>
          </a:stretch>
        </p:blipFill>
        <p:spPr>
          <a:xfrm>
            <a:off x="7097425" y="-152400"/>
            <a:ext cx="2046576" cy="2114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a:t>
            </a:r>
            <a:r>
              <a:rPr lang="en"/>
              <a:t>Design / Schema</a:t>
            </a:r>
            <a:endParaRPr/>
          </a:p>
        </p:txBody>
      </p:sp>
      <p:sp>
        <p:nvSpPr>
          <p:cNvPr id="68" name="Google Shape;68;p15"/>
          <p:cNvSpPr txBox="1"/>
          <p:nvPr>
            <p:ph idx="1" type="body"/>
          </p:nvPr>
        </p:nvSpPr>
        <p:spPr>
          <a:xfrm>
            <a:off x="511025" y="101772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i="1" lang="en" sz="1400"/>
              <a:t>User Table:</a:t>
            </a:r>
            <a:r>
              <a:rPr b="1" lang="en" sz="1400"/>
              <a:t> </a:t>
            </a:r>
            <a:r>
              <a:rPr lang="en" sz="1400"/>
              <a:t>Stores user profile information </a:t>
            </a:r>
            <a:endParaRPr sz="1400"/>
          </a:p>
          <a:p>
            <a:pPr indent="-317500" lvl="1" marL="914400" rtl="0" algn="l">
              <a:spcBef>
                <a:spcPts val="0"/>
              </a:spcBef>
              <a:spcAft>
                <a:spcPts val="0"/>
              </a:spcAft>
              <a:buSzPts val="1400"/>
              <a:buChar char="○"/>
            </a:pPr>
            <a:r>
              <a:rPr lang="en"/>
              <a:t>Username, email, job position, etc... </a:t>
            </a:r>
            <a:endParaRPr/>
          </a:p>
          <a:p>
            <a:pPr indent="-317500" lvl="0" marL="457200" rtl="0" algn="l">
              <a:spcBef>
                <a:spcPts val="0"/>
              </a:spcBef>
              <a:spcAft>
                <a:spcPts val="0"/>
              </a:spcAft>
              <a:buSzPts val="1400"/>
              <a:buChar char="●"/>
            </a:pPr>
            <a:r>
              <a:rPr b="1" i="1" lang="en" sz="1400"/>
              <a:t>Security Table:</a:t>
            </a:r>
            <a:r>
              <a:rPr b="1" lang="en" sz="1400"/>
              <a:t> </a:t>
            </a:r>
            <a:r>
              <a:rPr lang="en" sz="1400"/>
              <a:t>Stores user passwords and security question answers</a:t>
            </a:r>
            <a:endParaRPr b="1" sz="1400"/>
          </a:p>
          <a:p>
            <a:pPr indent="-317500" lvl="1" marL="914400" rtl="0" algn="l">
              <a:spcBef>
                <a:spcPts val="0"/>
              </a:spcBef>
              <a:spcAft>
                <a:spcPts val="0"/>
              </a:spcAft>
              <a:buSzPts val="1400"/>
              <a:buChar char="○"/>
            </a:pPr>
            <a:r>
              <a:rPr lang="en"/>
              <a:t>This table is always encrypted</a:t>
            </a:r>
            <a:endParaRPr/>
          </a:p>
          <a:p>
            <a:pPr indent="-317500" lvl="0" marL="457200" rtl="0" algn="l">
              <a:spcBef>
                <a:spcPts val="0"/>
              </a:spcBef>
              <a:spcAft>
                <a:spcPts val="0"/>
              </a:spcAft>
              <a:buSzPts val="1400"/>
              <a:buChar char="●"/>
            </a:pPr>
            <a:r>
              <a:rPr b="1" i="1" lang="en" sz="1400"/>
              <a:t>Group Table:</a:t>
            </a:r>
            <a:r>
              <a:rPr b="1" lang="en" sz="1400"/>
              <a:t> </a:t>
            </a:r>
            <a:r>
              <a:rPr lang="en" sz="1400"/>
              <a:t>Stores user group information</a:t>
            </a:r>
            <a:endParaRPr sz="1400"/>
          </a:p>
          <a:p>
            <a:pPr indent="-317500" lvl="1" marL="914400" rtl="0" algn="l">
              <a:spcBef>
                <a:spcPts val="0"/>
              </a:spcBef>
              <a:spcAft>
                <a:spcPts val="0"/>
              </a:spcAft>
              <a:buSzPts val="1400"/>
              <a:buChar char="○"/>
            </a:pPr>
            <a:r>
              <a:rPr lang="en"/>
              <a:t>Group name, minimum access level, list of group members, etc... </a:t>
            </a:r>
            <a:endParaRPr/>
          </a:p>
          <a:p>
            <a:pPr indent="-317500" lvl="0" marL="457200" rtl="0" algn="l">
              <a:spcBef>
                <a:spcPts val="0"/>
              </a:spcBef>
              <a:spcAft>
                <a:spcPts val="0"/>
              </a:spcAft>
              <a:buSzPts val="1400"/>
              <a:buChar char="●"/>
            </a:pPr>
            <a:r>
              <a:rPr b="1" i="1" lang="en" sz="1400"/>
              <a:t>Library Access Table:</a:t>
            </a:r>
            <a:r>
              <a:rPr b="1" lang="en" sz="1400"/>
              <a:t> </a:t>
            </a:r>
            <a:r>
              <a:rPr lang="en" sz="1400"/>
              <a:t>Stores a list of libraries that a user is able access</a:t>
            </a:r>
            <a:endParaRPr sz="1400"/>
          </a:p>
          <a:p>
            <a:pPr indent="-317500" lvl="1" marL="914400" rtl="0" algn="l">
              <a:spcBef>
                <a:spcPts val="0"/>
              </a:spcBef>
              <a:spcAft>
                <a:spcPts val="0"/>
              </a:spcAft>
              <a:buSzPts val="1400"/>
              <a:buChar char="○"/>
            </a:pPr>
            <a:r>
              <a:rPr lang="en"/>
              <a:t>Each user has their own list of libraries they are able to access</a:t>
            </a:r>
            <a:endParaRPr/>
          </a:p>
          <a:p>
            <a:pPr indent="-317500" lvl="0" marL="457200" rtl="0" algn="l">
              <a:spcBef>
                <a:spcPts val="0"/>
              </a:spcBef>
              <a:spcAft>
                <a:spcPts val="0"/>
              </a:spcAft>
              <a:buSzPts val="1400"/>
              <a:buChar char="●"/>
            </a:pPr>
            <a:r>
              <a:rPr b="1" i="1" lang="en" sz="1400"/>
              <a:t>Library Table:</a:t>
            </a:r>
            <a:r>
              <a:rPr b="1" lang="en" sz="1400"/>
              <a:t> </a:t>
            </a:r>
            <a:r>
              <a:rPr lang="en" sz="1400"/>
              <a:t>Stores individual library information</a:t>
            </a:r>
            <a:endParaRPr sz="1400"/>
          </a:p>
          <a:p>
            <a:pPr indent="-317500" lvl="1" marL="914400" rtl="0" algn="l">
              <a:spcBef>
                <a:spcPts val="0"/>
              </a:spcBef>
              <a:spcAft>
                <a:spcPts val="0"/>
              </a:spcAft>
              <a:buSzPts val="1400"/>
              <a:buChar char="○"/>
            </a:pPr>
            <a:r>
              <a:rPr lang="en"/>
              <a:t>Library name, minimum permission level, list of content, etc...</a:t>
            </a:r>
            <a:endParaRPr/>
          </a:p>
          <a:p>
            <a:pPr indent="-317500" lvl="0" marL="457200" rtl="0" algn="l">
              <a:spcBef>
                <a:spcPts val="0"/>
              </a:spcBef>
              <a:spcAft>
                <a:spcPts val="0"/>
              </a:spcAft>
              <a:buSzPts val="1400"/>
              <a:buChar char="●"/>
            </a:pPr>
            <a:r>
              <a:rPr b="1" i="1" lang="en" sz="1400"/>
              <a:t>Content Table:</a:t>
            </a:r>
            <a:r>
              <a:rPr b="1" lang="en" sz="1400"/>
              <a:t> </a:t>
            </a:r>
            <a:r>
              <a:rPr lang="en" sz="1400"/>
              <a:t>Stores individual pieces of content</a:t>
            </a:r>
            <a:endParaRPr sz="1400"/>
          </a:p>
          <a:p>
            <a:pPr indent="-317500" lvl="1" marL="914400" rtl="0" algn="l">
              <a:spcBef>
                <a:spcPts val="0"/>
              </a:spcBef>
              <a:spcAft>
                <a:spcPts val="0"/>
              </a:spcAft>
              <a:buSzPts val="1400"/>
              <a:buChar char="○"/>
            </a:pPr>
            <a:r>
              <a:rPr lang="en"/>
              <a:t>Name of content and the content’s data</a:t>
            </a:r>
            <a:endParaRPr/>
          </a:p>
        </p:txBody>
      </p:sp>
      <p:pic>
        <p:nvPicPr>
          <p:cNvPr id="69" name="Google Shape;69;p15"/>
          <p:cNvPicPr preferRelativeResize="0"/>
          <p:nvPr/>
        </p:nvPicPr>
        <p:blipFill>
          <a:blip r:embed="rId3">
            <a:alphaModFix/>
          </a:blip>
          <a:stretch>
            <a:fillRect/>
          </a:stretch>
        </p:blipFill>
        <p:spPr>
          <a:xfrm>
            <a:off x="6620725" y="2929100"/>
            <a:ext cx="2447074" cy="2138200"/>
          </a:xfrm>
          <a:prstGeom prst="rect">
            <a:avLst/>
          </a:prstGeom>
          <a:noFill/>
          <a:ln>
            <a:noFill/>
          </a:ln>
        </p:spPr>
      </p:pic>
      <p:pic>
        <p:nvPicPr>
          <p:cNvPr id="70" name="Google Shape;70;p15"/>
          <p:cNvPicPr preferRelativeResize="0"/>
          <p:nvPr/>
        </p:nvPicPr>
        <p:blipFill>
          <a:blip r:embed="rId4">
            <a:alphaModFix/>
          </a:blip>
          <a:stretch>
            <a:fillRect/>
          </a:stretch>
        </p:blipFill>
        <p:spPr>
          <a:xfrm>
            <a:off x="7063109" y="535697"/>
            <a:ext cx="1583375" cy="158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 Behind Software Stack, MongoDB</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i="1" lang="en" sz="1400"/>
              <a:t>Scalable</a:t>
            </a:r>
            <a:r>
              <a:rPr b="1" i="1" lang="en" sz="1400"/>
              <a:t> Connection Limit</a:t>
            </a:r>
            <a:endParaRPr b="1" i="1" sz="1400"/>
          </a:p>
          <a:p>
            <a:pPr indent="-317500" lvl="1" marL="914400" rtl="0" algn="l">
              <a:spcBef>
                <a:spcPts val="0"/>
              </a:spcBef>
              <a:spcAft>
                <a:spcPts val="0"/>
              </a:spcAft>
              <a:buSzPts val="1400"/>
              <a:buChar char="○"/>
            </a:pPr>
            <a:r>
              <a:rPr lang="en"/>
              <a:t>Limited only by the number of available file descriptors on the server</a:t>
            </a:r>
            <a:endParaRPr/>
          </a:p>
          <a:p>
            <a:pPr indent="-317500" lvl="1" marL="914400" rtl="0" algn="l">
              <a:spcBef>
                <a:spcPts val="0"/>
              </a:spcBef>
              <a:spcAft>
                <a:spcPts val="0"/>
              </a:spcAft>
              <a:buSzPts val="1400"/>
              <a:buChar char="○"/>
            </a:pPr>
            <a:r>
              <a:rPr lang="en"/>
              <a:t>Around 1024 by default for most linux operating systems</a:t>
            </a:r>
            <a:endParaRPr/>
          </a:p>
          <a:p>
            <a:pPr indent="-317500" lvl="0" marL="457200" rtl="0" algn="l">
              <a:spcBef>
                <a:spcPts val="0"/>
              </a:spcBef>
              <a:spcAft>
                <a:spcPts val="0"/>
              </a:spcAft>
              <a:buSzPts val="1400"/>
              <a:buChar char="●"/>
            </a:pPr>
            <a:r>
              <a:rPr b="1" i="1" lang="en" sz="1400"/>
              <a:t>Non-Relational Database</a:t>
            </a:r>
            <a:endParaRPr b="1" i="1" sz="1400"/>
          </a:p>
          <a:p>
            <a:pPr indent="-317500" lvl="1" marL="914400" rtl="0" algn="l">
              <a:spcBef>
                <a:spcPts val="0"/>
              </a:spcBef>
              <a:spcAft>
                <a:spcPts val="0"/>
              </a:spcAft>
              <a:buSzPts val="1400"/>
              <a:buChar char="○"/>
            </a:pPr>
            <a:r>
              <a:rPr lang="en"/>
              <a:t>Updates to the schema can be made without breaking relationships between tables</a:t>
            </a:r>
            <a:endParaRPr/>
          </a:p>
          <a:p>
            <a:pPr indent="-317500" lvl="0" marL="457200" rtl="0" algn="l">
              <a:spcBef>
                <a:spcPts val="0"/>
              </a:spcBef>
              <a:spcAft>
                <a:spcPts val="0"/>
              </a:spcAft>
              <a:buSzPts val="1400"/>
              <a:buChar char="●"/>
            </a:pPr>
            <a:r>
              <a:rPr b="1" i="1" lang="en" sz="1400"/>
              <a:t>Ad Hoc Queries</a:t>
            </a:r>
            <a:endParaRPr b="1" i="1" sz="1400"/>
          </a:p>
          <a:p>
            <a:pPr indent="-317500" lvl="1" marL="914400" rtl="0" algn="l">
              <a:spcBef>
                <a:spcPts val="0"/>
              </a:spcBef>
              <a:spcAft>
                <a:spcPts val="0"/>
              </a:spcAft>
              <a:buSzPts val="1400"/>
              <a:buChar char="○"/>
            </a:pPr>
            <a:r>
              <a:rPr lang="en"/>
              <a:t>Able to make one-off queries</a:t>
            </a:r>
            <a:endParaRPr sz="1400"/>
          </a:p>
          <a:p>
            <a:pPr indent="-317500" lvl="0" marL="457200" rtl="0" algn="l">
              <a:spcBef>
                <a:spcPts val="0"/>
              </a:spcBef>
              <a:spcAft>
                <a:spcPts val="0"/>
              </a:spcAft>
              <a:buSzPts val="1400"/>
              <a:buChar char="●"/>
            </a:pPr>
            <a:r>
              <a:rPr b="1" i="1" lang="en" sz="1400"/>
              <a:t>High Availability and Scalability</a:t>
            </a:r>
            <a:endParaRPr b="1" i="1" sz="1400"/>
          </a:p>
          <a:p>
            <a:pPr indent="-317500" lvl="1" marL="914400" rtl="0" algn="l">
              <a:spcBef>
                <a:spcPts val="0"/>
              </a:spcBef>
              <a:spcAft>
                <a:spcPts val="0"/>
              </a:spcAft>
              <a:buSzPts val="1400"/>
              <a:buChar char="○"/>
            </a:pPr>
            <a:r>
              <a:rPr lang="en"/>
              <a:t>Built-in replication and failover</a:t>
            </a:r>
            <a:endParaRPr/>
          </a:p>
          <a:p>
            <a:pPr indent="-317500" lvl="1" marL="914400" rtl="0" algn="l">
              <a:spcBef>
                <a:spcPts val="0"/>
              </a:spcBef>
              <a:spcAft>
                <a:spcPts val="0"/>
              </a:spcAft>
              <a:buSzPts val="1400"/>
              <a:buChar char="○"/>
            </a:pPr>
            <a:r>
              <a:rPr lang="en"/>
              <a:t>Native sharding</a:t>
            </a:r>
            <a:endParaRPr/>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pic>
        <p:nvPicPr>
          <p:cNvPr id="77" name="Google Shape;77;p16"/>
          <p:cNvPicPr preferRelativeResize="0"/>
          <p:nvPr/>
        </p:nvPicPr>
        <p:blipFill>
          <a:blip r:embed="rId3">
            <a:alphaModFix/>
          </a:blip>
          <a:stretch>
            <a:fillRect/>
          </a:stretch>
        </p:blipFill>
        <p:spPr>
          <a:xfrm>
            <a:off x="4932175" y="4052720"/>
            <a:ext cx="4135630" cy="109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Tacit Deletion of Content</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b="1" i="1" lang="en" sz="1400"/>
              <a:t>Identified </a:t>
            </a:r>
            <a:r>
              <a:rPr b="1" i="1" lang="en" sz="1400"/>
              <a:t>Problem:</a:t>
            </a:r>
            <a:r>
              <a:rPr lang="en" sz="1400"/>
              <a:t> Often, website content is deleted on accident. Rather than immediately wiping the data from the server, AggieSTEM administrators would benefit from the ability to roll back deletions, or clean stale data from their servers at whichever interval they so choose.</a:t>
            </a:r>
            <a:endParaRPr sz="1400"/>
          </a:p>
          <a:p>
            <a:pPr indent="0" lvl="0" marL="0" rtl="0" algn="just">
              <a:spcBef>
                <a:spcPts val="1600"/>
              </a:spcBef>
              <a:spcAft>
                <a:spcPts val="0"/>
              </a:spcAft>
              <a:buNone/>
            </a:pPr>
            <a:r>
              <a:t/>
            </a:r>
            <a:endParaRPr sz="1400"/>
          </a:p>
          <a:p>
            <a:pPr indent="-317500" lvl="0" marL="457200" rtl="0" algn="just">
              <a:spcBef>
                <a:spcPts val="1600"/>
              </a:spcBef>
              <a:spcAft>
                <a:spcPts val="0"/>
              </a:spcAft>
              <a:buSzPts val="1400"/>
              <a:buChar char="●"/>
            </a:pPr>
            <a:r>
              <a:rPr b="1" i="1" lang="en" sz="1400"/>
              <a:t>Developed Solution: </a:t>
            </a:r>
            <a:r>
              <a:rPr lang="en" sz="1400"/>
              <a:t>To achieve this, when an AggieSTEM website user prompts the server for deletion of an item (e.g., a group, library, or file), A flag is raised to prevent the “deleted” content from being served on query. Functionally, this “deletes” the content from the website while keeping it fully accessible to administrators with database credentials. This is essentially a “recycling bin”.</a:t>
            </a:r>
            <a:endParaRPr sz="1400"/>
          </a:p>
          <a:p>
            <a:pPr indent="0" lvl="0" marL="0" rtl="0" algn="just">
              <a:spcBef>
                <a:spcPts val="1600"/>
              </a:spcBef>
              <a:spcAft>
                <a:spcPts val="0"/>
              </a:spcAft>
              <a:buNone/>
            </a:pPr>
            <a:r>
              <a:t/>
            </a:r>
            <a:endParaRPr sz="1400"/>
          </a:p>
          <a:p>
            <a:pPr indent="-317500" lvl="0" marL="457200" rtl="0" algn="just">
              <a:spcBef>
                <a:spcPts val="1600"/>
              </a:spcBef>
              <a:spcAft>
                <a:spcPts val="0"/>
              </a:spcAft>
              <a:buSzPts val="1400"/>
              <a:buChar char="●"/>
            </a:pPr>
            <a:r>
              <a:rPr b="1" i="1" lang="en" sz="1400"/>
              <a:t>Impacts:</a:t>
            </a:r>
            <a:r>
              <a:rPr lang="en" sz="1400"/>
              <a:t> Flexibility, Ease-Of-Use, Administrator Friendliness.</a:t>
            </a:r>
            <a:endParaRPr sz="1400"/>
          </a:p>
        </p:txBody>
      </p:sp>
      <p:pic>
        <p:nvPicPr>
          <p:cNvPr id="84" name="Google Shape;84;p17"/>
          <p:cNvPicPr preferRelativeResize="0"/>
          <p:nvPr/>
        </p:nvPicPr>
        <p:blipFill>
          <a:blip r:embed="rId3">
            <a:alphaModFix/>
          </a:blip>
          <a:stretch>
            <a:fillRect/>
          </a:stretch>
        </p:blipFill>
        <p:spPr>
          <a:xfrm>
            <a:off x="7862500" y="3862000"/>
            <a:ext cx="1281500" cy="1281500"/>
          </a:xfrm>
          <a:prstGeom prst="rect">
            <a:avLst/>
          </a:prstGeom>
          <a:noFill/>
          <a:ln>
            <a:noFill/>
          </a:ln>
        </p:spPr>
      </p:pic>
      <p:pic>
        <p:nvPicPr>
          <p:cNvPr id="85" name="Google Shape;85;p17"/>
          <p:cNvPicPr preferRelativeResize="0"/>
          <p:nvPr/>
        </p:nvPicPr>
        <p:blipFill>
          <a:blip r:embed="rId4">
            <a:alphaModFix/>
          </a:blip>
          <a:stretch>
            <a:fillRect/>
          </a:stretch>
        </p:blipFill>
        <p:spPr>
          <a:xfrm>
            <a:off x="6474250" y="3794800"/>
            <a:ext cx="1281500" cy="12532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Query-Driven Index Optimization</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b="1" i="1" lang="en" sz="1400"/>
              <a:t>Identified </a:t>
            </a:r>
            <a:r>
              <a:rPr b="1" i="1" lang="en" sz="1400"/>
              <a:t>Problem:</a:t>
            </a:r>
            <a:r>
              <a:rPr lang="en" sz="1400"/>
              <a:t> AggieSTEM requires their modestly sized database to be quickly queryable such that the access time to served data is minimal, leading to seamless site navigation.</a:t>
            </a:r>
            <a:endParaRPr sz="1400"/>
          </a:p>
          <a:p>
            <a:pPr indent="0" lvl="0" marL="0" rtl="0" algn="just">
              <a:spcBef>
                <a:spcPts val="1600"/>
              </a:spcBef>
              <a:spcAft>
                <a:spcPts val="0"/>
              </a:spcAft>
              <a:buNone/>
            </a:pPr>
            <a:r>
              <a:t/>
            </a:r>
            <a:endParaRPr sz="1400"/>
          </a:p>
          <a:p>
            <a:pPr indent="-317500" lvl="0" marL="457200" rtl="0" algn="just">
              <a:spcBef>
                <a:spcPts val="1600"/>
              </a:spcBef>
              <a:spcAft>
                <a:spcPts val="0"/>
              </a:spcAft>
              <a:buSzPts val="1400"/>
              <a:buChar char="●"/>
            </a:pPr>
            <a:r>
              <a:rPr b="1" i="1" lang="en" sz="1400"/>
              <a:t>Developed Solution: </a:t>
            </a:r>
            <a:r>
              <a:rPr lang="en" sz="1400"/>
              <a:t>In order to successfully optimize the database and improve its benchmark performance on queries, for each and every query that serves content, we crafted an associated </a:t>
            </a:r>
            <a:r>
              <a:rPr b="1" i="1" lang="en" sz="1400"/>
              <a:t>index</a:t>
            </a:r>
            <a:r>
              <a:rPr lang="en" sz="1400"/>
              <a:t> that optimizes primary key search speeds. This trades non-indexed linear scan access times of O(n) for an indexed O(1) access time by computing hash tables for the indexed columns.</a:t>
            </a:r>
            <a:endParaRPr sz="1400"/>
          </a:p>
          <a:p>
            <a:pPr indent="0" lvl="0" marL="0" rtl="0" algn="just">
              <a:spcBef>
                <a:spcPts val="1600"/>
              </a:spcBef>
              <a:spcAft>
                <a:spcPts val="0"/>
              </a:spcAft>
              <a:buNone/>
            </a:pPr>
            <a:r>
              <a:t/>
            </a:r>
            <a:endParaRPr sz="1400"/>
          </a:p>
          <a:p>
            <a:pPr indent="-317500" lvl="0" marL="457200" rtl="0" algn="just">
              <a:spcBef>
                <a:spcPts val="1600"/>
              </a:spcBef>
              <a:spcAft>
                <a:spcPts val="0"/>
              </a:spcAft>
              <a:buSzPts val="1400"/>
              <a:buChar char="●"/>
            </a:pPr>
            <a:r>
              <a:rPr b="1" i="1" lang="en" sz="1400"/>
              <a:t>Impacts: </a:t>
            </a:r>
            <a:r>
              <a:rPr lang="en" sz="1400"/>
              <a:t>Overall Website </a:t>
            </a:r>
            <a:r>
              <a:rPr lang="en" sz="1400"/>
              <a:t>Performance, User Experiences.</a:t>
            </a:r>
            <a:endParaRPr sz="1400"/>
          </a:p>
        </p:txBody>
      </p:sp>
      <p:pic>
        <p:nvPicPr>
          <p:cNvPr id="92" name="Google Shape;92;p18"/>
          <p:cNvPicPr preferRelativeResize="0"/>
          <p:nvPr/>
        </p:nvPicPr>
        <p:blipFill>
          <a:blip r:embed="rId3">
            <a:alphaModFix/>
          </a:blip>
          <a:stretch>
            <a:fillRect/>
          </a:stretch>
        </p:blipFill>
        <p:spPr>
          <a:xfrm>
            <a:off x="5695950" y="3345563"/>
            <a:ext cx="3448050" cy="1857375"/>
          </a:xfrm>
          <a:prstGeom prst="rect">
            <a:avLst/>
          </a:prstGeom>
          <a:noFill/>
          <a:ln>
            <a:noFill/>
          </a:ln>
        </p:spPr>
      </p:pic>
      <p:pic>
        <p:nvPicPr>
          <p:cNvPr id="93" name="Google Shape;93;p18"/>
          <p:cNvPicPr preferRelativeResize="0"/>
          <p:nvPr/>
        </p:nvPicPr>
        <p:blipFill rotWithShape="1">
          <a:blip r:embed="rId4">
            <a:alphaModFix/>
          </a:blip>
          <a:srcRect b="17898" l="15212" r="23471" t="31527"/>
          <a:stretch/>
        </p:blipFill>
        <p:spPr>
          <a:xfrm>
            <a:off x="6661887" y="3"/>
            <a:ext cx="1267026" cy="104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Generation of Test Data</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b="1" i="1" lang="en" sz="1400"/>
              <a:t>Identified Problem:</a:t>
            </a:r>
            <a:r>
              <a:rPr lang="en" sz="1400"/>
              <a:t> There needed to be some form of information in the database to test the front and back end. Randomly generated data could have been used. However, this would make testing the various table interactions or database queries difficult.</a:t>
            </a:r>
            <a:endParaRPr sz="1400"/>
          </a:p>
          <a:p>
            <a:pPr indent="0" lvl="0" marL="0" rtl="0" algn="just">
              <a:spcBef>
                <a:spcPts val="1600"/>
              </a:spcBef>
              <a:spcAft>
                <a:spcPts val="0"/>
              </a:spcAft>
              <a:buNone/>
            </a:pPr>
            <a:r>
              <a:t/>
            </a:r>
            <a:endParaRPr sz="1400"/>
          </a:p>
          <a:p>
            <a:pPr indent="-317500" lvl="0" marL="457200" rtl="0" algn="just">
              <a:spcBef>
                <a:spcPts val="1600"/>
              </a:spcBef>
              <a:spcAft>
                <a:spcPts val="0"/>
              </a:spcAft>
              <a:buSzPts val="1400"/>
              <a:buChar char="●"/>
            </a:pPr>
            <a:r>
              <a:rPr b="1" i="1" lang="en" sz="1400"/>
              <a:t>Developed Solution: </a:t>
            </a:r>
            <a:r>
              <a:rPr lang="en" sz="1400"/>
              <a:t>A script was written to generate structured random data. The content itself was meaningless, but it generated such that it followed the database schema. For example, the generated users had valid user profiles and could be logged into. Libraries had unique lists of content.</a:t>
            </a:r>
            <a:endParaRPr sz="1400"/>
          </a:p>
          <a:p>
            <a:pPr indent="0" lvl="0" marL="457200" rtl="0" algn="just">
              <a:spcBef>
                <a:spcPts val="1600"/>
              </a:spcBef>
              <a:spcAft>
                <a:spcPts val="0"/>
              </a:spcAft>
              <a:buNone/>
            </a:pPr>
            <a:r>
              <a:t/>
            </a:r>
            <a:endParaRPr sz="1400"/>
          </a:p>
          <a:p>
            <a:pPr indent="-317500" lvl="0" marL="457200" rtl="0" algn="just">
              <a:spcBef>
                <a:spcPts val="1600"/>
              </a:spcBef>
              <a:spcAft>
                <a:spcPts val="0"/>
              </a:spcAft>
              <a:buSzPts val="1400"/>
              <a:buChar char="●"/>
            </a:pPr>
            <a:r>
              <a:rPr b="1" i="1" lang="en" sz="1400"/>
              <a:t>Impacts:</a:t>
            </a:r>
            <a:r>
              <a:rPr lang="en" sz="1400"/>
              <a:t> This allowed more elaborate testing of the front and back end environments. </a:t>
            </a:r>
            <a:endParaRPr sz="1400"/>
          </a:p>
          <a:p>
            <a:pPr indent="0" lvl="0" marL="0" rtl="0" algn="l">
              <a:spcBef>
                <a:spcPts val="1600"/>
              </a:spcBef>
              <a:spcAft>
                <a:spcPts val="1600"/>
              </a:spcAft>
              <a:buNone/>
            </a:pPr>
            <a:r>
              <a:t/>
            </a:r>
            <a:endParaRPr/>
          </a:p>
        </p:txBody>
      </p:sp>
      <p:pic>
        <p:nvPicPr>
          <p:cNvPr id="100" name="Google Shape;100;p19"/>
          <p:cNvPicPr preferRelativeResize="0"/>
          <p:nvPr/>
        </p:nvPicPr>
        <p:blipFill>
          <a:blip r:embed="rId3">
            <a:alphaModFix/>
          </a:blip>
          <a:stretch>
            <a:fillRect/>
          </a:stretch>
        </p:blipFill>
        <p:spPr>
          <a:xfrm>
            <a:off x="5923649" y="107875"/>
            <a:ext cx="1679750" cy="1044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Tiered Access to Database Content</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b="1" i="1" lang="en" sz="1400"/>
              <a:t>Identified Problem:</a:t>
            </a:r>
            <a:r>
              <a:rPr lang="en" sz="1400"/>
              <a:t> To provide an extra layer of security, the AggieSTEM website needed a simple client-side authentication method to verify user credentials before serving content.</a:t>
            </a:r>
            <a:endParaRPr sz="1400"/>
          </a:p>
          <a:p>
            <a:pPr indent="0" lvl="0" marL="0" rtl="0" algn="just">
              <a:spcBef>
                <a:spcPts val="1600"/>
              </a:spcBef>
              <a:spcAft>
                <a:spcPts val="0"/>
              </a:spcAft>
              <a:buNone/>
            </a:pPr>
            <a:r>
              <a:t/>
            </a:r>
            <a:endParaRPr sz="1400"/>
          </a:p>
          <a:p>
            <a:pPr indent="-317500" lvl="0" marL="457200" rtl="0" algn="just">
              <a:spcBef>
                <a:spcPts val="1600"/>
              </a:spcBef>
              <a:spcAft>
                <a:spcPts val="0"/>
              </a:spcAft>
              <a:buSzPts val="1400"/>
              <a:buChar char="●"/>
            </a:pPr>
            <a:r>
              <a:rPr b="1" i="1" lang="en" sz="1400"/>
              <a:t>Developed Solution: </a:t>
            </a:r>
            <a:r>
              <a:rPr lang="en" sz="1400"/>
              <a:t>All groups, libraries, and content records were given an associated minimum required level of security to access them automatically. This access credential is checked client-side before data is ever served to the front end of the site.</a:t>
            </a:r>
            <a:endParaRPr sz="1400"/>
          </a:p>
          <a:p>
            <a:pPr indent="0" lvl="0" marL="457200" rtl="0" algn="just">
              <a:spcBef>
                <a:spcPts val="1600"/>
              </a:spcBef>
              <a:spcAft>
                <a:spcPts val="0"/>
              </a:spcAft>
              <a:buNone/>
            </a:pPr>
            <a:r>
              <a:t/>
            </a:r>
            <a:endParaRPr sz="1400"/>
          </a:p>
          <a:p>
            <a:pPr indent="-317500" lvl="0" marL="457200" rtl="0" algn="just">
              <a:spcBef>
                <a:spcPts val="1600"/>
              </a:spcBef>
              <a:spcAft>
                <a:spcPts val="0"/>
              </a:spcAft>
              <a:buSzPts val="1400"/>
              <a:buChar char="●"/>
            </a:pPr>
            <a:r>
              <a:rPr b="1" i="1" lang="en" sz="1400"/>
              <a:t>Impacts:</a:t>
            </a:r>
            <a:r>
              <a:rPr lang="en" sz="1400"/>
              <a:t> This provides an additional layer of protection for the AggieSTEM administrators against user content access violations.</a:t>
            </a:r>
            <a:endParaRPr sz="1400"/>
          </a:p>
          <a:p>
            <a:pPr indent="0" lvl="0" marL="0" rtl="0" algn="l">
              <a:spcBef>
                <a:spcPts val="1600"/>
              </a:spcBef>
              <a:spcAft>
                <a:spcPts val="1600"/>
              </a:spcAft>
              <a:buNone/>
            </a:pPr>
            <a:r>
              <a:t/>
            </a:r>
            <a:endParaRPr/>
          </a:p>
        </p:txBody>
      </p:sp>
      <p:pic>
        <p:nvPicPr>
          <p:cNvPr id="107" name="Google Shape;107;p20"/>
          <p:cNvPicPr preferRelativeResize="0"/>
          <p:nvPr/>
        </p:nvPicPr>
        <p:blipFill>
          <a:blip r:embed="rId3">
            <a:alphaModFix/>
          </a:blip>
          <a:stretch>
            <a:fillRect/>
          </a:stretch>
        </p:blipFill>
        <p:spPr>
          <a:xfrm>
            <a:off x="6566352" y="-12"/>
            <a:ext cx="1835253" cy="1114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