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F5F5F"/>
    <a:srgbClr val="333333"/>
    <a:srgbClr val="808080"/>
    <a:srgbClr val="E6E6E6"/>
    <a:srgbClr val="B2B2B2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25" d="100"/>
          <a:sy n="25" d="100"/>
        </p:scale>
        <p:origin x="36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4334-4314-41DC-84DC-D9B65E37A35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0586-5B18-4ECF-B4E2-0B98EB03B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4334-4314-41DC-84DC-D9B65E37A35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0586-5B18-4ECF-B4E2-0B98EB03B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4334-4314-41DC-84DC-D9B65E37A35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0586-5B18-4ECF-B4E2-0B98EB03B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4334-4314-41DC-84DC-D9B65E37A35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0586-5B18-4ECF-B4E2-0B98EB03B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1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4334-4314-41DC-84DC-D9B65E37A35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0586-5B18-4ECF-B4E2-0B98EB03B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4334-4314-41DC-84DC-D9B65E37A35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0586-5B18-4ECF-B4E2-0B98EB03B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4334-4314-41DC-84DC-D9B65E37A35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0586-5B18-4ECF-B4E2-0B98EB03B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4334-4314-41DC-84DC-D9B65E37A35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0586-5B18-4ECF-B4E2-0B98EB03B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4334-4314-41DC-84DC-D9B65E37A35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0586-5B18-4ECF-B4E2-0B98EB03B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8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4334-4314-41DC-84DC-D9B65E37A35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0586-5B18-4ECF-B4E2-0B98EB03B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5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4334-4314-41DC-84DC-D9B65E37A35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0586-5B18-4ECF-B4E2-0B98EB03B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8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4334-4314-41DC-84DC-D9B65E37A35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00586-5B18-4ECF-B4E2-0B98EB03B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9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37CEF5-356E-42D5-936A-396DD74B0CF4}"/>
              </a:ext>
            </a:extLst>
          </p:cNvPr>
          <p:cNvSpPr/>
          <p:nvPr/>
        </p:nvSpPr>
        <p:spPr>
          <a:xfrm>
            <a:off x="0" y="4674310"/>
            <a:ext cx="30275213" cy="24929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F4834-B3A7-4353-BA78-09D0A5C91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158" y="3767763"/>
            <a:ext cx="14967430" cy="4461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5ED627-B36D-4BE5-9907-DA2BD7EDC014}"/>
              </a:ext>
            </a:extLst>
          </p:cNvPr>
          <p:cNvSpPr txBox="1"/>
          <p:nvPr/>
        </p:nvSpPr>
        <p:spPr>
          <a:xfrm>
            <a:off x="2774917" y="694944"/>
            <a:ext cx="247253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Aggie STEM Digital 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C9181-E514-4158-85F5-D61712C8B86D}"/>
              </a:ext>
            </a:extLst>
          </p:cNvPr>
          <p:cNvSpPr txBox="1"/>
          <p:nvPr/>
        </p:nvSpPr>
        <p:spPr>
          <a:xfrm>
            <a:off x="1820307" y="1923861"/>
            <a:ext cx="275002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Team Unknown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Donald (DJ) Beyette, William </a:t>
            </a:r>
            <a:r>
              <a:rPr lang="en-US" sz="5400" dirty="0" err="1" smtClean="0">
                <a:solidFill>
                  <a:schemeClr val="bg1"/>
                </a:solidFill>
              </a:rPr>
              <a:t>Bogardus</a:t>
            </a:r>
            <a:r>
              <a:rPr lang="en-US" sz="5400" dirty="0" smtClean="0">
                <a:solidFill>
                  <a:schemeClr val="bg1"/>
                </a:solidFill>
              </a:rPr>
              <a:t>, Garret </a:t>
            </a:r>
            <a:r>
              <a:rPr lang="en-US" sz="5400" dirty="0" err="1" smtClean="0">
                <a:solidFill>
                  <a:schemeClr val="bg1"/>
                </a:solidFill>
              </a:rPr>
              <a:t>Persyn</a:t>
            </a:r>
            <a:r>
              <a:rPr lang="en-US" sz="5400" dirty="0" smtClean="0">
                <a:solidFill>
                  <a:schemeClr val="bg1"/>
                </a:solidFill>
              </a:rPr>
              <a:t>, Carson </a:t>
            </a:r>
            <a:r>
              <a:rPr lang="en-US" sz="5400" dirty="0" err="1" smtClean="0">
                <a:solidFill>
                  <a:schemeClr val="bg1"/>
                </a:solidFill>
              </a:rPr>
              <a:t>Hanel</a:t>
            </a:r>
            <a:r>
              <a:rPr lang="en-US" sz="5400" dirty="0" smtClean="0">
                <a:solidFill>
                  <a:schemeClr val="bg1"/>
                </a:solidFill>
              </a:rPr>
              <a:t>, </a:t>
            </a:r>
            <a:r>
              <a:rPr lang="en-US" sz="5400" dirty="0" err="1" smtClean="0">
                <a:solidFill>
                  <a:schemeClr val="bg1"/>
                </a:solidFill>
              </a:rPr>
              <a:t>Xucheng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</a:rPr>
              <a:t>Guo</a:t>
            </a:r>
            <a:r>
              <a:rPr lang="en-US" sz="5400" dirty="0" smtClean="0">
                <a:solidFill>
                  <a:schemeClr val="bg1"/>
                </a:solidFill>
              </a:rPr>
              <a:t>, Travis Stewart, and Zheng Fang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356DE-3EB3-48BB-BF0C-58864E9570CC}"/>
              </a:ext>
            </a:extLst>
          </p:cNvPr>
          <p:cNvSpPr/>
          <p:nvPr/>
        </p:nvSpPr>
        <p:spPr>
          <a:xfrm>
            <a:off x="269206" y="8512699"/>
            <a:ext cx="12364758" cy="10091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58A016-DAFE-41AA-B7FB-5BB59D765CF9}"/>
              </a:ext>
            </a:extLst>
          </p:cNvPr>
          <p:cNvSpPr/>
          <p:nvPr/>
        </p:nvSpPr>
        <p:spPr>
          <a:xfrm>
            <a:off x="177800" y="19549839"/>
            <a:ext cx="12456164" cy="78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85E434-7D67-4866-B7CA-8C0D1F4EC4D6}"/>
              </a:ext>
            </a:extLst>
          </p:cNvPr>
          <p:cNvSpPr txBox="1"/>
          <p:nvPr/>
        </p:nvSpPr>
        <p:spPr>
          <a:xfrm>
            <a:off x="269206" y="7628672"/>
            <a:ext cx="2734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MOTIVATION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E373D3-26D7-4C86-B418-DC7E1E35B006}"/>
              </a:ext>
            </a:extLst>
          </p:cNvPr>
          <p:cNvSpPr txBox="1"/>
          <p:nvPr/>
        </p:nvSpPr>
        <p:spPr>
          <a:xfrm>
            <a:off x="705221" y="8709176"/>
            <a:ext cx="74838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libraries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provide: efficient and accessible storage and retrieve of information: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Easily Accessible Information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etrieval of Information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and software as 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(SaaS)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354A7F-1C5E-4C5B-B7AB-C7C22C19168F}"/>
              </a:ext>
            </a:extLst>
          </p:cNvPr>
          <p:cNvSpPr txBox="1"/>
          <p:nvPr/>
        </p:nvSpPr>
        <p:spPr>
          <a:xfrm>
            <a:off x="684559" y="12060672"/>
            <a:ext cx="55634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and users of digital libraries do not have to worry about maintaining a physical infrastructure or logistics for storing and retrieving media items.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47E456-4CF1-465C-96C5-E6ABAE5F0462}"/>
              </a:ext>
            </a:extLst>
          </p:cNvPr>
          <p:cNvSpPr/>
          <p:nvPr/>
        </p:nvSpPr>
        <p:spPr>
          <a:xfrm>
            <a:off x="223503" y="28521368"/>
            <a:ext cx="12456164" cy="1399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F1B215-E72F-451D-AE48-FB9E4AD85E95}"/>
              </a:ext>
            </a:extLst>
          </p:cNvPr>
          <p:cNvCxnSpPr/>
          <p:nvPr/>
        </p:nvCxnSpPr>
        <p:spPr>
          <a:xfrm>
            <a:off x="421006" y="8991832"/>
            <a:ext cx="267806" cy="0"/>
          </a:xfrm>
          <a:prstGeom prst="straightConnector1">
            <a:avLst/>
          </a:prstGeom>
          <a:ln w="38100">
            <a:solidFill>
              <a:srgbClr val="5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8C2F4A-A9DE-41FA-9330-8D9E61DA5CCC}"/>
              </a:ext>
            </a:extLst>
          </p:cNvPr>
          <p:cNvCxnSpPr/>
          <p:nvPr/>
        </p:nvCxnSpPr>
        <p:spPr>
          <a:xfrm>
            <a:off x="421006" y="12272997"/>
            <a:ext cx="267806" cy="0"/>
          </a:xfrm>
          <a:prstGeom prst="straightConnector1">
            <a:avLst/>
          </a:prstGeom>
          <a:ln w="38100">
            <a:solidFill>
              <a:srgbClr val="5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BAE65477-6D6C-4E4C-B59C-F13235393EB2}"/>
              </a:ext>
            </a:extLst>
          </p:cNvPr>
          <p:cNvSpPr txBox="1"/>
          <p:nvPr/>
        </p:nvSpPr>
        <p:spPr>
          <a:xfrm>
            <a:off x="716213" y="14414772"/>
            <a:ext cx="78782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Accessibility:</a:t>
            </a:r>
            <a:endParaRPr lang="en-US" sz="2800" b="1" dirty="0"/>
          </a:p>
          <a:p>
            <a:pPr algn="just"/>
            <a:r>
              <a:rPr lang="en-US" sz="2800" b="1" dirty="0"/>
              <a:t>	</a:t>
            </a:r>
            <a:r>
              <a:rPr lang="en-US" sz="2800" dirty="0" smtClean="0"/>
              <a:t>The modern digital age often requires vast amounts of information that need to be readily made </a:t>
            </a:r>
            <a:r>
              <a:rPr lang="en-US" sz="2800" dirty="0"/>
              <a:t>available instantaneously </a:t>
            </a:r>
            <a:r>
              <a:rPr lang="en-US" sz="2800" dirty="0" smtClean="0"/>
              <a:t>on request.</a:t>
            </a:r>
            <a:endParaRPr lang="en-US" sz="2800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FA2DB3D-177B-433E-A30B-64FF2B565C31}"/>
              </a:ext>
            </a:extLst>
          </p:cNvPr>
          <p:cNvCxnSpPr/>
          <p:nvPr/>
        </p:nvCxnSpPr>
        <p:spPr>
          <a:xfrm>
            <a:off x="423007" y="14640473"/>
            <a:ext cx="267806" cy="0"/>
          </a:xfrm>
          <a:prstGeom prst="straightConnector1">
            <a:avLst/>
          </a:prstGeom>
          <a:ln w="38100">
            <a:solidFill>
              <a:srgbClr val="5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AC4AF0-1F01-4CE7-AD66-035E46E63756}"/>
              </a:ext>
            </a:extLst>
          </p:cNvPr>
          <p:cNvCxnSpPr/>
          <p:nvPr/>
        </p:nvCxnSpPr>
        <p:spPr>
          <a:xfrm>
            <a:off x="414292" y="16623065"/>
            <a:ext cx="267806" cy="0"/>
          </a:xfrm>
          <a:prstGeom prst="straightConnector1">
            <a:avLst/>
          </a:prstGeom>
          <a:ln w="38100">
            <a:solidFill>
              <a:srgbClr val="5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9874857-D44C-4491-B9FB-83F6FEEB79BB}"/>
              </a:ext>
            </a:extLst>
          </p:cNvPr>
          <p:cNvSpPr txBox="1"/>
          <p:nvPr/>
        </p:nvSpPr>
        <p:spPr>
          <a:xfrm>
            <a:off x="742796" y="16423187"/>
            <a:ext cx="78516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Why Aggie STEM?</a:t>
            </a:r>
            <a:endParaRPr lang="en-US" sz="2800" b="1" dirty="0"/>
          </a:p>
          <a:p>
            <a:pPr algn="just"/>
            <a:r>
              <a:rPr lang="en-US" sz="2800" b="1" dirty="0"/>
              <a:t>	</a:t>
            </a:r>
            <a:r>
              <a:rPr lang="en-US" sz="2800" dirty="0"/>
              <a:t>Existing data sets were </a:t>
            </a:r>
            <a:r>
              <a:rPr lang="en-US" sz="2800" dirty="0" smtClean="0"/>
              <a:t>requested and reviewed manually, no centralized location to see who has access to what data, and a modern system to communicate and organize data for users.</a:t>
            </a:r>
            <a:r>
              <a:rPr lang="en-US" sz="2800" b="1" dirty="0"/>
              <a:t>	</a:t>
            </a:r>
          </a:p>
          <a:p>
            <a:endParaRPr lang="en-US" sz="3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7B1FDD-D1B2-44E7-8083-24BEB76A202A}"/>
              </a:ext>
            </a:extLst>
          </p:cNvPr>
          <p:cNvSpPr txBox="1"/>
          <p:nvPr/>
        </p:nvSpPr>
        <p:spPr>
          <a:xfrm>
            <a:off x="269206" y="18830103"/>
            <a:ext cx="2734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CHALLENGES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C6817BD3-6D29-40E8-9ECF-5EC6D64DEB85}"/>
              </a:ext>
            </a:extLst>
          </p:cNvPr>
          <p:cNvSpPr txBox="1"/>
          <p:nvPr/>
        </p:nvSpPr>
        <p:spPr>
          <a:xfrm>
            <a:off x="771192" y="19876780"/>
            <a:ext cx="1126115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 sets and user information require FERPA Law and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 user data and data sets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out end-to-end encrypte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text messages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access levels and user requested or current data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loading of content on phones and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labtop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database for retrieving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 information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024F679-D0B6-4468-B838-6ADB6F9FA9CB}"/>
              </a:ext>
            </a:extLst>
          </p:cNvPr>
          <p:cNvCxnSpPr/>
          <p:nvPr/>
        </p:nvCxnSpPr>
        <p:spPr>
          <a:xfrm>
            <a:off x="910472" y="20555328"/>
            <a:ext cx="267806" cy="0"/>
          </a:xfrm>
          <a:prstGeom prst="straightConnector1">
            <a:avLst/>
          </a:prstGeom>
          <a:ln w="38100">
            <a:solidFill>
              <a:srgbClr val="5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6F514-7BC9-466B-A048-36355927CC57}"/>
              </a:ext>
            </a:extLst>
          </p:cNvPr>
          <p:cNvCxnSpPr/>
          <p:nvPr/>
        </p:nvCxnSpPr>
        <p:spPr>
          <a:xfrm>
            <a:off x="910472" y="21001831"/>
            <a:ext cx="267806" cy="0"/>
          </a:xfrm>
          <a:prstGeom prst="straightConnector1">
            <a:avLst/>
          </a:prstGeom>
          <a:ln w="38100">
            <a:solidFill>
              <a:srgbClr val="5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5ED2351-61E0-442E-898A-8FE12A9A4346}"/>
              </a:ext>
            </a:extLst>
          </p:cNvPr>
          <p:cNvCxnSpPr/>
          <p:nvPr/>
        </p:nvCxnSpPr>
        <p:spPr>
          <a:xfrm>
            <a:off x="910472" y="21408231"/>
            <a:ext cx="267806" cy="0"/>
          </a:xfrm>
          <a:prstGeom prst="straightConnector1">
            <a:avLst/>
          </a:prstGeom>
          <a:ln w="38100">
            <a:solidFill>
              <a:srgbClr val="5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26A5D54-4C04-412E-AE25-73BEFFC7D7A5}"/>
              </a:ext>
            </a:extLst>
          </p:cNvPr>
          <p:cNvSpPr txBox="1"/>
          <p:nvPr/>
        </p:nvSpPr>
        <p:spPr>
          <a:xfrm>
            <a:off x="414292" y="22439519"/>
            <a:ext cx="2802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00000"/>
                </a:solidFill>
              </a:rPr>
              <a:t>Objectives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2C80BC0-3210-46C7-BE3F-5310AE5DFAAA}"/>
              </a:ext>
            </a:extLst>
          </p:cNvPr>
          <p:cNvSpPr txBox="1"/>
          <p:nvPr/>
        </p:nvSpPr>
        <p:spPr>
          <a:xfrm>
            <a:off x="421006" y="22915722"/>
            <a:ext cx="1008095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login system, user profiles, landing page, and database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views and data privileges based on user access level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manage users view for directors and senior Docs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text messages and emails directly to users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 data access registration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the director to manage approved data for all users an upload or delete new data sets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44E448-725B-4B57-9A93-3FE1AA449ECF}"/>
              </a:ext>
            </a:extLst>
          </p:cNvPr>
          <p:cNvSpPr txBox="1"/>
          <p:nvPr/>
        </p:nvSpPr>
        <p:spPr>
          <a:xfrm>
            <a:off x="269206" y="27774260"/>
            <a:ext cx="2734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Database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2ABE0CB6-4F07-4D17-AFE8-811BC7F3265F}"/>
              </a:ext>
            </a:extLst>
          </p:cNvPr>
          <p:cNvSpPr txBox="1"/>
          <p:nvPr/>
        </p:nvSpPr>
        <p:spPr>
          <a:xfrm>
            <a:off x="414292" y="28994100"/>
            <a:ext cx="12219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system utilizes MongoDB scalable connection limit, non-relational schema,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hoc queries, and high availability and scalability.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F47C4A-CBEF-4707-8F58-75F5FDF448E6}"/>
              </a:ext>
            </a:extLst>
          </p:cNvPr>
          <p:cNvSpPr txBox="1"/>
          <p:nvPr/>
        </p:nvSpPr>
        <p:spPr>
          <a:xfrm>
            <a:off x="13298381" y="7628671"/>
            <a:ext cx="557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Message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Users View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0CD74F11-E3E5-47F9-884B-C3EC979C498B}"/>
              </a:ext>
            </a:extLst>
          </p:cNvPr>
          <p:cNvSpPr/>
          <p:nvPr/>
        </p:nvSpPr>
        <p:spPr>
          <a:xfrm>
            <a:off x="13135950" y="8494302"/>
            <a:ext cx="16716256" cy="1011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8F20200-B5E7-440B-BED1-6ACBEBDCF597}"/>
              </a:ext>
            </a:extLst>
          </p:cNvPr>
          <p:cNvSpPr txBox="1"/>
          <p:nvPr/>
        </p:nvSpPr>
        <p:spPr>
          <a:xfrm>
            <a:off x="13093452" y="18789662"/>
            <a:ext cx="6243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Manage Users View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B9043AF-EE59-469B-B958-5C47E5A88AC7}"/>
              </a:ext>
            </a:extLst>
          </p:cNvPr>
          <p:cNvSpPr/>
          <p:nvPr/>
        </p:nvSpPr>
        <p:spPr>
          <a:xfrm>
            <a:off x="13135949" y="19549839"/>
            <a:ext cx="16716256" cy="9763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4F8C17-0C62-424B-93B8-61F5CB480096}"/>
              </a:ext>
            </a:extLst>
          </p:cNvPr>
          <p:cNvSpPr txBox="1"/>
          <p:nvPr/>
        </p:nvSpPr>
        <p:spPr>
          <a:xfrm>
            <a:off x="13135949" y="29616457"/>
            <a:ext cx="352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User Profile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BE399B19-A697-4EC2-BB02-87B39DC08F84}"/>
              </a:ext>
            </a:extLst>
          </p:cNvPr>
          <p:cNvSpPr/>
          <p:nvPr/>
        </p:nvSpPr>
        <p:spPr>
          <a:xfrm>
            <a:off x="13135950" y="30302009"/>
            <a:ext cx="16716255" cy="7433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21DF078-403F-4842-A27E-DE68E1251B51}"/>
              </a:ext>
            </a:extLst>
          </p:cNvPr>
          <p:cNvSpPr txBox="1"/>
          <p:nvPr/>
        </p:nvSpPr>
        <p:spPr>
          <a:xfrm>
            <a:off x="13067759" y="37931641"/>
            <a:ext cx="560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Host and Specs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BF418F-2601-4527-8EE3-392805A488E4}"/>
              </a:ext>
            </a:extLst>
          </p:cNvPr>
          <p:cNvCxnSpPr/>
          <p:nvPr/>
        </p:nvCxnSpPr>
        <p:spPr>
          <a:xfrm>
            <a:off x="917172" y="20141672"/>
            <a:ext cx="267806" cy="0"/>
          </a:xfrm>
          <a:prstGeom prst="straightConnector1">
            <a:avLst/>
          </a:prstGeom>
          <a:ln w="38100">
            <a:solidFill>
              <a:srgbClr val="5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B7E2A51-9BE1-46E6-8D59-4F9D489D0105}"/>
              </a:ext>
            </a:extLst>
          </p:cNvPr>
          <p:cNvSpPr/>
          <p:nvPr/>
        </p:nvSpPr>
        <p:spPr>
          <a:xfrm>
            <a:off x="13135949" y="38812467"/>
            <a:ext cx="16716255" cy="370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725" y="9849203"/>
            <a:ext cx="5592044" cy="4520942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5ED2351-61E0-442E-898A-8FE12A9A4346}"/>
              </a:ext>
            </a:extLst>
          </p:cNvPr>
          <p:cNvCxnSpPr/>
          <p:nvPr/>
        </p:nvCxnSpPr>
        <p:spPr>
          <a:xfrm>
            <a:off x="910472" y="21761025"/>
            <a:ext cx="267806" cy="0"/>
          </a:xfrm>
          <a:prstGeom prst="straightConnector1">
            <a:avLst/>
          </a:prstGeom>
          <a:ln w="38100">
            <a:solidFill>
              <a:srgbClr val="5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5ED2351-61E0-442E-898A-8FE12A9A4346}"/>
              </a:ext>
            </a:extLst>
          </p:cNvPr>
          <p:cNvCxnSpPr/>
          <p:nvPr/>
        </p:nvCxnSpPr>
        <p:spPr>
          <a:xfrm>
            <a:off x="917172" y="22246006"/>
            <a:ext cx="267806" cy="0"/>
          </a:xfrm>
          <a:prstGeom prst="straightConnector1">
            <a:avLst/>
          </a:prstGeom>
          <a:ln w="38100">
            <a:solidFill>
              <a:srgbClr val="5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26A5D54-4C04-412E-AE25-73BEFFC7D7A5}"/>
              </a:ext>
            </a:extLst>
          </p:cNvPr>
          <p:cNvSpPr txBox="1"/>
          <p:nvPr/>
        </p:nvSpPr>
        <p:spPr>
          <a:xfrm>
            <a:off x="421006" y="30269970"/>
            <a:ext cx="3567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500000"/>
                </a:solidFill>
              </a:rPr>
              <a:t>Tables and Structure</a:t>
            </a:r>
            <a:endParaRPr lang="en-US" sz="3200" dirty="0">
              <a:solidFill>
                <a:srgbClr val="500000"/>
              </a:solidFill>
            </a:endParaRPr>
          </a:p>
        </p:txBody>
      </p:sp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23363"/>
              </p:ext>
            </p:extLst>
          </p:nvPr>
        </p:nvGraphicFramePr>
        <p:xfrm>
          <a:off x="1250152" y="31206037"/>
          <a:ext cx="2323692" cy="648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692">
                  <a:extLst>
                    <a:ext uri="{9D8B030D-6E8A-4147-A177-3AD203B41FA5}">
                      <a16:colId xmlns:a16="http://schemas.microsoft.com/office/drawing/2014/main" val="2407495792"/>
                    </a:ext>
                  </a:extLst>
                </a:gridCol>
              </a:tblGrid>
              <a:tr h="592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5572"/>
                  </a:ext>
                </a:extLst>
              </a:tr>
              <a:tr h="2963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08103"/>
                  </a:ext>
                </a:extLst>
              </a:tr>
              <a:tr h="2963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044536"/>
                  </a:ext>
                </a:extLst>
              </a:tr>
              <a:tr h="592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86785"/>
                  </a:ext>
                </a:extLst>
              </a:tr>
              <a:tr h="592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0262"/>
                  </a:ext>
                </a:extLst>
              </a:tr>
              <a:tr h="592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74096"/>
                  </a:ext>
                </a:extLst>
              </a:tr>
              <a:tr h="592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77784"/>
                  </a:ext>
                </a:extLst>
              </a:tr>
              <a:tr h="592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Question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79478"/>
                  </a:ext>
                </a:extLst>
              </a:tr>
              <a:tr h="592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Timestamp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73253"/>
                  </a:ext>
                </a:extLst>
              </a:tr>
              <a:tr h="592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Flag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8879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52105"/>
              </p:ext>
            </p:extLst>
          </p:nvPr>
        </p:nvGraphicFramePr>
        <p:xfrm>
          <a:off x="9328760" y="31206037"/>
          <a:ext cx="2346402" cy="4833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402">
                  <a:extLst>
                    <a:ext uri="{9D8B030D-6E8A-4147-A177-3AD203B41FA5}">
                      <a16:colId xmlns:a16="http://schemas.microsoft.com/office/drawing/2014/main" val="3539329857"/>
                    </a:ext>
                  </a:extLst>
                </a:gridCol>
              </a:tblGrid>
              <a:tr h="7595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05831"/>
                  </a:ext>
                </a:extLst>
              </a:tr>
              <a:tr h="3797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59478"/>
                  </a:ext>
                </a:extLst>
              </a:tr>
              <a:tr h="3797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20030"/>
                  </a:ext>
                </a:extLst>
              </a:tr>
              <a:tr h="7595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Owner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56338"/>
                  </a:ext>
                </a:extLst>
              </a:tr>
              <a:tr h="7595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71662"/>
                  </a:ext>
                </a:extLst>
              </a:tr>
              <a:tr h="7595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Ids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54524"/>
                  </a:ext>
                </a:extLst>
              </a:tr>
              <a:tr h="7595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Flag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2015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48544"/>
              </p:ext>
            </p:extLst>
          </p:nvPr>
        </p:nvGraphicFramePr>
        <p:xfrm>
          <a:off x="1250152" y="38165452"/>
          <a:ext cx="1966933" cy="346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933">
                  <a:extLst>
                    <a:ext uri="{9D8B030D-6E8A-4147-A177-3AD203B41FA5}">
                      <a16:colId xmlns:a16="http://schemas.microsoft.com/office/drawing/2014/main" val="2408611365"/>
                    </a:ext>
                  </a:extLst>
                </a:gridCol>
              </a:tblGrid>
              <a:tr h="781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4421"/>
                  </a:ext>
                </a:extLst>
              </a:tr>
              <a:tr h="781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97171"/>
                  </a:ext>
                </a:extLst>
              </a:tr>
              <a:tr h="781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3650"/>
                  </a:ext>
                </a:extLst>
              </a:tr>
              <a:tr h="11247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Answers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57237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17377"/>
              </p:ext>
            </p:extLst>
          </p:nvPr>
        </p:nvGraphicFramePr>
        <p:xfrm>
          <a:off x="5209813" y="33581900"/>
          <a:ext cx="2532329" cy="350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329">
                  <a:extLst>
                    <a:ext uri="{9D8B030D-6E8A-4147-A177-3AD203B41FA5}">
                      <a16:colId xmlns:a16="http://schemas.microsoft.com/office/drawing/2014/main" val="2982794985"/>
                    </a:ext>
                  </a:extLst>
                </a:gridCol>
              </a:tblGrid>
              <a:tr h="7594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Library Access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88154"/>
                  </a:ext>
                </a:extLst>
              </a:tr>
              <a:tr h="37974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46389"/>
                  </a:ext>
                </a:extLst>
              </a:tr>
              <a:tr h="37974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66743"/>
                  </a:ext>
                </a:extLst>
              </a:tr>
              <a:tr h="7594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 ID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556551"/>
                  </a:ext>
                </a:extLst>
              </a:tr>
              <a:tr h="7594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 Access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7873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03470"/>
              </p:ext>
            </p:extLst>
          </p:nvPr>
        </p:nvGraphicFramePr>
        <p:xfrm>
          <a:off x="5278384" y="38095214"/>
          <a:ext cx="2346402" cy="37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402">
                  <a:extLst>
                    <a:ext uri="{9D8B030D-6E8A-4147-A177-3AD203B41FA5}">
                      <a16:colId xmlns:a16="http://schemas.microsoft.com/office/drawing/2014/main" val="1438336959"/>
                    </a:ext>
                  </a:extLst>
                </a:gridCol>
              </a:tblGrid>
              <a:tr h="8344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5707"/>
                  </a:ext>
                </a:extLst>
              </a:tr>
              <a:tr h="4172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55861"/>
                  </a:ext>
                </a:extLst>
              </a:tr>
              <a:tr h="4172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38551"/>
                  </a:ext>
                </a:extLst>
              </a:tr>
              <a:tr h="8344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792946"/>
                  </a:ext>
                </a:extLst>
              </a:tr>
              <a:tr h="4172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Flag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93018"/>
                  </a:ext>
                </a:extLst>
              </a:tr>
              <a:tr h="4172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2723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598"/>
              </p:ext>
            </p:extLst>
          </p:nvPr>
        </p:nvGraphicFramePr>
        <p:xfrm>
          <a:off x="9328760" y="38095214"/>
          <a:ext cx="2346402" cy="3691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402">
                  <a:extLst>
                    <a:ext uri="{9D8B030D-6E8A-4147-A177-3AD203B41FA5}">
                      <a16:colId xmlns:a16="http://schemas.microsoft.com/office/drawing/2014/main" val="1886917131"/>
                    </a:ext>
                  </a:extLst>
                </a:gridCol>
              </a:tblGrid>
              <a:tr h="8849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54419"/>
                  </a:ext>
                </a:extLst>
              </a:tr>
              <a:tr h="4424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85777"/>
                  </a:ext>
                </a:extLst>
              </a:tr>
              <a:tr h="442452">
                <a:tc>
                  <a:txBody>
                    <a:bodyPr/>
                    <a:lstStyle/>
                    <a:p>
                      <a:pPr marL="0" marR="0" lvl="0" indent="0" algn="ctr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72428"/>
                  </a:ext>
                </a:extLst>
              </a:tr>
              <a:tr h="8849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73501"/>
                  </a:ext>
                </a:extLst>
              </a:tr>
              <a:tr h="8849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636794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H="1" flipV="1">
            <a:off x="3573844" y="32092490"/>
            <a:ext cx="1635969" cy="3239504"/>
          </a:xfrm>
          <a:prstGeom prst="straightConnector1">
            <a:avLst/>
          </a:prstGeom>
          <a:ln w="635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742142" y="36039942"/>
            <a:ext cx="852316" cy="0"/>
          </a:xfrm>
          <a:prstGeom prst="line">
            <a:avLst/>
          </a:prstGeom>
          <a:ln w="63500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594458" y="36039942"/>
            <a:ext cx="0" cy="307605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24786" y="39116000"/>
            <a:ext cx="969672" cy="0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3623195" y="32092490"/>
            <a:ext cx="5705564" cy="1091381"/>
          </a:xfrm>
          <a:prstGeom prst="straightConnector1">
            <a:avLst/>
          </a:prstGeom>
          <a:ln w="635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692791" y="39116000"/>
            <a:ext cx="1635968" cy="2518824"/>
          </a:xfrm>
          <a:prstGeom prst="straightConnector1">
            <a:avLst/>
          </a:prstGeom>
          <a:ln w="635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82098" y="32092490"/>
            <a:ext cx="518703" cy="0"/>
          </a:xfrm>
          <a:prstGeom prst="line">
            <a:avLst/>
          </a:prstGeom>
          <a:ln w="635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88812" y="39116000"/>
            <a:ext cx="549778" cy="0"/>
          </a:xfrm>
          <a:prstGeom prst="straightConnector1">
            <a:avLst/>
          </a:prstGeom>
          <a:ln w="635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82098" y="32092490"/>
            <a:ext cx="0" cy="7023510"/>
          </a:xfrm>
          <a:prstGeom prst="line">
            <a:avLst/>
          </a:prstGeom>
          <a:ln w="63500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60EED52-690D-4480-B6E6-1A7F193CE052}"/>
              </a:ext>
            </a:extLst>
          </p:cNvPr>
          <p:cNvSpPr txBox="1"/>
          <p:nvPr/>
        </p:nvSpPr>
        <p:spPr>
          <a:xfrm>
            <a:off x="14185065" y="8751783"/>
            <a:ext cx="8041681" cy="6293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tool used to send SMS messages to users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interface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numbers individually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numbers by group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User, Phone Number, or Group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SMS messages to 1 or more users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78C2F4A-A9DE-41FA-9330-8D9E61DA5CCC}"/>
              </a:ext>
            </a:extLst>
          </p:cNvPr>
          <p:cNvCxnSpPr/>
          <p:nvPr/>
        </p:nvCxnSpPr>
        <p:spPr>
          <a:xfrm>
            <a:off x="13850727" y="8991832"/>
            <a:ext cx="267806" cy="0"/>
          </a:xfrm>
          <a:prstGeom prst="straightConnector1">
            <a:avLst/>
          </a:prstGeom>
          <a:ln w="38100">
            <a:solidFill>
              <a:srgbClr val="5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78C2F4A-A9DE-41FA-9330-8D9E61DA5CCC}"/>
              </a:ext>
            </a:extLst>
          </p:cNvPr>
          <p:cNvCxnSpPr/>
          <p:nvPr/>
        </p:nvCxnSpPr>
        <p:spPr>
          <a:xfrm>
            <a:off x="13812335" y="9979739"/>
            <a:ext cx="267806" cy="0"/>
          </a:xfrm>
          <a:prstGeom prst="straightConnector1">
            <a:avLst/>
          </a:prstGeom>
          <a:ln w="38100">
            <a:solidFill>
              <a:srgbClr val="5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Placeholder 5">
            <a:extLst>
              <a:ext uri="{FF2B5EF4-FFF2-40B4-BE49-F238E27FC236}">
                <a16:creationId xmlns:a16="http://schemas.microsoft.com/office/drawing/2014/main" id="{1479681C-6064-42C7-8D2B-4C97109F3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9" b="5509"/>
          <a:stretch>
            <a:fillRect/>
          </a:stretch>
        </p:blipFill>
        <p:spPr>
          <a:xfrm>
            <a:off x="21813911" y="12555952"/>
            <a:ext cx="7506691" cy="5928153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4B0CA5-F1AB-4BDE-A82A-89AE8FFAC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067" y="12702481"/>
            <a:ext cx="6315193" cy="580997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0192" y="8952998"/>
            <a:ext cx="4850575" cy="3319999"/>
          </a:xfrm>
          <a:prstGeom prst="rect">
            <a:avLst/>
          </a:prstGeom>
        </p:spPr>
      </p:pic>
      <p:pic>
        <p:nvPicPr>
          <p:cNvPr id="1026" name="Picture 10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18619" y="31488088"/>
            <a:ext cx="9835044" cy="6072962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C60EED52-690D-4480-B6E6-1A7F193CE052}"/>
              </a:ext>
            </a:extLst>
          </p:cNvPr>
          <p:cNvSpPr txBox="1"/>
          <p:nvPr/>
        </p:nvSpPr>
        <p:spPr>
          <a:xfrm>
            <a:off x="13516353" y="30905428"/>
            <a:ext cx="6238987" cy="6293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 information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 and View Active Data Sets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Profile Image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Active Data Sets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 Data Access Form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Users (Director &amp; Senior Doc)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78C2F4A-A9DE-41FA-9330-8D9E61DA5CCC}"/>
              </a:ext>
            </a:extLst>
          </p:cNvPr>
          <p:cNvCxnSpPr/>
          <p:nvPr/>
        </p:nvCxnSpPr>
        <p:spPr>
          <a:xfrm>
            <a:off x="13298381" y="31123819"/>
            <a:ext cx="267806" cy="0"/>
          </a:xfrm>
          <a:prstGeom prst="straightConnector1">
            <a:avLst/>
          </a:prstGeom>
          <a:ln w="38100">
            <a:solidFill>
              <a:srgbClr val="5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78C2F4A-A9DE-41FA-9330-8D9E61DA5CCC}"/>
              </a:ext>
            </a:extLst>
          </p:cNvPr>
          <p:cNvCxnSpPr/>
          <p:nvPr/>
        </p:nvCxnSpPr>
        <p:spPr>
          <a:xfrm>
            <a:off x="13288681" y="33489387"/>
            <a:ext cx="267806" cy="0"/>
          </a:xfrm>
          <a:prstGeom prst="straightConnector1">
            <a:avLst/>
          </a:prstGeom>
          <a:ln w="38100">
            <a:solidFill>
              <a:srgbClr val="5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60EED52-690D-4480-B6E6-1A7F193CE052}"/>
              </a:ext>
            </a:extLst>
          </p:cNvPr>
          <p:cNvSpPr txBox="1"/>
          <p:nvPr/>
        </p:nvSpPr>
        <p:spPr>
          <a:xfrm>
            <a:off x="13660067" y="20172425"/>
            <a:ext cx="8041681" cy="4142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tool used to view and manage users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table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interface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users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any property of th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user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78C2F4A-A9DE-41FA-9330-8D9E61DA5CCC}"/>
              </a:ext>
            </a:extLst>
          </p:cNvPr>
          <p:cNvCxnSpPr/>
          <p:nvPr/>
        </p:nvCxnSpPr>
        <p:spPr>
          <a:xfrm>
            <a:off x="13392261" y="20476667"/>
            <a:ext cx="267806" cy="0"/>
          </a:xfrm>
          <a:prstGeom prst="straightConnector1">
            <a:avLst/>
          </a:prstGeom>
          <a:ln w="38100">
            <a:solidFill>
              <a:srgbClr val="5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78C2F4A-A9DE-41FA-9330-8D9E61DA5CCC}"/>
              </a:ext>
            </a:extLst>
          </p:cNvPr>
          <p:cNvCxnSpPr/>
          <p:nvPr/>
        </p:nvCxnSpPr>
        <p:spPr>
          <a:xfrm>
            <a:off x="13412882" y="21412498"/>
            <a:ext cx="267806" cy="0"/>
          </a:xfrm>
          <a:prstGeom prst="straightConnector1">
            <a:avLst/>
          </a:prstGeom>
          <a:ln w="38100">
            <a:solidFill>
              <a:srgbClr val="5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0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71765" y="23436988"/>
            <a:ext cx="10923810" cy="5662509"/>
          </a:xfrm>
          <a:prstGeom prst="rect">
            <a:avLst/>
          </a:prstGeom>
        </p:spPr>
      </p:pic>
      <p:pic>
        <p:nvPicPr>
          <p:cNvPr id="1043" name="Picture 10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13039" y="20289409"/>
            <a:ext cx="8140624" cy="2408009"/>
          </a:xfrm>
          <a:prstGeom prst="rect">
            <a:avLst/>
          </a:prstGeom>
        </p:spPr>
      </p:pic>
      <p:pic>
        <p:nvPicPr>
          <p:cNvPr id="1045" name="Picture 10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20003" y="24643376"/>
            <a:ext cx="3648075" cy="2781300"/>
          </a:xfrm>
          <a:prstGeom prst="rect">
            <a:avLst/>
          </a:prstGeom>
        </p:spPr>
      </p:pic>
      <p:sp>
        <p:nvSpPr>
          <p:cNvPr id="1047" name="TextBox 1046"/>
          <p:cNvSpPr txBox="1"/>
          <p:nvPr/>
        </p:nvSpPr>
        <p:spPr>
          <a:xfrm>
            <a:off x="13486148" y="38877521"/>
            <a:ext cx="45252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Ocean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1GB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1vCPU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1TB Transfer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6635846" y="40862812"/>
            <a:ext cx="559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GB SSD DISK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$5/month ($0..07/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250 GB storage ($5/month)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3088600" y="39181134"/>
            <a:ext cx="6763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SMS Price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$0.000645 per message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100 messages free per month</a:t>
            </a:r>
          </a:p>
        </p:txBody>
      </p:sp>
    </p:spTree>
    <p:extLst>
      <p:ext uri="{BB962C8B-B14F-4D97-AF65-F5344CB8AC3E}">
        <p14:creationId xmlns:p14="http://schemas.microsoft.com/office/powerpoint/2010/main" val="2458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398</Words>
  <Application>Microsoft Office PowerPoint</Application>
  <PresentationFormat>Custom</PresentationFormat>
  <Paragraphs>113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</dc:creator>
  <cp:lastModifiedBy>Beyette Jr., Donald Joseph</cp:lastModifiedBy>
  <cp:revision>88</cp:revision>
  <dcterms:created xsi:type="dcterms:W3CDTF">2019-09-18T12:46:33Z</dcterms:created>
  <dcterms:modified xsi:type="dcterms:W3CDTF">2019-12-11T17:26:30Z</dcterms:modified>
</cp:coreProperties>
</file>