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3" r:id="rId8"/>
    <p:sldId id="262"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73" d="100"/>
          <a:sy n="73" d="100"/>
        </p:scale>
        <p:origin x="86" y="42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59E019B-43EB-4FE8-A420-122010FE067F}" type="datetimeFigureOut">
              <a:rPr lang="en-US" smtClean="0"/>
              <a:t>3/15/2018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7D51DE-A6C5-4A0D-88A0-1562AA6B9520}" type="slidenum">
              <a:rPr lang="en-US" smtClean="0"/>
              <a:t>‹#›</a:t>
            </a:fld>
            <a:endParaRPr lang="en-US"/>
          </a:p>
        </p:txBody>
      </p:sp>
    </p:spTree>
    <p:extLst>
      <p:ext uri="{BB962C8B-B14F-4D97-AF65-F5344CB8AC3E}">
        <p14:creationId xmlns:p14="http://schemas.microsoft.com/office/powerpoint/2010/main" val="27394714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59E019B-43EB-4FE8-A420-122010FE067F}" type="datetimeFigureOut">
              <a:rPr lang="en-US" smtClean="0"/>
              <a:t>3/15/2018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7D51DE-A6C5-4A0D-88A0-1562AA6B9520}" type="slidenum">
              <a:rPr lang="en-US" smtClean="0"/>
              <a:t>‹#›</a:t>
            </a:fld>
            <a:endParaRPr lang="en-US"/>
          </a:p>
        </p:txBody>
      </p:sp>
    </p:spTree>
    <p:extLst>
      <p:ext uri="{BB962C8B-B14F-4D97-AF65-F5344CB8AC3E}">
        <p14:creationId xmlns:p14="http://schemas.microsoft.com/office/powerpoint/2010/main" val="10567906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59E019B-43EB-4FE8-A420-122010FE067F}" type="datetimeFigureOut">
              <a:rPr lang="en-US" smtClean="0"/>
              <a:t>3/15/2018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7D51DE-A6C5-4A0D-88A0-1562AA6B9520}" type="slidenum">
              <a:rPr lang="en-US" smtClean="0"/>
              <a:t>‹#›</a:t>
            </a:fld>
            <a:endParaRPr lang="en-US"/>
          </a:p>
        </p:txBody>
      </p:sp>
    </p:spTree>
    <p:extLst>
      <p:ext uri="{BB962C8B-B14F-4D97-AF65-F5344CB8AC3E}">
        <p14:creationId xmlns:p14="http://schemas.microsoft.com/office/powerpoint/2010/main" val="15799053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59E019B-43EB-4FE8-A420-122010FE067F}" type="datetimeFigureOut">
              <a:rPr lang="en-US" smtClean="0"/>
              <a:t>3/15/2018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7D51DE-A6C5-4A0D-88A0-1562AA6B9520}" type="slidenum">
              <a:rPr lang="en-US" smtClean="0"/>
              <a:t>‹#›</a:t>
            </a:fld>
            <a:endParaRPr lang="en-US"/>
          </a:p>
        </p:txBody>
      </p:sp>
    </p:spTree>
    <p:extLst>
      <p:ext uri="{BB962C8B-B14F-4D97-AF65-F5344CB8AC3E}">
        <p14:creationId xmlns:p14="http://schemas.microsoft.com/office/powerpoint/2010/main" val="6075100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59E019B-43EB-4FE8-A420-122010FE067F}" type="datetimeFigureOut">
              <a:rPr lang="en-US" smtClean="0"/>
              <a:t>3/15/2018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7D51DE-A6C5-4A0D-88A0-1562AA6B9520}" type="slidenum">
              <a:rPr lang="en-US" smtClean="0"/>
              <a:t>‹#›</a:t>
            </a:fld>
            <a:endParaRPr lang="en-US"/>
          </a:p>
        </p:txBody>
      </p:sp>
    </p:spTree>
    <p:extLst>
      <p:ext uri="{BB962C8B-B14F-4D97-AF65-F5344CB8AC3E}">
        <p14:creationId xmlns:p14="http://schemas.microsoft.com/office/powerpoint/2010/main" val="39597474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59E019B-43EB-4FE8-A420-122010FE067F}" type="datetimeFigureOut">
              <a:rPr lang="en-US" smtClean="0"/>
              <a:t>3/15/2018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7D51DE-A6C5-4A0D-88A0-1562AA6B9520}" type="slidenum">
              <a:rPr lang="en-US" smtClean="0"/>
              <a:t>‹#›</a:t>
            </a:fld>
            <a:endParaRPr lang="en-US"/>
          </a:p>
        </p:txBody>
      </p:sp>
    </p:spTree>
    <p:extLst>
      <p:ext uri="{BB962C8B-B14F-4D97-AF65-F5344CB8AC3E}">
        <p14:creationId xmlns:p14="http://schemas.microsoft.com/office/powerpoint/2010/main" val="33536740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59E019B-43EB-4FE8-A420-122010FE067F}" type="datetimeFigureOut">
              <a:rPr lang="en-US" smtClean="0"/>
              <a:t>3/15/2018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77D51DE-A6C5-4A0D-88A0-1562AA6B9520}" type="slidenum">
              <a:rPr lang="en-US" smtClean="0"/>
              <a:t>‹#›</a:t>
            </a:fld>
            <a:endParaRPr lang="en-US"/>
          </a:p>
        </p:txBody>
      </p:sp>
    </p:spTree>
    <p:extLst>
      <p:ext uri="{BB962C8B-B14F-4D97-AF65-F5344CB8AC3E}">
        <p14:creationId xmlns:p14="http://schemas.microsoft.com/office/powerpoint/2010/main" val="27517125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59E019B-43EB-4FE8-A420-122010FE067F}" type="datetimeFigureOut">
              <a:rPr lang="en-US" smtClean="0"/>
              <a:t>3/15/2018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77D51DE-A6C5-4A0D-88A0-1562AA6B9520}" type="slidenum">
              <a:rPr lang="en-US" smtClean="0"/>
              <a:t>‹#›</a:t>
            </a:fld>
            <a:endParaRPr lang="en-US"/>
          </a:p>
        </p:txBody>
      </p:sp>
    </p:spTree>
    <p:extLst>
      <p:ext uri="{BB962C8B-B14F-4D97-AF65-F5344CB8AC3E}">
        <p14:creationId xmlns:p14="http://schemas.microsoft.com/office/powerpoint/2010/main" val="38496406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59E019B-43EB-4FE8-A420-122010FE067F}" type="datetimeFigureOut">
              <a:rPr lang="en-US" smtClean="0"/>
              <a:t>3/15/2018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77D51DE-A6C5-4A0D-88A0-1562AA6B9520}" type="slidenum">
              <a:rPr lang="en-US" smtClean="0"/>
              <a:t>‹#›</a:t>
            </a:fld>
            <a:endParaRPr lang="en-US"/>
          </a:p>
        </p:txBody>
      </p:sp>
    </p:spTree>
    <p:extLst>
      <p:ext uri="{BB962C8B-B14F-4D97-AF65-F5344CB8AC3E}">
        <p14:creationId xmlns:p14="http://schemas.microsoft.com/office/powerpoint/2010/main" val="4845551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59E019B-43EB-4FE8-A420-122010FE067F}" type="datetimeFigureOut">
              <a:rPr lang="en-US" smtClean="0"/>
              <a:t>3/15/2018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7D51DE-A6C5-4A0D-88A0-1562AA6B9520}" type="slidenum">
              <a:rPr lang="en-US" smtClean="0"/>
              <a:t>‹#›</a:t>
            </a:fld>
            <a:endParaRPr lang="en-US"/>
          </a:p>
        </p:txBody>
      </p:sp>
    </p:spTree>
    <p:extLst>
      <p:ext uri="{BB962C8B-B14F-4D97-AF65-F5344CB8AC3E}">
        <p14:creationId xmlns:p14="http://schemas.microsoft.com/office/powerpoint/2010/main" val="33382343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59E019B-43EB-4FE8-A420-122010FE067F}" type="datetimeFigureOut">
              <a:rPr lang="en-US" smtClean="0"/>
              <a:t>3/15/2018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7D51DE-A6C5-4A0D-88A0-1562AA6B9520}" type="slidenum">
              <a:rPr lang="en-US" smtClean="0"/>
              <a:t>‹#›</a:t>
            </a:fld>
            <a:endParaRPr lang="en-US"/>
          </a:p>
        </p:txBody>
      </p:sp>
    </p:spTree>
    <p:extLst>
      <p:ext uri="{BB962C8B-B14F-4D97-AF65-F5344CB8AC3E}">
        <p14:creationId xmlns:p14="http://schemas.microsoft.com/office/powerpoint/2010/main" val="41993747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59E019B-43EB-4FE8-A420-122010FE067F}" type="datetimeFigureOut">
              <a:rPr lang="en-US" smtClean="0"/>
              <a:t>3/15/2018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77D51DE-A6C5-4A0D-88A0-1562AA6B9520}" type="slidenum">
              <a:rPr lang="en-US" smtClean="0"/>
              <a:t>‹#›</a:t>
            </a:fld>
            <a:endParaRPr lang="en-US"/>
          </a:p>
        </p:txBody>
      </p:sp>
    </p:spTree>
    <p:extLst>
      <p:ext uri="{BB962C8B-B14F-4D97-AF65-F5344CB8AC3E}">
        <p14:creationId xmlns:p14="http://schemas.microsoft.com/office/powerpoint/2010/main" val="8086081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github.com/MvvmCross/MvvmCross"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Xamarin</a:t>
            </a:r>
            <a:r>
              <a:rPr lang="en-US" dirty="0" smtClean="0"/>
              <a:t> Android</a:t>
            </a:r>
            <a:endParaRPr lang="en-US" dirty="0"/>
          </a:p>
        </p:txBody>
      </p:sp>
      <p:sp>
        <p:nvSpPr>
          <p:cNvPr id="3" name="Subtitle 2"/>
          <p:cNvSpPr>
            <a:spLocks noGrp="1"/>
          </p:cNvSpPr>
          <p:nvPr>
            <p:ph type="subTitle" idx="1"/>
          </p:nvPr>
        </p:nvSpPr>
        <p:spPr/>
        <p:txBody>
          <a:bodyPr>
            <a:normAutofit lnSpcReduction="10000"/>
          </a:bodyPr>
          <a:lstStyle/>
          <a:p>
            <a:r>
              <a:rPr lang="en-US" dirty="0" smtClean="0"/>
              <a:t>How to setup a project</a:t>
            </a:r>
          </a:p>
          <a:p>
            <a:endParaRPr lang="en-US" dirty="0"/>
          </a:p>
          <a:p>
            <a:r>
              <a:rPr lang="en-US" dirty="0" err="1" smtClean="0"/>
              <a:t>Unkyu</a:t>
            </a:r>
            <a:r>
              <a:rPr lang="en-US" dirty="0" smtClean="0"/>
              <a:t> Lee</a:t>
            </a:r>
          </a:p>
          <a:p>
            <a:r>
              <a:rPr lang="en-US" dirty="0" smtClean="0"/>
              <a:t>3 / 15 / 2018</a:t>
            </a:r>
            <a:endParaRPr lang="en-US" dirty="0"/>
          </a:p>
        </p:txBody>
      </p:sp>
    </p:spTree>
    <p:extLst>
      <p:ext uri="{BB962C8B-B14F-4D97-AF65-F5344CB8AC3E}">
        <p14:creationId xmlns:p14="http://schemas.microsoft.com/office/powerpoint/2010/main" val="8676449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MVVM - </a:t>
            </a:r>
            <a:r>
              <a:rPr lang="en-US" dirty="0" smtClean="0"/>
              <a:t>Model – View – </a:t>
            </a:r>
            <a:r>
              <a:rPr lang="en-US" dirty="0" err="1" smtClean="0"/>
              <a:t>ViewModel</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solidFill>
                  <a:schemeClr val="bg2">
                    <a:lumMod val="75000"/>
                  </a:schemeClr>
                </a:solidFill>
              </a:rPr>
              <a:t>Model: represents data</a:t>
            </a:r>
          </a:p>
          <a:p>
            <a:r>
              <a:rPr lang="en-US" dirty="0" smtClean="0">
                <a:solidFill>
                  <a:schemeClr val="bg2">
                    <a:lumMod val="75000"/>
                  </a:schemeClr>
                </a:solidFill>
              </a:rPr>
              <a:t>View: represents presentation layer</a:t>
            </a:r>
          </a:p>
          <a:p>
            <a:r>
              <a:rPr lang="en-US" dirty="0" err="1" smtClean="0"/>
              <a:t>ViewModel</a:t>
            </a:r>
            <a:endParaRPr lang="en-US" dirty="0" smtClean="0"/>
          </a:p>
          <a:p>
            <a:pPr lvl="1"/>
            <a:r>
              <a:rPr lang="en-US" dirty="0" smtClean="0"/>
              <a:t>Enables Model changes are notified to View</a:t>
            </a:r>
          </a:p>
          <a:p>
            <a:pPr lvl="1"/>
            <a:r>
              <a:rPr lang="en-US" dirty="0" smtClean="0"/>
              <a:t>Enables View changes are notified to Model</a:t>
            </a:r>
          </a:p>
          <a:p>
            <a:pPr lvl="1"/>
            <a:endParaRPr lang="en-US" dirty="0" smtClean="0"/>
          </a:p>
          <a:p>
            <a:r>
              <a:rPr lang="en-US" dirty="0" smtClean="0"/>
              <a:t>Compare to MVC</a:t>
            </a:r>
          </a:p>
          <a:p>
            <a:pPr lvl="1"/>
            <a:r>
              <a:rPr lang="en-US" dirty="0" smtClean="0"/>
              <a:t>MVC fits well in request/response architecture (Web)</a:t>
            </a:r>
          </a:p>
          <a:p>
            <a:pPr lvl="1"/>
            <a:r>
              <a:rPr lang="en-US" dirty="0" smtClean="0"/>
              <a:t>MVC fits well in shorter life-cycle instances</a:t>
            </a:r>
          </a:p>
          <a:p>
            <a:pPr lvl="1"/>
            <a:r>
              <a:rPr lang="en-US" dirty="0" smtClean="0"/>
              <a:t>IMO, difference is that MVVM notifies data changes between View and Model to each other.</a:t>
            </a:r>
          </a:p>
          <a:p>
            <a:pPr lvl="1"/>
            <a:r>
              <a:rPr lang="en-US" dirty="0" smtClean="0"/>
              <a:t>Whereas MVC is one way, either Model -&gt; View or View -&gt; Model in a given life-cycle</a:t>
            </a:r>
          </a:p>
          <a:p>
            <a:pPr marL="457200" lvl="1" indent="0">
              <a:buNone/>
            </a:pPr>
            <a:endParaRPr lang="en-US" dirty="0"/>
          </a:p>
        </p:txBody>
      </p:sp>
    </p:spTree>
    <p:extLst>
      <p:ext uri="{BB962C8B-B14F-4D97-AF65-F5344CB8AC3E}">
        <p14:creationId xmlns:p14="http://schemas.microsoft.com/office/powerpoint/2010/main" val="26079781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Dependency Injection</a:t>
            </a:r>
            <a:endParaRPr lang="en-US" dirty="0"/>
          </a:p>
        </p:txBody>
      </p:sp>
      <p:sp>
        <p:nvSpPr>
          <p:cNvPr id="3" name="Content Placeholder 2"/>
          <p:cNvSpPr>
            <a:spLocks noGrp="1"/>
          </p:cNvSpPr>
          <p:nvPr>
            <p:ph idx="1"/>
          </p:nvPr>
        </p:nvSpPr>
        <p:spPr/>
        <p:txBody>
          <a:bodyPr/>
          <a:lstStyle/>
          <a:p>
            <a:r>
              <a:rPr lang="en-US" dirty="0" smtClean="0"/>
              <a:t>It is a design pattern which goes very well with MVVM</a:t>
            </a:r>
          </a:p>
          <a:p>
            <a:pPr lvl="1"/>
            <a:r>
              <a:rPr lang="en-US" dirty="0" smtClean="0"/>
              <a:t>Encourages disconnection between implementations</a:t>
            </a:r>
          </a:p>
          <a:p>
            <a:pPr lvl="1"/>
            <a:endParaRPr lang="en-US" dirty="0"/>
          </a:p>
          <a:p>
            <a:pPr lvl="1"/>
            <a:endParaRPr lang="en-US" dirty="0" smtClean="0"/>
          </a:p>
          <a:p>
            <a:r>
              <a:rPr lang="en-US" dirty="0" smtClean="0"/>
              <a:t>In </a:t>
            </a:r>
            <a:r>
              <a:rPr lang="en-US" dirty="0" err="1" smtClean="0"/>
              <a:t>MvvmCross</a:t>
            </a:r>
            <a:endParaRPr lang="en-US" dirty="0" smtClean="0"/>
          </a:p>
          <a:p>
            <a:pPr lvl="1"/>
            <a:r>
              <a:rPr lang="en-US" dirty="0" err="1" smtClean="0"/>
              <a:t>ViewModels</a:t>
            </a:r>
            <a:r>
              <a:rPr lang="en-US" dirty="0" smtClean="0"/>
              <a:t> are injected through dependency injection</a:t>
            </a:r>
          </a:p>
          <a:p>
            <a:pPr lvl="1"/>
            <a:r>
              <a:rPr lang="en-US" dirty="0" smtClean="0"/>
              <a:t>Meaning, no explicit instantiation of any </a:t>
            </a:r>
            <a:r>
              <a:rPr lang="en-US" dirty="0" err="1" smtClean="0"/>
              <a:t>ViewModel</a:t>
            </a:r>
            <a:r>
              <a:rPr lang="en-US" dirty="0" smtClean="0"/>
              <a:t> is necessary</a:t>
            </a:r>
          </a:p>
          <a:p>
            <a:pPr lvl="1"/>
            <a:r>
              <a:rPr lang="en-US" dirty="0" smtClean="0"/>
              <a:t>new </a:t>
            </a:r>
            <a:r>
              <a:rPr lang="en-US" dirty="0" err="1" smtClean="0"/>
              <a:t>xxxViewModel</a:t>
            </a:r>
            <a:r>
              <a:rPr lang="en-US" dirty="0" smtClean="0"/>
              <a:t>() </a:t>
            </a:r>
            <a:r>
              <a:rPr lang="en-US" dirty="0" smtClean="0">
                <a:sym typeface="Wingdings" panose="05000000000000000000" pitchFamily="2" charset="2"/>
              </a:rPr>
              <a:t> never happens, and not necessary</a:t>
            </a:r>
          </a:p>
          <a:p>
            <a:pPr lvl="1"/>
            <a:r>
              <a:rPr lang="en-US" dirty="0" smtClean="0">
                <a:sym typeface="Wingdings" panose="05000000000000000000" pitchFamily="2" charset="2"/>
              </a:rPr>
              <a:t>Very useful – as you don’t have to manage the life-cycle of those objects</a:t>
            </a:r>
          </a:p>
          <a:p>
            <a:pPr marL="457200" lvl="1" indent="0">
              <a:buNone/>
            </a:pPr>
            <a:endParaRPr lang="en-US" dirty="0" smtClean="0"/>
          </a:p>
        </p:txBody>
      </p:sp>
    </p:spTree>
    <p:extLst>
      <p:ext uri="{BB962C8B-B14F-4D97-AF65-F5344CB8AC3E}">
        <p14:creationId xmlns:p14="http://schemas.microsoft.com/office/powerpoint/2010/main" val="3091306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View codes</a:t>
            </a:r>
            <a:endParaRPr lang="en-US" dirty="0"/>
          </a:p>
        </p:txBody>
      </p:sp>
      <p:pic>
        <p:nvPicPr>
          <p:cNvPr id="4" name="Picture 3"/>
          <p:cNvPicPr>
            <a:picLocks noChangeAspect="1"/>
          </p:cNvPicPr>
          <p:nvPr/>
        </p:nvPicPr>
        <p:blipFill>
          <a:blip r:embed="rId2"/>
          <a:stretch>
            <a:fillRect/>
          </a:stretch>
        </p:blipFill>
        <p:spPr>
          <a:xfrm>
            <a:off x="953815" y="1911405"/>
            <a:ext cx="9216674" cy="4094798"/>
          </a:xfrm>
          <a:prstGeom prst="rect">
            <a:avLst/>
          </a:prstGeom>
        </p:spPr>
      </p:pic>
      <p:cxnSp>
        <p:nvCxnSpPr>
          <p:cNvPr id="6" name="Straight Arrow Connector 5"/>
          <p:cNvCxnSpPr/>
          <p:nvPr/>
        </p:nvCxnSpPr>
        <p:spPr>
          <a:xfrm flipH="1">
            <a:off x="6758152" y="1429407"/>
            <a:ext cx="725215" cy="1124607"/>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9" name="TextBox 8"/>
          <p:cNvSpPr txBox="1"/>
          <p:nvPr/>
        </p:nvSpPr>
        <p:spPr>
          <a:xfrm>
            <a:off x="7475631" y="1247049"/>
            <a:ext cx="3954224" cy="369332"/>
          </a:xfrm>
          <a:prstGeom prst="rect">
            <a:avLst/>
          </a:prstGeom>
          <a:noFill/>
        </p:spPr>
        <p:txBody>
          <a:bodyPr wrap="none" rtlCol="0">
            <a:spAutoFit/>
          </a:bodyPr>
          <a:lstStyle/>
          <a:p>
            <a:r>
              <a:rPr lang="en-US" dirty="0" err="1" smtClean="0"/>
              <a:t>MainView</a:t>
            </a:r>
            <a:r>
              <a:rPr lang="en-US" dirty="0" smtClean="0"/>
              <a:t> will be using </a:t>
            </a:r>
            <a:r>
              <a:rPr lang="en-US" dirty="0" err="1" smtClean="0"/>
              <a:t>MainViewModel</a:t>
            </a:r>
            <a:endParaRPr lang="en-US" dirty="0"/>
          </a:p>
        </p:txBody>
      </p:sp>
      <p:cxnSp>
        <p:nvCxnSpPr>
          <p:cNvPr id="10" name="Straight Arrow Connector 9"/>
          <p:cNvCxnSpPr/>
          <p:nvPr/>
        </p:nvCxnSpPr>
        <p:spPr>
          <a:xfrm flipH="1" flipV="1">
            <a:off x="6484884" y="5286703"/>
            <a:ext cx="998483" cy="1030014"/>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13" name="TextBox 12"/>
          <p:cNvSpPr txBox="1"/>
          <p:nvPr/>
        </p:nvSpPr>
        <p:spPr>
          <a:xfrm>
            <a:off x="7483367" y="6132051"/>
            <a:ext cx="3353162" cy="369332"/>
          </a:xfrm>
          <a:prstGeom prst="rect">
            <a:avLst/>
          </a:prstGeom>
          <a:noFill/>
        </p:spPr>
        <p:txBody>
          <a:bodyPr wrap="none" rtlCol="0">
            <a:spAutoFit/>
          </a:bodyPr>
          <a:lstStyle/>
          <a:p>
            <a:r>
              <a:rPr lang="en-US" dirty="0" err="1" smtClean="0"/>
              <a:t>MainView</a:t>
            </a:r>
            <a:r>
              <a:rPr lang="en-US" dirty="0" smtClean="0"/>
              <a:t> loads </a:t>
            </a:r>
            <a:r>
              <a:rPr lang="en-US" dirty="0" err="1" smtClean="0"/>
              <a:t>Main.axml</a:t>
            </a:r>
            <a:r>
              <a:rPr lang="en-US" dirty="0" smtClean="0"/>
              <a:t> layout</a:t>
            </a:r>
            <a:endParaRPr lang="en-US" dirty="0"/>
          </a:p>
        </p:txBody>
      </p:sp>
    </p:spTree>
    <p:extLst>
      <p:ext uri="{BB962C8B-B14F-4D97-AF65-F5344CB8AC3E}">
        <p14:creationId xmlns:p14="http://schemas.microsoft.com/office/powerpoint/2010/main" val="26699926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932089"/>
          </a:xfrm>
        </p:spPr>
        <p:txBody>
          <a:bodyPr/>
          <a:lstStyle/>
          <a:p>
            <a:r>
              <a:rPr lang="en-US" dirty="0" smtClean="0"/>
              <a:t>That’s all for the view</a:t>
            </a:r>
            <a:br>
              <a:rPr lang="en-US" dirty="0" smtClean="0"/>
            </a:br>
            <a:r>
              <a:rPr lang="en-US" sz="3600" dirty="0" smtClean="0">
                <a:solidFill>
                  <a:schemeClr val="bg2">
                    <a:lumMod val="75000"/>
                  </a:schemeClr>
                </a:solidFill>
              </a:rPr>
              <a:t>most of the cases you will be writing your code in the </a:t>
            </a:r>
            <a:r>
              <a:rPr lang="en-US" sz="3600" dirty="0" err="1" smtClean="0">
                <a:solidFill>
                  <a:schemeClr val="bg2">
                    <a:lumMod val="75000"/>
                  </a:schemeClr>
                </a:solidFill>
              </a:rPr>
              <a:t>ViewModel</a:t>
            </a:r>
            <a:r>
              <a:rPr lang="en-US" sz="3600" dirty="0" smtClean="0">
                <a:solidFill>
                  <a:schemeClr val="bg2">
                    <a:lumMod val="75000"/>
                  </a:schemeClr>
                </a:solidFill>
              </a:rPr>
              <a:t> and the View layout</a:t>
            </a:r>
            <a:endParaRPr lang="en-US" dirty="0">
              <a:solidFill>
                <a:schemeClr val="bg2">
                  <a:lumMod val="75000"/>
                </a:schemeClr>
              </a:solidFill>
            </a:endParaRPr>
          </a:p>
        </p:txBody>
      </p:sp>
    </p:spTree>
    <p:extLst>
      <p:ext uri="{BB962C8B-B14F-4D97-AF65-F5344CB8AC3E}">
        <p14:creationId xmlns:p14="http://schemas.microsoft.com/office/powerpoint/2010/main" val="41695730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ViewModel</a:t>
            </a:r>
            <a:r>
              <a:rPr lang="en-US" dirty="0" smtClean="0"/>
              <a:t> codes</a:t>
            </a:r>
            <a:endParaRPr lang="en-US" dirty="0"/>
          </a:p>
        </p:txBody>
      </p:sp>
      <p:pic>
        <p:nvPicPr>
          <p:cNvPr id="4" name="Picture 3"/>
          <p:cNvPicPr>
            <a:picLocks noChangeAspect="1"/>
          </p:cNvPicPr>
          <p:nvPr/>
        </p:nvPicPr>
        <p:blipFill>
          <a:blip r:embed="rId2"/>
          <a:stretch>
            <a:fillRect/>
          </a:stretch>
        </p:blipFill>
        <p:spPr>
          <a:xfrm>
            <a:off x="1137848" y="1690688"/>
            <a:ext cx="5368055" cy="4688696"/>
          </a:xfrm>
          <a:prstGeom prst="rect">
            <a:avLst/>
          </a:prstGeom>
        </p:spPr>
      </p:pic>
      <p:cxnSp>
        <p:nvCxnSpPr>
          <p:cNvPr id="5" name="Straight Arrow Connector 4"/>
          <p:cNvCxnSpPr/>
          <p:nvPr/>
        </p:nvCxnSpPr>
        <p:spPr>
          <a:xfrm flipH="1">
            <a:off x="5612524" y="1450428"/>
            <a:ext cx="1156138" cy="378372"/>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9" name="TextBox 8"/>
          <p:cNvSpPr txBox="1"/>
          <p:nvPr/>
        </p:nvSpPr>
        <p:spPr>
          <a:xfrm>
            <a:off x="6894786" y="1229710"/>
            <a:ext cx="4238020" cy="923330"/>
          </a:xfrm>
          <a:prstGeom prst="rect">
            <a:avLst/>
          </a:prstGeom>
          <a:noFill/>
        </p:spPr>
        <p:txBody>
          <a:bodyPr wrap="none" rtlCol="0">
            <a:spAutoFit/>
          </a:bodyPr>
          <a:lstStyle/>
          <a:p>
            <a:r>
              <a:rPr lang="en-US" dirty="0" smtClean="0"/>
              <a:t>Inherits </a:t>
            </a:r>
            <a:r>
              <a:rPr lang="en-US" dirty="0" err="1" smtClean="0"/>
              <a:t>MvxViewModel</a:t>
            </a:r>
            <a:r>
              <a:rPr lang="en-US" dirty="0" smtClean="0"/>
              <a:t> for 2 reason</a:t>
            </a:r>
          </a:p>
          <a:p>
            <a:pPr marL="285750" indent="-285750">
              <a:buFontTx/>
              <a:buChar char="-"/>
            </a:pPr>
            <a:r>
              <a:rPr lang="en-US" dirty="0" smtClean="0"/>
              <a:t>To use the </a:t>
            </a:r>
            <a:r>
              <a:rPr lang="en-US" dirty="0" err="1" smtClean="0"/>
              <a:t>MvvmCross</a:t>
            </a:r>
            <a:r>
              <a:rPr lang="en-US" dirty="0" smtClean="0"/>
              <a:t> utilities</a:t>
            </a:r>
          </a:p>
          <a:p>
            <a:pPr marL="285750" indent="-285750">
              <a:buFontTx/>
              <a:buChar char="-"/>
            </a:pPr>
            <a:r>
              <a:rPr lang="en-US" dirty="0" smtClean="0"/>
              <a:t>To be automatically injected to the View</a:t>
            </a:r>
            <a:endParaRPr lang="en-US" dirty="0"/>
          </a:p>
        </p:txBody>
      </p:sp>
      <p:cxnSp>
        <p:nvCxnSpPr>
          <p:cNvPr id="11" name="Straight Arrow Connector 10"/>
          <p:cNvCxnSpPr/>
          <p:nvPr/>
        </p:nvCxnSpPr>
        <p:spPr>
          <a:xfrm flipH="1">
            <a:off x="4288222" y="4035036"/>
            <a:ext cx="2837792" cy="85019"/>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14" name="TextBox 13"/>
          <p:cNvSpPr txBox="1"/>
          <p:nvPr/>
        </p:nvSpPr>
        <p:spPr>
          <a:xfrm>
            <a:off x="7126014" y="3850370"/>
            <a:ext cx="3870996" cy="369332"/>
          </a:xfrm>
          <a:prstGeom prst="rect">
            <a:avLst/>
          </a:prstGeom>
          <a:noFill/>
        </p:spPr>
        <p:txBody>
          <a:bodyPr wrap="none" rtlCol="0">
            <a:spAutoFit/>
          </a:bodyPr>
          <a:lstStyle/>
          <a:p>
            <a:r>
              <a:rPr lang="en-US" dirty="0" smtClean="0"/>
              <a:t>Properties that will be used in the View</a:t>
            </a:r>
            <a:endParaRPr lang="en-US" dirty="0"/>
          </a:p>
        </p:txBody>
      </p:sp>
    </p:spTree>
    <p:extLst>
      <p:ext uri="{BB962C8B-B14F-4D97-AF65-F5344CB8AC3E}">
        <p14:creationId xmlns:p14="http://schemas.microsoft.com/office/powerpoint/2010/main" val="4312059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004144"/>
          </a:xfrm>
        </p:spPr>
        <p:txBody>
          <a:bodyPr/>
          <a:lstStyle/>
          <a:p>
            <a:r>
              <a:rPr lang="en-US" dirty="0" smtClean="0">
                <a:solidFill>
                  <a:schemeClr val="bg2">
                    <a:lumMod val="75000"/>
                  </a:schemeClr>
                </a:solidFill>
              </a:rPr>
              <a:t>Note that </a:t>
            </a:r>
            <a:r>
              <a:rPr lang="en-US" dirty="0" err="1" smtClean="0">
                <a:solidFill>
                  <a:schemeClr val="bg2">
                    <a:lumMod val="75000"/>
                  </a:schemeClr>
                </a:solidFill>
              </a:rPr>
              <a:t>ViewModel</a:t>
            </a:r>
            <a:r>
              <a:rPr lang="en-US" dirty="0" smtClean="0">
                <a:solidFill>
                  <a:schemeClr val="bg2">
                    <a:lumMod val="75000"/>
                  </a:schemeClr>
                </a:solidFill>
              </a:rPr>
              <a:t/>
            </a:r>
            <a:br>
              <a:rPr lang="en-US" dirty="0" smtClean="0">
                <a:solidFill>
                  <a:schemeClr val="bg2">
                    <a:lumMod val="75000"/>
                  </a:schemeClr>
                </a:solidFill>
              </a:rPr>
            </a:br>
            <a:r>
              <a:rPr lang="en-US" dirty="0" smtClean="0"/>
              <a:t>- Is a plain class</a:t>
            </a:r>
            <a:br>
              <a:rPr lang="en-US" dirty="0" smtClean="0"/>
            </a:br>
            <a:r>
              <a:rPr lang="en-US" dirty="0" smtClean="0"/>
              <a:t>- Not aware of the view</a:t>
            </a:r>
            <a:br>
              <a:rPr lang="en-US" dirty="0" smtClean="0"/>
            </a:br>
            <a:r>
              <a:rPr lang="en-US" dirty="0" smtClean="0"/>
              <a:t/>
            </a:r>
            <a:br>
              <a:rPr lang="en-US" dirty="0" smtClean="0"/>
            </a:br>
            <a:r>
              <a:rPr lang="en-US" sz="3600" dirty="0" smtClean="0">
                <a:solidFill>
                  <a:schemeClr val="bg2">
                    <a:lumMod val="75000"/>
                  </a:schemeClr>
                </a:solidFill>
              </a:rPr>
              <a:t>this is quite a big advantage in terms of architecture. </a:t>
            </a:r>
            <a:br>
              <a:rPr lang="en-US" sz="3600" dirty="0" smtClean="0">
                <a:solidFill>
                  <a:schemeClr val="bg2">
                    <a:lumMod val="75000"/>
                  </a:schemeClr>
                </a:solidFill>
              </a:rPr>
            </a:br>
            <a:r>
              <a:rPr lang="en-US" sz="3600" dirty="0" smtClean="0"/>
              <a:t>it is unit test-able</a:t>
            </a:r>
            <a:br>
              <a:rPr lang="en-US" sz="3600" dirty="0" smtClean="0"/>
            </a:br>
            <a:r>
              <a:rPr lang="en-US" sz="2800" dirty="0" smtClean="0">
                <a:solidFill>
                  <a:schemeClr val="bg2">
                    <a:lumMod val="50000"/>
                  </a:schemeClr>
                </a:solidFill>
              </a:rPr>
              <a:t>In other words, no need to have view in order to compile. Can be in a separate </a:t>
            </a:r>
            <a:r>
              <a:rPr lang="en-US" sz="2800" dirty="0" err="1" smtClean="0">
                <a:solidFill>
                  <a:schemeClr val="bg2">
                    <a:lumMod val="50000"/>
                  </a:schemeClr>
                </a:solidFill>
              </a:rPr>
              <a:t>dll</a:t>
            </a:r>
            <a:r>
              <a:rPr lang="en-US" sz="2800" dirty="0" smtClean="0">
                <a:solidFill>
                  <a:schemeClr val="bg2">
                    <a:lumMod val="50000"/>
                  </a:schemeClr>
                </a:solidFill>
              </a:rPr>
              <a:t> with 0 reference to the view</a:t>
            </a:r>
            <a:endParaRPr lang="en-US" sz="3600" dirty="0">
              <a:solidFill>
                <a:schemeClr val="bg2">
                  <a:lumMod val="50000"/>
                </a:schemeClr>
              </a:solidFill>
            </a:endParaRPr>
          </a:p>
        </p:txBody>
      </p:sp>
    </p:spTree>
    <p:extLst>
      <p:ext uri="{BB962C8B-B14F-4D97-AF65-F5344CB8AC3E}">
        <p14:creationId xmlns:p14="http://schemas.microsoft.com/office/powerpoint/2010/main" val="20141707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Layout Code</a:t>
            </a:r>
            <a:endParaRPr lang="en-US" dirty="0"/>
          </a:p>
        </p:txBody>
      </p:sp>
      <p:pic>
        <p:nvPicPr>
          <p:cNvPr id="4" name="Picture 3"/>
          <p:cNvPicPr>
            <a:picLocks noChangeAspect="1"/>
          </p:cNvPicPr>
          <p:nvPr/>
        </p:nvPicPr>
        <p:blipFill>
          <a:blip r:embed="rId2"/>
          <a:stretch>
            <a:fillRect/>
          </a:stretch>
        </p:blipFill>
        <p:spPr>
          <a:xfrm>
            <a:off x="838200" y="1900895"/>
            <a:ext cx="9825360" cy="3911326"/>
          </a:xfrm>
          <a:prstGeom prst="rect">
            <a:avLst/>
          </a:prstGeom>
        </p:spPr>
      </p:pic>
      <p:cxnSp>
        <p:nvCxnSpPr>
          <p:cNvPr id="5" name="Straight Arrow Connector 4"/>
          <p:cNvCxnSpPr/>
          <p:nvPr/>
        </p:nvCxnSpPr>
        <p:spPr>
          <a:xfrm flipH="1" flipV="1">
            <a:off x="5065987" y="5265684"/>
            <a:ext cx="388882" cy="1126076"/>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6" name="TextBox 5"/>
          <p:cNvSpPr txBox="1"/>
          <p:nvPr/>
        </p:nvSpPr>
        <p:spPr>
          <a:xfrm>
            <a:off x="7475631" y="1247049"/>
            <a:ext cx="3336939" cy="369332"/>
          </a:xfrm>
          <a:prstGeom prst="rect">
            <a:avLst/>
          </a:prstGeom>
          <a:noFill/>
        </p:spPr>
        <p:txBody>
          <a:bodyPr wrap="none" rtlCol="0">
            <a:spAutoFit/>
          </a:bodyPr>
          <a:lstStyle/>
          <a:p>
            <a:r>
              <a:rPr lang="en-US" dirty="0" smtClean="0"/>
              <a:t>Make sure namespace is included</a:t>
            </a:r>
            <a:endParaRPr lang="en-US" dirty="0"/>
          </a:p>
        </p:txBody>
      </p:sp>
      <p:sp>
        <p:nvSpPr>
          <p:cNvPr id="7" name="TextBox 6"/>
          <p:cNvSpPr txBox="1"/>
          <p:nvPr/>
        </p:nvSpPr>
        <p:spPr>
          <a:xfrm>
            <a:off x="5454869" y="6207094"/>
            <a:ext cx="4458080" cy="369332"/>
          </a:xfrm>
          <a:prstGeom prst="rect">
            <a:avLst/>
          </a:prstGeom>
          <a:noFill/>
        </p:spPr>
        <p:txBody>
          <a:bodyPr wrap="none" rtlCol="0">
            <a:spAutoFit/>
          </a:bodyPr>
          <a:lstStyle/>
          <a:p>
            <a:r>
              <a:rPr lang="en-US" dirty="0" err="1" smtClean="0"/>
              <a:t>ViewModel</a:t>
            </a:r>
            <a:r>
              <a:rPr lang="en-US" dirty="0" smtClean="0"/>
              <a:t> binding goes here “</a:t>
            </a:r>
            <a:r>
              <a:rPr lang="en-US" dirty="0" err="1" smtClean="0"/>
              <a:t>app:MvxBind</a:t>
            </a:r>
            <a:r>
              <a:rPr lang="en-US" dirty="0" smtClean="0"/>
              <a:t>”</a:t>
            </a:r>
            <a:endParaRPr lang="en-US" dirty="0"/>
          </a:p>
        </p:txBody>
      </p:sp>
    </p:spTree>
    <p:extLst>
      <p:ext uri="{BB962C8B-B14F-4D97-AF65-F5344CB8AC3E}">
        <p14:creationId xmlns:p14="http://schemas.microsoft.com/office/powerpoint/2010/main" val="5490955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838200" y="365125"/>
            <a:ext cx="10515600" cy="5478627"/>
          </a:xfrm>
        </p:spPr>
        <p:txBody>
          <a:bodyPr/>
          <a:lstStyle/>
          <a:p>
            <a:r>
              <a:rPr lang="en-US" dirty="0" smtClean="0"/>
              <a:t>Put break points in </a:t>
            </a:r>
            <a:r>
              <a:rPr lang="en-US" dirty="0" err="1" smtClean="0"/>
              <a:t>ViewModel</a:t>
            </a:r>
            <a:r>
              <a:rPr lang="en-US" dirty="0" smtClean="0"/>
              <a:t> and see how they interact each other</a:t>
            </a:r>
            <a:br>
              <a:rPr lang="en-US" dirty="0" smtClean="0"/>
            </a:br>
            <a:r>
              <a:rPr lang="en-US" dirty="0"/>
              <a:t/>
            </a:r>
            <a:br>
              <a:rPr lang="en-US" dirty="0"/>
            </a:br>
            <a:r>
              <a:rPr lang="en-US" dirty="0" smtClean="0"/>
              <a:t>Note that whatever binding suggested in the layout does not prevent from compiling the code, neither crashes at runtime</a:t>
            </a:r>
            <a:endParaRPr lang="en-US" dirty="0"/>
          </a:p>
        </p:txBody>
      </p:sp>
    </p:spTree>
    <p:extLst>
      <p:ext uri="{BB962C8B-B14F-4D97-AF65-F5344CB8AC3E}">
        <p14:creationId xmlns:p14="http://schemas.microsoft.com/office/powerpoint/2010/main" val="9765194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you’d get to know:</a:t>
            </a:r>
            <a:endParaRPr lang="en-US" dirty="0"/>
          </a:p>
        </p:txBody>
      </p:sp>
      <p:sp>
        <p:nvSpPr>
          <p:cNvPr id="3" name="Content Placeholder 2"/>
          <p:cNvSpPr>
            <a:spLocks noGrp="1"/>
          </p:cNvSpPr>
          <p:nvPr>
            <p:ph idx="1"/>
          </p:nvPr>
        </p:nvSpPr>
        <p:spPr/>
        <p:txBody>
          <a:bodyPr/>
          <a:lstStyle/>
          <a:p>
            <a:r>
              <a:rPr lang="en-US" dirty="0" smtClean="0"/>
              <a:t>Create </a:t>
            </a:r>
            <a:r>
              <a:rPr lang="en-US" dirty="0" err="1" smtClean="0"/>
              <a:t>Xamarin</a:t>
            </a:r>
            <a:r>
              <a:rPr lang="en-US" dirty="0" smtClean="0"/>
              <a:t> android project in Visual Studio 2017</a:t>
            </a:r>
          </a:p>
          <a:p>
            <a:r>
              <a:rPr lang="en-US" dirty="0" smtClean="0"/>
              <a:t>Setup MVVM</a:t>
            </a:r>
          </a:p>
          <a:p>
            <a:r>
              <a:rPr lang="en-US" dirty="0" smtClean="0"/>
              <a:t>Using local SQLite database</a:t>
            </a:r>
          </a:p>
          <a:p>
            <a:r>
              <a:rPr lang="en-US" dirty="0" smtClean="0"/>
              <a:t>Take away with project sample</a:t>
            </a:r>
          </a:p>
          <a:p>
            <a:endParaRPr lang="en-US" dirty="0"/>
          </a:p>
        </p:txBody>
      </p:sp>
    </p:spTree>
    <p:extLst>
      <p:ext uri="{BB962C8B-B14F-4D97-AF65-F5344CB8AC3E}">
        <p14:creationId xmlns:p14="http://schemas.microsoft.com/office/powerpoint/2010/main" val="4831579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Shape 67"/>
          <p:cNvSpPr/>
          <p:nvPr/>
        </p:nvSpPr>
        <p:spPr>
          <a:xfrm>
            <a:off x="5521931" y="2452959"/>
            <a:ext cx="1440900" cy="4623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r>
              <a:rPr lang="en" sz="1600"/>
              <a:t>A. View</a:t>
            </a:r>
            <a:endParaRPr sz="1600"/>
          </a:p>
        </p:txBody>
      </p:sp>
      <p:sp>
        <p:nvSpPr>
          <p:cNvPr id="26" name="Shape 68"/>
          <p:cNvSpPr/>
          <p:nvPr/>
        </p:nvSpPr>
        <p:spPr>
          <a:xfrm>
            <a:off x="2634031" y="3623059"/>
            <a:ext cx="1440900" cy="4623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r>
              <a:rPr lang="en" sz="1600" dirty="0"/>
              <a:t>F. </a:t>
            </a:r>
            <a:r>
              <a:rPr lang="en" sz="1100" dirty="0"/>
              <a:t>REST Services</a:t>
            </a:r>
            <a:endParaRPr sz="1100" dirty="0"/>
          </a:p>
        </p:txBody>
      </p:sp>
      <p:sp>
        <p:nvSpPr>
          <p:cNvPr id="28" name="Shape 70"/>
          <p:cNvSpPr/>
          <p:nvPr/>
        </p:nvSpPr>
        <p:spPr>
          <a:xfrm>
            <a:off x="2634031" y="3032234"/>
            <a:ext cx="1440900" cy="4623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r>
              <a:rPr lang="en" sz="1600"/>
              <a:t>E. Local DB</a:t>
            </a:r>
            <a:endParaRPr sz="1600"/>
          </a:p>
        </p:txBody>
      </p:sp>
      <p:sp>
        <p:nvSpPr>
          <p:cNvPr id="29" name="Shape 71"/>
          <p:cNvSpPr/>
          <p:nvPr/>
        </p:nvSpPr>
        <p:spPr>
          <a:xfrm>
            <a:off x="5521894" y="3623059"/>
            <a:ext cx="1440900" cy="4623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r>
              <a:rPr lang="en" sz="1600" dirty="0"/>
              <a:t>C. ViewModel</a:t>
            </a:r>
            <a:endParaRPr sz="1600" dirty="0"/>
          </a:p>
        </p:txBody>
      </p:sp>
      <p:sp>
        <p:nvSpPr>
          <p:cNvPr id="30" name="Shape 72"/>
          <p:cNvSpPr/>
          <p:nvPr/>
        </p:nvSpPr>
        <p:spPr>
          <a:xfrm>
            <a:off x="7745656" y="2452959"/>
            <a:ext cx="1440900" cy="4623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r>
              <a:rPr lang="en" sz="1600"/>
              <a:t>B. Resources</a:t>
            </a:r>
            <a:endParaRPr sz="1600"/>
          </a:p>
        </p:txBody>
      </p:sp>
      <p:cxnSp>
        <p:nvCxnSpPr>
          <p:cNvPr id="31" name="Shape 73"/>
          <p:cNvCxnSpPr>
            <a:stCxn id="25" idx="3"/>
            <a:endCxn id="30" idx="1"/>
          </p:cNvCxnSpPr>
          <p:nvPr/>
        </p:nvCxnSpPr>
        <p:spPr>
          <a:xfrm>
            <a:off x="6962831" y="2684109"/>
            <a:ext cx="782700" cy="600"/>
          </a:xfrm>
          <a:prstGeom prst="bentConnector3">
            <a:avLst>
              <a:gd name="adj1" fmla="val 50008"/>
            </a:avLst>
          </a:prstGeom>
          <a:noFill/>
          <a:ln w="9525" cap="flat" cmpd="sng">
            <a:solidFill>
              <a:schemeClr val="dk2"/>
            </a:solidFill>
            <a:prstDash val="solid"/>
            <a:round/>
            <a:headEnd type="none" w="med" len="med"/>
            <a:tailEnd type="triangle" w="med" len="med"/>
          </a:ln>
        </p:spPr>
      </p:cxnSp>
      <p:cxnSp>
        <p:nvCxnSpPr>
          <p:cNvPr id="32" name="Shape 74"/>
          <p:cNvCxnSpPr>
            <a:stCxn id="25" idx="2"/>
            <a:endCxn id="29" idx="0"/>
          </p:cNvCxnSpPr>
          <p:nvPr/>
        </p:nvCxnSpPr>
        <p:spPr>
          <a:xfrm rot="-5400000" flipH="1">
            <a:off x="5888831" y="3268809"/>
            <a:ext cx="707700" cy="600"/>
          </a:xfrm>
          <a:prstGeom prst="bentConnector3">
            <a:avLst>
              <a:gd name="adj1" fmla="val 50007"/>
            </a:avLst>
          </a:prstGeom>
          <a:noFill/>
          <a:ln w="9525" cap="flat" cmpd="sng">
            <a:solidFill>
              <a:schemeClr val="dk2"/>
            </a:solidFill>
            <a:prstDash val="solid"/>
            <a:round/>
            <a:headEnd type="none" w="med" len="med"/>
            <a:tailEnd type="triangle" w="med" len="med"/>
          </a:ln>
        </p:spPr>
      </p:cxnSp>
      <p:cxnSp>
        <p:nvCxnSpPr>
          <p:cNvPr id="33" name="Shape 75"/>
          <p:cNvCxnSpPr>
            <a:stCxn id="29" idx="1"/>
            <a:endCxn id="28" idx="3"/>
          </p:cNvCxnSpPr>
          <p:nvPr/>
        </p:nvCxnSpPr>
        <p:spPr>
          <a:xfrm rot="10800000">
            <a:off x="4074994" y="3263509"/>
            <a:ext cx="1446900" cy="590700"/>
          </a:xfrm>
          <a:prstGeom prst="bentConnector3">
            <a:avLst>
              <a:gd name="adj1" fmla="val 37512"/>
            </a:avLst>
          </a:prstGeom>
          <a:noFill/>
          <a:ln w="9525" cap="flat" cmpd="sng">
            <a:solidFill>
              <a:schemeClr val="dk2"/>
            </a:solidFill>
            <a:prstDash val="solid"/>
            <a:round/>
            <a:headEnd type="none" w="med" len="med"/>
            <a:tailEnd type="triangle" w="med" len="med"/>
          </a:ln>
        </p:spPr>
      </p:cxnSp>
      <p:cxnSp>
        <p:nvCxnSpPr>
          <p:cNvPr id="34" name="Shape 76"/>
          <p:cNvCxnSpPr>
            <a:stCxn id="29" idx="1"/>
            <a:endCxn id="26" idx="3"/>
          </p:cNvCxnSpPr>
          <p:nvPr/>
        </p:nvCxnSpPr>
        <p:spPr>
          <a:xfrm flipH="1">
            <a:off x="4074994" y="3854209"/>
            <a:ext cx="1446900" cy="600"/>
          </a:xfrm>
          <a:prstGeom prst="bentConnector3">
            <a:avLst>
              <a:gd name="adj1" fmla="val 50002"/>
            </a:avLst>
          </a:prstGeom>
          <a:noFill/>
          <a:ln w="9525" cap="flat" cmpd="sng">
            <a:solidFill>
              <a:schemeClr val="dk2"/>
            </a:solidFill>
            <a:prstDash val="solid"/>
            <a:round/>
            <a:headEnd type="none" w="med" len="med"/>
            <a:tailEnd type="triangle" w="med" len="med"/>
          </a:ln>
        </p:spPr>
      </p:cxnSp>
      <p:sp>
        <p:nvSpPr>
          <p:cNvPr id="36" name="Shape 79"/>
          <p:cNvSpPr txBox="1"/>
          <p:nvPr/>
        </p:nvSpPr>
        <p:spPr>
          <a:xfrm>
            <a:off x="7114094" y="2300547"/>
            <a:ext cx="480300" cy="3267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 sz="1600" u="sng"/>
              <a:t>AB</a:t>
            </a:r>
            <a:endParaRPr sz="1600" u="sng"/>
          </a:p>
        </p:txBody>
      </p:sp>
      <p:sp>
        <p:nvSpPr>
          <p:cNvPr id="37" name="Shape 80"/>
          <p:cNvSpPr txBox="1"/>
          <p:nvPr/>
        </p:nvSpPr>
        <p:spPr>
          <a:xfrm>
            <a:off x="6296944" y="3032222"/>
            <a:ext cx="480300" cy="326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600" u="sng"/>
              <a:t>AC</a:t>
            </a:r>
            <a:endParaRPr sz="1600" u="sng"/>
          </a:p>
        </p:txBody>
      </p:sp>
      <p:sp>
        <p:nvSpPr>
          <p:cNvPr id="38" name="Shape 81"/>
          <p:cNvSpPr txBox="1"/>
          <p:nvPr/>
        </p:nvSpPr>
        <p:spPr>
          <a:xfrm>
            <a:off x="4296769" y="2915247"/>
            <a:ext cx="480300" cy="326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600" u="sng"/>
              <a:t>CE</a:t>
            </a:r>
            <a:endParaRPr sz="1600" u="sng"/>
          </a:p>
        </p:txBody>
      </p:sp>
      <p:sp>
        <p:nvSpPr>
          <p:cNvPr id="39" name="Shape 82"/>
          <p:cNvSpPr txBox="1"/>
          <p:nvPr/>
        </p:nvSpPr>
        <p:spPr>
          <a:xfrm>
            <a:off x="4296769" y="3507372"/>
            <a:ext cx="480300" cy="326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600" u="sng"/>
              <a:t>CF</a:t>
            </a:r>
            <a:endParaRPr sz="1600" u="sng"/>
          </a:p>
        </p:txBody>
      </p:sp>
    </p:spTree>
    <p:extLst>
      <p:ext uri="{BB962C8B-B14F-4D97-AF65-F5344CB8AC3E}">
        <p14:creationId xmlns:p14="http://schemas.microsoft.com/office/powerpoint/2010/main" val="13528007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Visual Studio Project</a:t>
            </a:r>
            <a:endParaRPr lang="en-US" dirty="0"/>
          </a:p>
        </p:txBody>
      </p:sp>
      <p:pic>
        <p:nvPicPr>
          <p:cNvPr id="4" name="Picture 3"/>
          <p:cNvPicPr>
            <a:picLocks noChangeAspect="1"/>
          </p:cNvPicPr>
          <p:nvPr/>
        </p:nvPicPr>
        <p:blipFill>
          <a:blip r:embed="rId2"/>
          <a:stretch>
            <a:fillRect/>
          </a:stretch>
        </p:blipFill>
        <p:spPr>
          <a:xfrm>
            <a:off x="4247758" y="1561278"/>
            <a:ext cx="7106042" cy="4882790"/>
          </a:xfrm>
          <a:prstGeom prst="rect">
            <a:avLst/>
          </a:prstGeom>
        </p:spPr>
      </p:pic>
      <p:sp>
        <p:nvSpPr>
          <p:cNvPr id="5" name="TextBox 4"/>
          <p:cNvSpPr txBox="1"/>
          <p:nvPr/>
        </p:nvSpPr>
        <p:spPr>
          <a:xfrm>
            <a:off x="777240" y="1690688"/>
            <a:ext cx="2775857" cy="2585323"/>
          </a:xfrm>
          <a:prstGeom prst="rect">
            <a:avLst/>
          </a:prstGeom>
          <a:noFill/>
        </p:spPr>
        <p:txBody>
          <a:bodyPr wrap="square" rtlCol="0">
            <a:spAutoFit/>
          </a:bodyPr>
          <a:lstStyle/>
          <a:p>
            <a:r>
              <a:rPr lang="en-US" b="1" u="sng" dirty="0" smtClean="0"/>
              <a:t>New Project</a:t>
            </a:r>
          </a:p>
          <a:p>
            <a:pPr marL="285750" indent="-285750">
              <a:buFontTx/>
              <a:buChar char="-"/>
            </a:pPr>
            <a:r>
              <a:rPr lang="en-US" dirty="0" smtClean="0"/>
              <a:t>Visual C#</a:t>
            </a:r>
          </a:p>
          <a:p>
            <a:pPr marL="285750" indent="-285750">
              <a:buFontTx/>
              <a:buChar char="-"/>
            </a:pPr>
            <a:r>
              <a:rPr lang="en-US" dirty="0" smtClean="0"/>
              <a:t>Android</a:t>
            </a:r>
          </a:p>
          <a:p>
            <a:pPr marL="285750" indent="-285750">
              <a:buFontTx/>
              <a:buChar char="-"/>
            </a:pPr>
            <a:r>
              <a:rPr lang="en-US" dirty="0" smtClean="0"/>
              <a:t>Blank App (Android)</a:t>
            </a:r>
          </a:p>
          <a:p>
            <a:pPr marL="285750" indent="-285750">
              <a:buFontTx/>
              <a:buChar char="-"/>
            </a:pPr>
            <a:endParaRPr lang="en-US" dirty="0"/>
          </a:p>
          <a:p>
            <a:pPr marL="285750" indent="-285750">
              <a:buFontTx/>
              <a:buChar char="-"/>
            </a:pPr>
            <a:endParaRPr lang="en-US" dirty="0" smtClean="0"/>
          </a:p>
          <a:p>
            <a:r>
              <a:rPr lang="en-US" b="1" u="sng" dirty="0" smtClean="0"/>
              <a:t>Assumptions</a:t>
            </a:r>
          </a:p>
          <a:p>
            <a:r>
              <a:rPr lang="en-US" dirty="0" smtClean="0"/>
              <a:t>- Android SDK and emulator is installed and setup</a:t>
            </a:r>
            <a:endParaRPr lang="en-US" dirty="0"/>
          </a:p>
        </p:txBody>
      </p:sp>
    </p:spTree>
    <p:extLst>
      <p:ext uri="{BB962C8B-B14F-4D97-AF65-F5344CB8AC3E}">
        <p14:creationId xmlns:p14="http://schemas.microsoft.com/office/powerpoint/2010/main" val="21866967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Delete those</a:t>
            </a:r>
            <a:endParaRPr lang="en-US" dirty="0"/>
          </a:p>
        </p:txBody>
      </p:sp>
      <p:sp>
        <p:nvSpPr>
          <p:cNvPr id="3" name="Content Placeholder 2"/>
          <p:cNvSpPr>
            <a:spLocks noGrp="1"/>
          </p:cNvSpPr>
          <p:nvPr>
            <p:ph idx="1"/>
          </p:nvPr>
        </p:nvSpPr>
        <p:spPr>
          <a:xfrm>
            <a:off x="838200" y="1825625"/>
            <a:ext cx="5425440" cy="4351338"/>
          </a:xfrm>
        </p:spPr>
        <p:txBody>
          <a:bodyPr/>
          <a:lstStyle/>
          <a:p>
            <a:r>
              <a:rPr lang="en-US" dirty="0" err="1" smtClean="0"/>
              <a:t>GettingStarted.Xamarin</a:t>
            </a:r>
            <a:endParaRPr lang="en-US" dirty="0" smtClean="0"/>
          </a:p>
          <a:p>
            <a:r>
              <a:rPr lang="en-US" dirty="0" smtClean="0"/>
              <a:t>Assets</a:t>
            </a:r>
          </a:p>
          <a:p>
            <a:r>
              <a:rPr lang="en-US" dirty="0" smtClean="0"/>
              <a:t>Resources/</a:t>
            </a:r>
            <a:r>
              <a:rPr lang="en-US" dirty="0" err="1" smtClean="0"/>
              <a:t>mipmap</a:t>
            </a:r>
            <a:r>
              <a:rPr lang="en-US" dirty="0" smtClean="0"/>
              <a:t>*</a:t>
            </a:r>
          </a:p>
          <a:p>
            <a:r>
              <a:rPr lang="en-US" dirty="0" smtClean="0"/>
              <a:t>Resources/AboutResources.txt</a:t>
            </a:r>
          </a:p>
          <a:p>
            <a:endParaRPr lang="en-US" dirty="0"/>
          </a:p>
        </p:txBody>
      </p:sp>
      <p:pic>
        <p:nvPicPr>
          <p:cNvPr id="4" name="Picture 3"/>
          <p:cNvPicPr>
            <a:picLocks noChangeAspect="1"/>
          </p:cNvPicPr>
          <p:nvPr/>
        </p:nvPicPr>
        <p:blipFill>
          <a:blip r:embed="rId2"/>
          <a:stretch>
            <a:fillRect/>
          </a:stretch>
        </p:blipFill>
        <p:spPr>
          <a:xfrm>
            <a:off x="7361909" y="2111706"/>
            <a:ext cx="2301439" cy="2804403"/>
          </a:xfrm>
          <a:prstGeom prst="rect">
            <a:avLst/>
          </a:prstGeom>
        </p:spPr>
      </p:pic>
    </p:spTree>
    <p:extLst>
      <p:ext uri="{BB962C8B-B14F-4D97-AF65-F5344CB8AC3E}">
        <p14:creationId xmlns:p14="http://schemas.microsoft.com/office/powerpoint/2010/main" val="38767711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5543006" cy="5493566"/>
          </a:xfrm>
        </p:spPr>
        <p:txBody>
          <a:bodyPr/>
          <a:lstStyle/>
          <a:p>
            <a:r>
              <a:rPr lang="en-US" dirty="0" smtClean="0"/>
              <a:t>Compile then running the project should get you here.</a:t>
            </a:r>
            <a:br>
              <a:rPr lang="en-US" dirty="0" smtClean="0"/>
            </a:br>
            <a:r>
              <a:rPr lang="en-US" dirty="0" smtClean="0"/>
              <a:t/>
            </a:r>
            <a:br>
              <a:rPr lang="en-US" dirty="0" smtClean="0"/>
            </a:br>
            <a:r>
              <a:rPr lang="en-US" sz="2400" dirty="0" smtClean="0">
                <a:solidFill>
                  <a:schemeClr val="tx1">
                    <a:lumMod val="75000"/>
                    <a:lumOff val="25000"/>
                  </a:schemeClr>
                </a:solidFill>
              </a:rPr>
              <a:t>If not, </a:t>
            </a:r>
            <a:r>
              <a:rPr lang="en-US" sz="2400" dirty="0" err="1" smtClean="0">
                <a:solidFill>
                  <a:schemeClr val="tx1">
                    <a:lumMod val="75000"/>
                    <a:lumOff val="25000"/>
                  </a:schemeClr>
                </a:solidFill>
              </a:rPr>
              <a:t>stackoverflow</a:t>
            </a:r>
            <a:r>
              <a:rPr lang="en-US" sz="2400" dirty="0" smtClean="0">
                <a:solidFill>
                  <a:schemeClr val="tx1">
                    <a:lumMod val="75000"/>
                    <a:lumOff val="25000"/>
                  </a:schemeClr>
                </a:solidFill>
              </a:rPr>
              <a:t> will be there for you</a:t>
            </a:r>
            <a:endParaRPr lang="en-US" dirty="0">
              <a:solidFill>
                <a:schemeClr val="tx1">
                  <a:lumMod val="75000"/>
                  <a:lumOff val="25000"/>
                </a:schemeClr>
              </a:solidFill>
            </a:endParaRPr>
          </a:p>
        </p:txBody>
      </p:sp>
      <p:pic>
        <p:nvPicPr>
          <p:cNvPr id="4" name="Picture 3"/>
          <p:cNvPicPr>
            <a:picLocks noChangeAspect="1"/>
          </p:cNvPicPr>
          <p:nvPr/>
        </p:nvPicPr>
        <p:blipFill>
          <a:blip r:embed="rId2"/>
          <a:stretch>
            <a:fillRect/>
          </a:stretch>
        </p:blipFill>
        <p:spPr>
          <a:xfrm>
            <a:off x="7171509" y="471652"/>
            <a:ext cx="3866605" cy="6150142"/>
          </a:xfrm>
          <a:prstGeom prst="rect">
            <a:avLst/>
          </a:prstGeom>
        </p:spPr>
      </p:pic>
    </p:spTree>
    <p:extLst>
      <p:ext uri="{BB962C8B-B14F-4D97-AF65-F5344CB8AC3E}">
        <p14:creationId xmlns:p14="http://schemas.microsoft.com/office/powerpoint/2010/main" val="34398911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Essential </a:t>
            </a:r>
            <a:r>
              <a:rPr lang="en-US" dirty="0" err="1" smtClean="0"/>
              <a:t>Nuget</a:t>
            </a:r>
            <a:r>
              <a:rPr lang="en-US" dirty="0" smtClean="0"/>
              <a:t> Packages</a:t>
            </a:r>
            <a:endParaRPr lang="en-US" dirty="0"/>
          </a:p>
        </p:txBody>
      </p:sp>
      <p:sp>
        <p:nvSpPr>
          <p:cNvPr id="3" name="Content Placeholder 2"/>
          <p:cNvSpPr>
            <a:spLocks noGrp="1"/>
          </p:cNvSpPr>
          <p:nvPr>
            <p:ph idx="1"/>
          </p:nvPr>
        </p:nvSpPr>
        <p:spPr/>
        <p:txBody>
          <a:bodyPr/>
          <a:lstStyle/>
          <a:p>
            <a:r>
              <a:rPr lang="en-US" dirty="0" err="1" smtClean="0"/>
              <a:t>sqlite</a:t>
            </a:r>
            <a:r>
              <a:rPr lang="en-US" dirty="0" smtClean="0"/>
              <a:t>-net-</a:t>
            </a:r>
            <a:r>
              <a:rPr lang="en-US" dirty="0" err="1" smtClean="0"/>
              <a:t>pcl</a:t>
            </a:r>
            <a:endParaRPr lang="en-US" dirty="0" smtClean="0"/>
          </a:p>
          <a:p>
            <a:endParaRPr lang="en-US" dirty="0"/>
          </a:p>
          <a:p>
            <a:r>
              <a:rPr lang="en-US" dirty="0" err="1" smtClean="0"/>
              <a:t>PCLStorage</a:t>
            </a:r>
            <a:endParaRPr lang="en-US" dirty="0"/>
          </a:p>
          <a:p>
            <a:endParaRPr lang="en-US" dirty="0" smtClean="0"/>
          </a:p>
          <a:p>
            <a:r>
              <a:rPr lang="en-US" dirty="0" err="1" smtClean="0"/>
              <a:t>Xamarin.Android.Support.Design</a:t>
            </a:r>
            <a:endParaRPr lang="en-US" dirty="0" smtClean="0"/>
          </a:p>
          <a:p>
            <a:r>
              <a:rPr lang="en-US" dirty="0" smtClean="0"/>
              <a:t>MvvmCross.Droid.Support.V7.AppCompat</a:t>
            </a:r>
          </a:p>
          <a:p>
            <a:endParaRPr lang="en-US" dirty="0"/>
          </a:p>
        </p:txBody>
      </p:sp>
      <p:pic>
        <p:nvPicPr>
          <p:cNvPr id="5" name="Picture 4"/>
          <p:cNvPicPr>
            <a:picLocks noChangeAspect="1"/>
          </p:cNvPicPr>
          <p:nvPr/>
        </p:nvPicPr>
        <p:blipFill>
          <a:blip r:embed="rId2"/>
          <a:stretch>
            <a:fillRect/>
          </a:stretch>
        </p:blipFill>
        <p:spPr>
          <a:xfrm>
            <a:off x="3720113" y="1825625"/>
            <a:ext cx="1851820" cy="525826"/>
          </a:xfrm>
          <a:prstGeom prst="rect">
            <a:avLst/>
          </a:prstGeom>
        </p:spPr>
      </p:pic>
      <p:pic>
        <p:nvPicPr>
          <p:cNvPr id="6" name="Picture 5"/>
          <p:cNvPicPr>
            <a:picLocks noChangeAspect="1"/>
          </p:cNvPicPr>
          <p:nvPr/>
        </p:nvPicPr>
        <p:blipFill>
          <a:blip r:embed="rId3"/>
          <a:stretch>
            <a:fillRect/>
          </a:stretch>
        </p:blipFill>
        <p:spPr>
          <a:xfrm>
            <a:off x="3842043" y="2871861"/>
            <a:ext cx="1607959" cy="487722"/>
          </a:xfrm>
          <a:prstGeom prst="rect">
            <a:avLst/>
          </a:prstGeom>
        </p:spPr>
      </p:pic>
      <p:pic>
        <p:nvPicPr>
          <p:cNvPr id="7" name="Picture 6"/>
          <p:cNvPicPr>
            <a:picLocks noChangeAspect="1"/>
          </p:cNvPicPr>
          <p:nvPr/>
        </p:nvPicPr>
        <p:blipFill>
          <a:blip r:embed="rId4"/>
          <a:stretch>
            <a:fillRect/>
          </a:stretch>
        </p:blipFill>
        <p:spPr>
          <a:xfrm>
            <a:off x="6289618" y="3782215"/>
            <a:ext cx="3414056" cy="586791"/>
          </a:xfrm>
          <a:prstGeom prst="rect">
            <a:avLst/>
          </a:prstGeom>
        </p:spPr>
      </p:pic>
    </p:spTree>
    <p:extLst>
      <p:ext uri="{BB962C8B-B14F-4D97-AF65-F5344CB8AC3E}">
        <p14:creationId xmlns:p14="http://schemas.microsoft.com/office/powerpoint/2010/main" val="31391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Setup </a:t>
            </a:r>
            <a:r>
              <a:rPr lang="en-US" dirty="0" err="1" smtClean="0"/>
              <a:t>MvvmCross</a:t>
            </a:r>
            <a:endParaRPr lang="en-US" dirty="0"/>
          </a:p>
        </p:txBody>
      </p:sp>
      <p:sp>
        <p:nvSpPr>
          <p:cNvPr id="3" name="Content Placeholder 2"/>
          <p:cNvSpPr>
            <a:spLocks noGrp="1"/>
          </p:cNvSpPr>
          <p:nvPr>
            <p:ph idx="1"/>
          </p:nvPr>
        </p:nvSpPr>
        <p:spPr>
          <a:xfrm>
            <a:off x="838200" y="1397876"/>
            <a:ext cx="10515600" cy="4779087"/>
          </a:xfrm>
        </p:spPr>
        <p:txBody>
          <a:bodyPr>
            <a:normAutofit/>
          </a:bodyPr>
          <a:lstStyle/>
          <a:p>
            <a:r>
              <a:rPr lang="en-US" dirty="0" smtClean="0"/>
              <a:t>Install </a:t>
            </a:r>
            <a:r>
              <a:rPr lang="en-US" dirty="0" err="1" smtClean="0"/>
              <a:t>Nuget</a:t>
            </a:r>
            <a:r>
              <a:rPr lang="en-US" dirty="0" smtClean="0"/>
              <a:t> Package: </a:t>
            </a:r>
          </a:p>
          <a:p>
            <a:pPr lvl="1"/>
            <a:r>
              <a:rPr lang="en-US" dirty="0" err="1" smtClean="0"/>
              <a:t>MvvmCross</a:t>
            </a:r>
            <a:endParaRPr lang="en-US" dirty="0" smtClean="0"/>
          </a:p>
          <a:p>
            <a:pPr lvl="1"/>
            <a:r>
              <a:rPr lang="en-US" dirty="0" smtClean="0">
                <a:hlinkClick r:id="rId2"/>
              </a:rPr>
              <a:t>https://github.com/MvvmCross/MvvmCross</a:t>
            </a:r>
            <a:endParaRPr lang="en-US" dirty="0" smtClean="0"/>
          </a:p>
          <a:p>
            <a:pPr lvl="1"/>
            <a:endParaRPr lang="en-US" dirty="0"/>
          </a:p>
          <a:p>
            <a:r>
              <a:rPr lang="en-US" dirty="0" smtClean="0"/>
              <a:t>Create file “</a:t>
            </a:r>
            <a:r>
              <a:rPr lang="en-US" dirty="0" err="1" smtClean="0"/>
              <a:t>LinkerPleaseInclude.cs</a:t>
            </a:r>
            <a:r>
              <a:rPr lang="en-US" dirty="0" smtClean="0"/>
              <a:t>”</a:t>
            </a:r>
          </a:p>
          <a:p>
            <a:pPr lvl="1"/>
            <a:r>
              <a:rPr lang="en-US" dirty="0" smtClean="0"/>
              <a:t>This file is for the release version</a:t>
            </a:r>
          </a:p>
          <a:p>
            <a:pPr lvl="1"/>
            <a:r>
              <a:rPr lang="en-US" dirty="0" smtClean="0"/>
              <a:t>To solve: compiler won’t be able to link necessary </a:t>
            </a:r>
            <a:r>
              <a:rPr lang="en-US" dirty="0" err="1" smtClean="0"/>
              <a:t>objeect</a:t>
            </a:r>
            <a:r>
              <a:rPr lang="en-US" dirty="0" smtClean="0"/>
              <a:t> due to implicit architecture of </a:t>
            </a:r>
            <a:r>
              <a:rPr lang="en-US" dirty="0" err="1" smtClean="0"/>
              <a:t>MvvmCross</a:t>
            </a:r>
            <a:endParaRPr lang="en-US" dirty="0" smtClean="0"/>
          </a:p>
          <a:p>
            <a:pPr lvl="1"/>
            <a:endParaRPr lang="en-US" dirty="0"/>
          </a:p>
          <a:p>
            <a:r>
              <a:rPr lang="en-US" dirty="0" smtClean="0"/>
              <a:t>Create file “</a:t>
            </a:r>
            <a:r>
              <a:rPr lang="en-US" dirty="0" err="1" smtClean="0"/>
              <a:t>Setup.cs</a:t>
            </a:r>
            <a:r>
              <a:rPr lang="en-US" dirty="0" smtClean="0"/>
              <a:t>” and “</a:t>
            </a:r>
            <a:r>
              <a:rPr lang="en-US" dirty="0" err="1" smtClean="0"/>
              <a:t>App.cs</a:t>
            </a:r>
            <a:r>
              <a:rPr lang="en-US" dirty="0" smtClean="0"/>
              <a:t>”</a:t>
            </a:r>
          </a:p>
          <a:p>
            <a:pPr lvl="1"/>
            <a:r>
              <a:rPr lang="en-US" dirty="0" smtClean="0"/>
              <a:t>This is where dependency injection is configured</a:t>
            </a:r>
          </a:p>
          <a:p>
            <a:pPr lvl="1"/>
            <a:endParaRPr lang="en-US" dirty="0"/>
          </a:p>
          <a:p>
            <a:endParaRPr lang="en-US" dirty="0" smtClean="0"/>
          </a:p>
          <a:p>
            <a:endParaRPr lang="en-US" dirty="0"/>
          </a:p>
        </p:txBody>
      </p:sp>
      <p:pic>
        <p:nvPicPr>
          <p:cNvPr id="4" name="Picture 3"/>
          <p:cNvPicPr>
            <a:picLocks noChangeAspect="1"/>
          </p:cNvPicPr>
          <p:nvPr/>
        </p:nvPicPr>
        <p:blipFill>
          <a:blip r:embed="rId3"/>
          <a:stretch>
            <a:fillRect/>
          </a:stretch>
        </p:blipFill>
        <p:spPr>
          <a:xfrm>
            <a:off x="3185644" y="2277275"/>
            <a:ext cx="1379340" cy="396274"/>
          </a:xfrm>
          <a:prstGeom prst="rect">
            <a:avLst/>
          </a:prstGeom>
        </p:spPr>
      </p:pic>
    </p:spTree>
    <p:extLst>
      <p:ext uri="{BB962C8B-B14F-4D97-AF65-F5344CB8AC3E}">
        <p14:creationId xmlns:p14="http://schemas.microsoft.com/office/powerpoint/2010/main" val="26563327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901262" y="987972"/>
            <a:ext cx="10515600" cy="4666594"/>
          </a:xfrm>
        </p:spPr>
        <p:txBody>
          <a:bodyPr/>
          <a:lstStyle/>
          <a:p>
            <a:pPr algn="ctr"/>
            <a:r>
              <a:rPr lang="en-US" dirty="0" smtClean="0">
                <a:solidFill>
                  <a:schemeClr val="bg2">
                    <a:lumMod val="75000"/>
                  </a:schemeClr>
                </a:solidFill>
              </a:rPr>
              <a:t>After this point, we should be able to </a:t>
            </a:r>
            <a:br>
              <a:rPr lang="en-US" dirty="0" smtClean="0">
                <a:solidFill>
                  <a:schemeClr val="bg2">
                    <a:lumMod val="75000"/>
                  </a:schemeClr>
                </a:solidFill>
              </a:rPr>
            </a:br>
            <a:r>
              <a:rPr lang="en-US" dirty="0" smtClean="0"/>
              <a:t>focus on writing code </a:t>
            </a:r>
            <a:br>
              <a:rPr lang="en-US" dirty="0" smtClean="0"/>
            </a:br>
            <a:r>
              <a:rPr lang="en-US" dirty="0" smtClean="0">
                <a:solidFill>
                  <a:schemeClr val="bg2">
                    <a:lumMod val="75000"/>
                  </a:schemeClr>
                </a:solidFill>
              </a:rPr>
              <a:t>rather than project configuration</a:t>
            </a:r>
            <a:endParaRPr lang="en-US" dirty="0">
              <a:solidFill>
                <a:schemeClr val="bg2">
                  <a:lumMod val="75000"/>
                </a:schemeClr>
              </a:solidFill>
            </a:endParaRPr>
          </a:p>
        </p:txBody>
      </p:sp>
    </p:spTree>
    <p:extLst>
      <p:ext uri="{BB962C8B-B14F-4D97-AF65-F5344CB8AC3E}">
        <p14:creationId xmlns:p14="http://schemas.microsoft.com/office/powerpoint/2010/main" val="37088898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90</TotalTime>
  <Words>389</Words>
  <Application>Microsoft Office PowerPoint</Application>
  <PresentationFormat>Widescreen</PresentationFormat>
  <Paragraphs>90</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Calibri Light</vt:lpstr>
      <vt:lpstr>Wingdings</vt:lpstr>
      <vt:lpstr>Office Theme</vt:lpstr>
      <vt:lpstr>Xamarin Android</vt:lpstr>
      <vt:lpstr>What you’d get to know:</vt:lpstr>
      <vt:lpstr>PowerPoint Presentation</vt:lpstr>
      <vt:lpstr>Creating Visual Studio Project</vt:lpstr>
      <vt:lpstr>Delete those</vt:lpstr>
      <vt:lpstr>Compile then running the project should get you here.  If not, stackoverflow will be there for you</vt:lpstr>
      <vt:lpstr>Essential Nuget Packages</vt:lpstr>
      <vt:lpstr>Setup MvvmCross</vt:lpstr>
      <vt:lpstr>After this point, we should be able to  focus on writing code  rather than project configuration</vt:lpstr>
      <vt:lpstr>MVVM - Model – View – ViewModel</vt:lpstr>
      <vt:lpstr>Dependency Injection</vt:lpstr>
      <vt:lpstr>View codes</vt:lpstr>
      <vt:lpstr>That’s all for the view most of the cases you will be writing your code in the ViewModel and the View layout</vt:lpstr>
      <vt:lpstr>ViewModel codes</vt:lpstr>
      <vt:lpstr>Note that ViewModel - Is a plain class - Not aware of the view  this is quite a big advantage in terms of architecture.  it is unit test-able In other words, no need to have view in order to compile. Can be in a separate dll with 0 reference to the view</vt:lpstr>
      <vt:lpstr>Layout Code</vt:lpstr>
      <vt:lpstr>Put break points in ViewModel and see how they interact each other  Note that whatever binding suggested in the layout does not prevent from compiling the code, neither crashes at runtime</vt:lpstr>
    </vt:vector>
  </TitlesOfParts>
  <Company>Metisoft SpA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Xamarin Android</dc:title>
  <dc:creator>Un Kyu Lee</dc:creator>
  <cp:lastModifiedBy>Un Kyu Lee</cp:lastModifiedBy>
  <cp:revision>20</cp:revision>
  <dcterms:created xsi:type="dcterms:W3CDTF">2018-03-15T11:22:03Z</dcterms:created>
  <dcterms:modified xsi:type="dcterms:W3CDTF">2018-03-15T12:52:33Z</dcterms:modified>
</cp:coreProperties>
</file>