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8" r:id="rId3"/>
    <p:sldId id="265" r:id="rId4"/>
    <p:sldId id="275" r:id="rId5"/>
    <p:sldId id="266" r:id="rId6"/>
    <p:sldId id="268" r:id="rId7"/>
    <p:sldId id="267" r:id="rId8"/>
    <p:sldId id="269" r:id="rId9"/>
    <p:sldId id="270" r:id="rId10"/>
    <p:sldId id="272" r:id="rId11"/>
    <p:sldId id="273" r:id="rId12"/>
    <p:sldId id="271" r:id="rId13"/>
    <p:sldId id="274" r:id="rId14"/>
  </p:sldIdLst>
  <p:sldSz cx="9144000" cy="6858000" type="screen4x3"/>
  <p:notesSz cx="6858000" cy="9144000"/>
  <p:embeddedFontLst>
    <p:embeddedFont>
      <p:font typeface="AA Zuehlke" panose="020B0604020202020204" charset="0"/>
      <p:regular r:id="rId17"/>
      <p:italic r:id="rId18"/>
    </p:embeddedFont>
  </p:embeddedFontLst>
  <p:custDataLst>
    <p:tags r:id="rId19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27">
          <p15:clr>
            <a:srgbClr val="A4A3A4"/>
          </p15:clr>
        </p15:guide>
        <p15:guide id="2" orient="horz" pos="4136">
          <p15:clr>
            <a:srgbClr val="A4A3A4"/>
          </p15:clr>
        </p15:guide>
        <p15:guide id="3" orient="horz" pos="588">
          <p15:clr>
            <a:srgbClr val="A4A3A4"/>
          </p15:clr>
        </p15:guide>
        <p15:guide id="4" orient="horz" pos="139">
          <p15:clr>
            <a:srgbClr val="A4A3A4"/>
          </p15:clr>
        </p15:guide>
        <p15:guide id="5" pos="365">
          <p15:clr>
            <a:srgbClr val="A4A3A4"/>
          </p15:clr>
        </p15:guide>
        <p15:guide id="6" pos="5664">
          <p15:clr>
            <a:srgbClr val="A4A3A4"/>
          </p15:clr>
        </p15:guide>
        <p15:guide id="7" pos="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6710EB-4081-4327-87A8-A6E326B6FCDB}">
  <a:tblStyle styleId="{556710EB-4081-4327-87A8-A6E326B6FCDB}" styleName="Zuehlke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>
        <a:fontRef idx="maj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>
        <a:fontRef idx="maj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78" d="100"/>
          <a:sy n="78" d="100"/>
        </p:scale>
        <p:origin x="1338" y="84"/>
      </p:cViewPr>
      <p:guideLst>
        <p:guide orient="horz" pos="1127"/>
        <p:guide orient="horz" pos="4136"/>
        <p:guide orient="horz" pos="588"/>
        <p:guide orient="horz" pos="139"/>
        <p:guide pos="365"/>
        <p:guide pos="5664"/>
        <p:guide pos="9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89A0-0A58-4992-87A6-55AC822E6B9B}" type="datetimeFigureOut">
              <a:rPr lang="de-DE" smtClean="0">
                <a:latin typeface="AA Zuehlke" pitchFamily="2" charset="0"/>
              </a:rPr>
              <a:t>23.04.2015</a:t>
            </a:fld>
            <a:endParaRPr lang="de-DE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6F6C-8E1B-4498-9594-4C11B1F32799}" type="slidenum">
              <a:rPr lang="de-DE" smtClean="0">
                <a:latin typeface="AA Zuehlke" pitchFamily="2" charset="0"/>
              </a:rPr>
              <a:t>‹#›</a:t>
            </a:fld>
            <a:endParaRPr lang="de-DE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US" smtClean="0"/>
              <a:pPr/>
              <a:t>4/23/2015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4926069"/>
            <a:ext cx="8412161" cy="1283202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11. April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Functional Java 8 | Florian Lüscher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dirty="0" smtClean="0"/>
              <a:t>Folie </a:t>
            </a:r>
            <a:fld id="{CFCBBF33-45F9-4667-BAFC-38A30C32EE91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79438" y="1789112"/>
            <a:ext cx="7128000" cy="270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5146"/>
      </p:ext>
    </p:extLst>
  </p:cSld>
  <p:clrMapOvr>
    <a:masterClrMapping/>
  </p:clrMapOvr>
  <p:hf sldNum="0"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with Logo" preserve="1" userDrawn="1">
  <p:cSld name="Text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5845174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11. April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Functional Java 8 | Florian Lüscher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dirty="0" smtClean="0"/>
              <a:t>Folie </a:t>
            </a:r>
            <a:fld id="{F36BD8B8-2ED6-42CC-8B97-5DFC95176EBE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584517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98575"/>
      </p:ext>
    </p:extLst>
  </p:cSld>
  <p:clrMapOvr>
    <a:masterClrMapping/>
  </p:clrMapOvr>
  <p:hf sldNum="0"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5211225"/>
            <a:ext cx="8412162" cy="135467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400">
                <a:solidFill>
                  <a:srgbClr val="4D4D4D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11. April 2015</a:t>
            </a:r>
            <a:endParaRPr lang="de-CH" dirty="0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Functional Java 8 | Florian Lüscher</a:t>
            </a:r>
            <a:endParaRPr lang="de-CH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dirty="0" smtClean="0"/>
              <a:t>Folie </a:t>
            </a:r>
            <a:fld id="{F36BD8B8-2ED6-42CC-8B97-5DFC95176EBE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9438" y="292100"/>
            <a:ext cx="4680000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0665"/>
      </p:ext>
    </p:extLst>
  </p:cSld>
  <p:clrMapOvr>
    <a:masterClrMapping/>
  </p:clrMapOvr>
  <p:hf sldNum="0"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11. April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Functional Java 8 | Florian Lüscher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dirty="0" smtClean="0"/>
              <a:t>Folie </a:t>
            </a:r>
            <a:fld id="{F36BD8B8-2ED6-42CC-8B97-5DFC95176EBE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4045577"/>
      </p:ext>
    </p:extLst>
  </p:cSld>
  <p:clrMapOvr>
    <a:masterClrMapping/>
  </p:clrMapOvr>
  <p:hf sldNum="0"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2"/>
            <a:ext cx="4176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11. April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Functional Java 8 | Florian Lüscher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dirty="0" smtClean="0"/>
              <a:t>Folie </a:t>
            </a:r>
            <a:fld id="{F36BD8B8-2ED6-42CC-8B97-5DFC95176EBE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20976" y="1789113"/>
            <a:ext cx="4176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53032422"/>
      </p:ext>
    </p:extLst>
  </p:cSld>
  <p:clrMapOvr>
    <a:masterClrMapping/>
  </p:clrMapOvr>
  <p:hf sldNum="0"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Text Boxes" preserve="1" userDrawn="1">
  <p:cSld name="Four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2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11. April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Functional Java 8 | Florian Lüscher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dirty="0" smtClean="0"/>
              <a:t>Folie </a:t>
            </a:r>
            <a:fld id="{F36BD8B8-2ED6-42CC-8B97-5DFC95176EBE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20976" y="1789112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579438" y="4207900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1" name="Content Placeholder 2"/>
          <p:cNvSpPr>
            <a:spLocks noGrp="1"/>
          </p:cNvSpPr>
          <p:nvPr>
            <p:ph idx="16"/>
          </p:nvPr>
        </p:nvSpPr>
        <p:spPr>
          <a:xfrm>
            <a:off x="4818111" y="4207900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50598375"/>
      </p:ext>
    </p:extLst>
  </p:cSld>
  <p:clrMapOvr>
    <a:masterClrMapping/>
  </p:clrMapOvr>
  <p:hf sldNum="0"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9438" y="220662"/>
            <a:ext cx="5846076" cy="1354823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lang="en-US" sz="4400" kern="1200">
                <a:solidFill>
                  <a:srgbClr val="4D4D4D"/>
                </a:solidFill>
                <a:latin typeface="AA Zuehlke" panose="02000503060000020004" pitchFamily="2" charset="0"/>
                <a:ea typeface="+mj-ea"/>
                <a:cs typeface="+mj-cs"/>
              </a:defRPr>
            </a:lvl1pPr>
          </a:lstStyle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add</a:t>
            </a:r>
            <a:r>
              <a:rPr lang="de-CH" dirty="0" smtClean="0"/>
              <a:t> </a:t>
            </a:r>
            <a:r>
              <a:rPr lang="de-CH" dirty="0" err="1" smtClean="0"/>
              <a:t>chapter</a:t>
            </a:r>
            <a:r>
              <a:rPr lang="de-CH" dirty="0" smtClean="0"/>
              <a:t> title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7" y="1789355"/>
            <a:ext cx="8412163" cy="784179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lang="en-US" sz="2200" kern="1200" smtClean="0">
                <a:solidFill>
                  <a:srgbClr val="4D4D4D"/>
                </a:solidFill>
                <a:latin typeface="AA Zuehlke" panose="02000503060000020004" pitchFamily="2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11. April 2015</a:t>
            </a:r>
            <a:endParaRPr lang="de-CH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Functional Java 8 | Florian Lüscher</a:t>
            </a:r>
            <a:endParaRPr lang="de-CH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dirty="0" smtClean="0"/>
              <a:t>Folie </a:t>
            </a:r>
            <a:fld id="{F36BD8B8-2ED6-42CC-8B97-5DFC95176EBE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52399" y="2965902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133019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113638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</p:cSld>
  <p:clrMapOvr>
    <a:masterClrMapping/>
  </p:clrMapOvr>
  <p:hf sldNum="0"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hree Images" preserve="1" userDrawn="1">
  <p:cSld name="Text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8" y="220994"/>
            <a:ext cx="8412161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11. April 2015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Functional Java 8 | Florian Lüscher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dirty="0" smtClean="0"/>
              <a:t>Folie </a:t>
            </a:r>
            <a:fld id="{F36BD8B8-2ED6-42CC-8B97-5DFC95176EBE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579438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3615519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79438" y="1789352"/>
            <a:ext cx="8412161" cy="2209959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08034540"/>
      </p:ext>
    </p:extLst>
  </p:cSld>
  <p:clrMapOvr>
    <a:masterClrMapping/>
  </p:clrMapOvr>
  <p:hf sldNum="0"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wo Images" preserve="1" userDrawn="1">
  <p:cSld name="Text and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353"/>
            <a:ext cx="5703498" cy="477654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11. April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Functional Java 8 | Florian Lüscher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dirty="0" smtClean="0"/>
              <a:t>Folie </a:t>
            </a:r>
            <a:fld id="{F36BD8B8-2ED6-42CC-8B97-5DFC95176EBE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9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651600" y="1791867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6428350"/>
      </p:ext>
    </p:extLst>
  </p:cSld>
  <p:clrMapOvr>
    <a:masterClrMapping/>
  </p:clrMapOvr>
  <p:hf sldNum="0"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8061" y="1789112"/>
            <a:ext cx="3493539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11. April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Functional Java 8 | Florian Lüscher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dirty="0" smtClean="0"/>
              <a:t>Folie </a:t>
            </a:r>
            <a:fld id="{F36BD8B8-2ED6-42CC-8B97-5DFC95176EBE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579438" y="1789112"/>
            <a:ext cx="4680000" cy="468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5624464"/>
      </p:ext>
    </p:extLst>
  </p:cSld>
  <p:clrMapOvr>
    <a:masterClrMapping/>
  </p:clrMapOvr>
  <p:hf sldNum="0"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11. April 2015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Functional Java 8 | Florian Lüscher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dirty="0" smtClean="0"/>
              <a:t>Folie </a:t>
            </a:r>
            <a:fld id="{F36BD8B8-2ED6-42CC-8B97-5DFC95176EBE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hf sldNum="0"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79439" y="220994"/>
            <a:ext cx="8412162" cy="7128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8" y="1789353"/>
            <a:ext cx="8412163" cy="47763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11. April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Functional Java 8 | Florian Lüscher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dirty="0" smtClean="0"/>
              <a:t>Folie </a:t>
            </a:r>
            <a:fld id="{F36BD8B8-2ED6-42CC-8B97-5DFC95176EBE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46" name="TextBox 45"/>
          <p:cNvSpPr txBox="1">
            <a:spLocks/>
          </p:cNvSpPr>
          <p:nvPr userDrawn="1">
            <p:custDataLst>
              <p:tags r:id="rId13"/>
            </p:custDataLst>
          </p:nvPr>
        </p:nvSpPr>
        <p:spPr>
          <a:xfrm>
            <a:off x="7851775" y="6673221"/>
            <a:ext cx="1150937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de-CH" sz="700" kern="1200" noProof="1" smtClean="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rPr>
              <a:t>© Zühlke 2015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9" r:id="rId3"/>
    <p:sldLayoutId id="2147483680" r:id="rId4"/>
    <p:sldLayoutId id="2147483651" r:id="rId5"/>
    <p:sldLayoutId id="2147483673" r:id="rId6"/>
    <p:sldLayoutId id="2147483675" r:id="rId7"/>
    <p:sldLayoutId id="2147483674" r:id="rId8"/>
    <p:sldLayoutId id="2147483654" r:id="rId9"/>
    <p:sldLayoutId id="2147483678" r:id="rId10"/>
    <p:sldLayoutId id="2147483672" r:id="rId11"/>
  </p:sldLayoutIdLst>
  <p:hf sldNum="0" hdr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3200" kern="1200">
          <a:solidFill>
            <a:srgbClr val="4D4D4D"/>
          </a:solidFill>
          <a:latin typeface="AA Zuehlke" panose="02000503060000020004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8000"/>
        </a:lnSpc>
        <a:spcBef>
          <a:spcPts val="1320"/>
        </a:spcBef>
        <a:buFontTx/>
        <a:buNone/>
        <a:defRPr sz="2200" kern="1200">
          <a:solidFill>
            <a:srgbClr val="4D4D4D"/>
          </a:solidFill>
          <a:latin typeface="AA Zuehlke" panose="02000503060000020004" pitchFamily="2" charset="0"/>
          <a:ea typeface="+mn-ea"/>
          <a:cs typeface="+mn-cs"/>
        </a:defRPr>
      </a:lvl1pPr>
      <a:lvl2pPr marL="265113" indent="-265113" algn="l" defTabSz="914400" rtl="0" eaLnBrk="1" latinLnBrk="0" hangingPunct="1">
        <a:lnSpc>
          <a:spcPct val="98000"/>
        </a:lnSpc>
        <a:spcBef>
          <a:spcPts val="1320"/>
        </a:spcBef>
        <a:buClr>
          <a:srgbClr val="4D4D4D"/>
        </a:buClr>
        <a:buSzPct val="75000"/>
        <a:buFont typeface="AA Zuehlke" pitchFamily="2" charset="0"/>
        <a:buChar char="•"/>
        <a:defRPr sz="22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2pPr>
      <a:lvl3pPr marL="538163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3pPr>
      <a:lvl4pPr marL="803275" indent="-265113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4pPr>
      <a:lvl5pPr marL="107632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Functional Java 8 (from Scratch)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err="1" smtClean="0"/>
              <a:t>Functional</a:t>
            </a:r>
            <a:r>
              <a:rPr lang="de-CH" dirty="0" smtClean="0"/>
              <a:t> Java 8 (</a:t>
            </a:r>
            <a:r>
              <a:rPr lang="de-CH" dirty="0" err="1" smtClean="0"/>
              <a:t>from</a:t>
            </a:r>
            <a:r>
              <a:rPr lang="de-CH" dirty="0" smtClean="0"/>
              <a:t> </a:t>
            </a:r>
            <a:r>
              <a:rPr lang="de-CH" dirty="0" err="1" smtClean="0"/>
              <a:t>Scratch</a:t>
            </a:r>
            <a:r>
              <a:rPr lang="de-CH" dirty="0" smtClean="0"/>
              <a:t>) | Florian Lüscher</a:t>
            </a:r>
            <a:endParaRPr lang="de-CH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11. April 2015</a:t>
            </a:r>
            <a:endParaRPr lang="de-CH" dirty="0"/>
          </a:p>
        </p:txBody>
      </p:sp>
      <p:pic>
        <p:nvPicPr>
          <p:cNvPr id="1026" name="Picture 2" descr="https://download.unsplash.com/reserve/nTr1589kTgyXCOdStCGm_MikaRuusunen.jpg"/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" t="42778" r="-560" b="396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233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Let’s do it!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pPr marL="457200" indent="-457200">
              <a:buFont typeface="+mj-lt"/>
              <a:buAutoNum type="arabicPeriod" startAt="5"/>
            </a:pP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Live coding session</a:t>
            </a:r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Functional Java 8 | Florian Lüscher</a:t>
            </a:r>
            <a:endParaRPr lang="de-CH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11. April 2015</a:t>
            </a:r>
            <a:endParaRPr lang="de-CH" dirty="0"/>
          </a:p>
        </p:txBody>
      </p:sp>
      <p:pic>
        <p:nvPicPr>
          <p:cNvPr id="2052" name="Picture 4" descr="https://download.unsplash.com/38/IbJK5etSN6dH6jAF4U0U_DSC_0280-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6" y="1555692"/>
            <a:ext cx="7232924" cy="479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878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have we done?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We replaced the try language construct with a type!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How did we do that? Using the same functions as before using a constructor 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algn="ctr"/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M&lt;T&gt;.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(f: v -&gt; M&lt;U&gt;): M&lt;U&gt;</a:t>
            </a:r>
          </a:p>
          <a:p>
            <a:r>
              <a:rPr lang="en-GB" dirty="0" smtClean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Are there even more possible types using this structure?</a:t>
            </a:r>
          </a:p>
          <a:p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Functional Java 8 | Florian Lüscher</a:t>
            </a:r>
            <a:endParaRPr lang="de-CH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11. April 2015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8356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offers the JDK 8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err="1" smtClean="0"/>
              <a:t>Nullable</a:t>
            </a:r>
            <a:r>
              <a:rPr lang="en-GB" dirty="0" smtClean="0"/>
              <a:t> is called Optional in JDK 8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Do we really need to implement that stuff on our own?</a:t>
            </a:r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Functional Java 8 | Florian Lüscher</a:t>
            </a:r>
            <a:endParaRPr lang="de-CH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11. April 2015</a:t>
            </a:r>
            <a:endParaRPr lang="de-CH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983483"/>
              </p:ext>
            </p:extLst>
          </p:nvPr>
        </p:nvGraphicFramePr>
        <p:xfrm>
          <a:off x="539552" y="2492896"/>
          <a:ext cx="8136904" cy="2021840"/>
        </p:xfrm>
        <a:graphic>
          <a:graphicData uri="http://schemas.openxmlformats.org/drawingml/2006/table">
            <a:tbl>
              <a:tblPr firstRow="1" bandRow="1">
                <a:tableStyleId>{556710EB-4081-4327-87A8-A6E326B6FCDB}</a:tableStyleId>
              </a:tblPr>
              <a:tblGrid>
                <a:gridCol w="1152128"/>
                <a:gridCol w="1800200"/>
                <a:gridCol w="2088232"/>
                <a:gridCol w="3096344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Optional&lt;T&gt;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Stream&lt;T&gt;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CompletableFuture</a:t>
                      </a:r>
                      <a:r>
                        <a:rPr lang="en-GB" dirty="0" smtClean="0"/>
                        <a:t>&lt;T&gt;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construtor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of(…),</a:t>
                      </a:r>
                    </a:p>
                    <a:p>
                      <a:r>
                        <a:rPr lang="en-GB" dirty="0" err="1" smtClean="0"/>
                        <a:t>ofNullable</a:t>
                      </a:r>
                      <a:r>
                        <a:rPr lang="en-GB" dirty="0" smtClean="0"/>
                        <a:t>(…)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list.stream</a:t>
                      </a:r>
                      <a:r>
                        <a:rPr lang="en-GB" dirty="0" smtClean="0"/>
                        <a:t>(), </a:t>
                      </a:r>
                      <a:r>
                        <a:rPr lang="en-GB" dirty="0" err="1" smtClean="0"/>
                        <a:t>Arrays.stream</a:t>
                      </a:r>
                      <a:r>
                        <a:rPr lang="en-GB" dirty="0" smtClean="0"/>
                        <a:t>(…)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supplyAsync</a:t>
                      </a:r>
                      <a:r>
                        <a:rPr lang="en-GB" dirty="0" smtClean="0"/>
                        <a:t>(()</a:t>
                      </a:r>
                      <a:r>
                        <a:rPr lang="en-GB" baseline="0" dirty="0" smtClean="0"/>
                        <a:t> -&gt; U)</a:t>
                      </a:r>
                      <a:r>
                        <a:rPr lang="en-GB" dirty="0" smtClean="0"/>
                        <a:t> M&lt;T&gt;</a:t>
                      </a:r>
                      <a:endParaRPr lang="en-GB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map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map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map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thenApply</a:t>
                      </a:r>
                      <a:r>
                        <a:rPr lang="en-GB" dirty="0" smtClean="0"/>
                        <a:t>,</a:t>
                      </a:r>
                    </a:p>
                    <a:p>
                      <a:r>
                        <a:rPr lang="en-GB" dirty="0" err="1" smtClean="0"/>
                        <a:t>thenApplyAsync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flatMap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flatMap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flatMap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thenCompose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70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Functional Java 8 | Florian Lüscher</a:t>
            </a:r>
            <a:endParaRPr lang="de-CH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11. April 2015</a:t>
            </a:r>
            <a:endParaRPr lang="de-CH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Discussion / Questions / Feedback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7098"/>
            <a:ext cx="9144000" cy="532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07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484783"/>
            <a:ext cx="8412161" cy="508111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Intro to the example						5’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Code!							20’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Wrap Up							10’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Discussion							20’</a:t>
            </a:r>
          </a:p>
          <a:p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Functional Java 8 | Florian Lüscher</a:t>
            </a:r>
            <a:endParaRPr lang="de-CH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11. April 2015</a:t>
            </a:r>
            <a:endParaRPr lang="de-CH" dirty="0"/>
          </a:p>
        </p:txBody>
      </p:sp>
      <p:pic>
        <p:nvPicPr>
          <p:cNvPr id="1028" name="Picture 4" descr="https://download.unsplash.com/35/ikZyw45kT4m16vHkHe7u_9647713235_29ce0305d2_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441" y="4401160"/>
            <a:ext cx="3253904" cy="2164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Payroll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are going to build a simple payroll application. These are the business rules described by the HR department:</a:t>
            </a:r>
          </a:p>
          <a:p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We need to pay our employees their wage using our trusted banking partner.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Employees employed with a regular salary (fixed amount monthly) should get their salary regardless of the hours tracked in the time tracking system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Employees employed with a hourly salary should get the salary calculated using their recorded hours (hours worked X hourly salary)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Employees are identified by their employee number</a:t>
            </a:r>
          </a:p>
          <a:p>
            <a:pPr marL="457200" indent="-457200">
              <a:buFont typeface="+mj-lt"/>
              <a:buAutoNum type="arabicPeriod"/>
            </a:pP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Intro to the example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Functional Java 8 | Florian Lüscher</a:t>
            </a:r>
            <a:endParaRPr lang="de-CH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11. April 2015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3402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Payroll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Intro to the example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Functional Java 8 | Florian Lüscher</a:t>
            </a:r>
            <a:endParaRPr lang="de-CH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11. April 2015</a:t>
            </a:r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2206" t="46199" r="44088" b="30701"/>
          <a:stretch/>
        </p:blipFill>
        <p:spPr>
          <a:xfrm>
            <a:off x="323528" y="2492896"/>
            <a:ext cx="8719514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66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Let’s do it! (?)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Intro to the </a:t>
            </a:r>
            <a:r>
              <a:rPr lang="en-GB" dirty="0" smtClean="0"/>
              <a:t>example (continued)</a:t>
            </a:r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Functional Java 8 | Florian Lüscher</a:t>
            </a:r>
            <a:endParaRPr lang="de-CH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11. April 2015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4" descr="https://download.unsplash.com/38/IbJK5etSN6dH6jAF4U0U_DSC_0280-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6" y="1555692"/>
            <a:ext cx="7232924" cy="479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74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Let’s do it!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GB" dirty="0" smtClean="0"/>
              <a:t>An employee might not yet be registered in the HR system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GB" dirty="0" smtClean="0"/>
              <a:t>An employee might not have information entered to the time tracking system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GB" dirty="0" smtClean="0"/>
              <a:t>If the salary cannot be paid, this has to be signalled to the legacy ERP system calling </a:t>
            </a:r>
            <a:r>
              <a:rPr lang="en-GB" smtClean="0"/>
              <a:t>our service</a:t>
            </a:r>
            <a:endParaRPr lang="en-GB" dirty="0" smtClean="0"/>
          </a:p>
          <a:p>
            <a:pPr marL="457200" indent="-457200">
              <a:buFont typeface="+mj-lt"/>
              <a:buAutoNum type="arabicPeriod" startAt="5"/>
            </a:pPr>
            <a:r>
              <a:rPr lang="en-GB" dirty="0" smtClean="0"/>
              <a:t>The salary should be paid only if the employee is active</a:t>
            </a:r>
          </a:p>
          <a:p>
            <a:pPr marL="457200" indent="-457200">
              <a:buFont typeface="+mj-lt"/>
              <a:buAutoNum type="arabicPeriod" startAt="5"/>
            </a:pPr>
            <a:endParaRPr lang="en-GB" dirty="0" smtClean="0"/>
          </a:p>
          <a:p>
            <a:pPr marL="457200" indent="-457200">
              <a:buFont typeface="+mj-lt"/>
              <a:buAutoNum type="arabicPeriod" startAt="5"/>
            </a:pP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Intro to the </a:t>
            </a:r>
            <a:r>
              <a:rPr lang="en-GB" dirty="0" smtClean="0"/>
              <a:t>example (continued)</a:t>
            </a:r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Functional Java 8 | Florian Lüscher</a:t>
            </a:r>
            <a:endParaRPr lang="de-CH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11. April 2015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9176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Let’s do it!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pPr marL="457200" indent="-457200">
              <a:buFont typeface="+mj-lt"/>
              <a:buAutoNum type="arabicPeriod" startAt="5"/>
            </a:pP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Live coding session</a:t>
            </a:r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Functional Java 8 | Florian Lüscher</a:t>
            </a:r>
            <a:endParaRPr lang="de-CH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11. April 2015</a:t>
            </a:r>
            <a:endParaRPr lang="de-CH" dirty="0"/>
          </a:p>
        </p:txBody>
      </p:sp>
      <p:pic>
        <p:nvPicPr>
          <p:cNvPr id="2052" name="Picture 4" descr="https://download.unsplash.com/38/IbJK5etSN6dH6jAF4U0U_DSC_0280-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6" y="1555692"/>
            <a:ext cx="7232924" cy="479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45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have we done?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We created an abstraction for null checks!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Or: We created an abstraction for computation which may optionally return a value.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Does it work for other things as well?</a:t>
            </a:r>
          </a:p>
          <a:p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Functional Java 8 | Florian Lüscher</a:t>
            </a:r>
            <a:endParaRPr lang="de-CH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11. April 2015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1805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Payroll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8"/>
            </a:pPr>
            <a:r>
              <a:rPr lang="en-GB" dirty="0" smtClean="0"/>
              <a:t>No matter what technical error occurs, the system should return a valid response, so that the ERP system can continue doing the payroll</a:t>
            </a:r>
          </a:p>
          <a:p>
            <a:pPr marL="457200" indent="-457200">
              <a:buFont typeface="+mj-lt"/>
              <a:buAutoNum type="arabicPeriod" startAt="8"/>
            </a:pP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Intro to the </a:t>
            </a:r>
            <a:r>
              <a:rPr lang="en-GB" dirty="0" smtClean="0"/>
              <a:t>example (continued…)</a:t>
            </a:r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Functional Java 8 | Florian Lüscher</a:t>
            </a:r>
            <a:endParaRPr lang="de-CH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11. April 2015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4614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105"/>
  <p:tag name="LANGUAGE" val="2057"/>
  <p:tag name="AUTHOR" val="Florian Lüscher"/>
  <p:tag name="BRAND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Zuehlke">
  <a:themeElements>
    <a:clrScheme name="Zuehlke">
      <a:dk1>
        <a:srgbClr val="4D4D4D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820A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4D4D4D"/>
        </a:dk1>
        <a:lt1>
          <a:srgbClr val="FFFFFF"/>
        </a:lt1>
        <a:dk2>
          <a:srgbClr val="4D4D4D"/>
        </a:dk2>
        <a:lt2>
          <a:srgbClr val="E6E6E6"/>
        </a:lt2>
        <a:accent1>
          <a:srgbClr val="FF820A"/>
        </a:accent1>
        <a:accent2>
          <a:srgbClr val="FEE840"/>
        </a:accent2>
        <a:accent3>
          <a:srgbClr val="90CB33"/>
        </a:accent3>
        <a:accent4>
          <a:srgbClr val="73B1FE"/>
        </a:accent4>
        <a:accent5>
          <a:srgbClr val="C0C0C0"/>
        </a:accent5>
        <a:accent6>
          <a:srgbClr val="FEB080"/>
        </a:accent6>
        <a:hlink>
          <a:srgbClr val="4095FE"/>
        </a:hlink>
        <a:folHlink>
          <a:srgbClr val="4095FE"/>
        </a:folHlink>
      </a:clrScheme>
    </a:extraClrScheme>
  </a:extraClrSchemeLst>
  <a:extLst>
    <a:ext uri="{05A4C25C-085E-4340-85A3-A5531E510DB2}">
      <thm15:themeFamily xmlns:thm15="http://schemas.microsoft.com/office/thememl/2012/main" name="Zuehlke_20141008(1).potx" id="{773D416B-06C8-4CB5-9932-A6419686C282}" vid="{28D3B6A4-4EF7-4035-A286-E8F857C163F9}"/>
    </a:ext>
  </a:extLst>
</a:theme>
</file>

<file path=ppt/theme/theme2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Zuehlke</Template>
  <TotalTime>14</TotalTime>
  <Words>519</Words>
  <Application>Microsoft Office PowerPoint</Application>
  <PresentationFormat>On-screen Show (4:3)</PresentationFormat>
  <Paragraphs>90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Courier New</vt:lpstr>
      <vt:lpstr>AA Zuehlke</vt:lpstr>
      <vt:lpstr>Arial</vt:lpstr>
      <vt:lpstr>Zuehlke</vt:lpstr>
      <vt:lpstr>Functional Java 8 (from Scratch)</vt:lpstr>
      <vt:lpstr>Overview</vt:lpstr>
      <vt:lpstr>Payroll</vt:lpstr>
      <vt:lpstr>Payroll</vt:lpstr>
      <vt:lpstr>Let’s do it! (?)</vt:lpstr>
      <vt:lpstr>Let’s do it!</vt:lpstr>
      <vt:lpstr>Let’s do it!</vt:lpstr>
      <vt:lpstr>What have we done?</vt:lpstr>
      <vt:lpstr>Payroll</vt:lpstr>
      <vt:lpstr>Let’s do it!</vt:lpstr>
      <vt:lpstr>What have we done?</vt:lpstr>
      <vt:lpstr>What offers the JDK 8</vt:lpstr>
      <vt:lpstr>Discussion / Questions / Feedback</vt:lpstr>
    </vt:vector>
  </TitlesOfParts>
  <Company>Zühlke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Java 8</dc:title>
  <dc:creator>fllu</dc:creator>
  <cp:lastModifiedBy>Lüscher Florian, INI-INO-APP-ENG (EXT)</cp:lastModifiedBy>
  <cp:revision>27</cp:revision>
  <dcterms:created xsi:type="dcterms:W3CDTF">2015-04-11T11:35:52Z</dcterms:created>
  <dcterms:modified xsi:type="dcterms:W3CDTF">2015-04-23T11:24:38Z</dcterms:modified>
</cp:coreProperties>
</file>