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1D8B-6EEF-4666-9EDE-D125F1A89B84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D74D-700C-4FA3-B4B3-1EC7A401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7072" y="1277476"/>
            <a:ext cx="6551720" cy="4356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7072" y="1277476"/>
            <a:ext cx="6551720" cy="394008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6051" y="1302152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7" name="Rectangle 6"/>
          <p:cNvSpPr/>
          <p:nvPr/>
        </p:nvSpPr>
        <p:spPr>
          <a:xfrm>
            <a:off x="2317072" y="1671484"/>
            <a:ext cx="6551720" cy="394008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31688" y="1735165"/>
            <a:ext cx="161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ToolBar</a:t>
            </a:r>
            <a:r>
              <a:rPr lang="en-US" dirty="0"/>
              <a:t> (Panel)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17072" y="5239876"/>
            <a:ext cx="6551720" cy="394008"/>
          </a:xfrm>
          <a:prstGeom prst="rect">
            <a:avLst/>
          </a:prstGeom>
          <a:solidFill>
            <a:schemeClr val="accent1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62871" y="5252214"/>
            <a:ext cx="212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7073" y="2065492"/>
            <a:ext cx="4939134" cy="3174384"/>
          </a:xfrm>
          <a:prstGeom prst="rect">
            <a:avLst/>
          </a:prstGeom>
          <a:solidFill>
            <a:schemeClr val="bg2">
              <a:lumMod val="9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32468" y="3121100"/>
            <a:ext cx="14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EditDisplay</a:t>
            </a:r>
            <a:r>
              <a:rPr lang="en-US" dirty="0"/>
              <a:t>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56301" y="3074010"/>
            <a:ext cx="1612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(</a:t>
            </a:r>
            <a:r>
              <a:rPr lang="en-US" dirty="0" err="1"/>
              <a:t>TextPane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67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1603-A347-44E4-9FE3-0880CBA3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20" y="142052"/>
            <a:ext cx="10515600" cy="1325563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9B324-8F3E-403A-9AC4-F7308ED423B5}"/>
              </a:ext>
            </a:extLst>
          </p:cNvPr>
          <p:cNvSpPr txBox="1"/>
          <p:nvPr/>
        </p:nvSpPr>
        <p:spPr>
          <a:xfrm>
            <a:off x="4570894" y="1026294"/>
            <a:ext cx="1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NoteBook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2935A-8021-4B2F-B427-B65304AECF70}"/>
              </a:ext>
            </a:extLst>
          </p:cNvPr>
          <p:cNvSpPr txBox="1"/>
          <p:nvPr/>
        </p:nvSpPr>
        <p:spPr>
          <a:xfrm>
            <a:off x="4570894" y="1782194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EditDisplay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5064155" y="1340830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D7C6A1-E004-4EF2-ACEA-6E23EBA31929}"/>
              </a:ext>
            </a:extLst>
          </p:cNvPr>
          <p:cNvCxnSpPr>
            <a:cxnSpLocks/>
          </p:cNvCxnSpPr>
          <p:nvPr/>
        </p:nvCxnSpPr>
        <p:spPr>
          <a:xfrm>
            <a:off x="374095" y="1596011"/>
            <a:ext cx="9079180" cy="0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1FFF0-01CE-4D8B-BF49-78842A10A5CD}"/>
              </a:ext>
            </a:extLst>
          </p:cNvPr>
          <p:cNvCxnSpPr/>
          <p:nvPr/>
        </p:nvCxnSpPr>
        <p:spPr>
          <a:xfrm>
            <a:off x="374095" y="1636195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0" y="1796397"/>
            <a:ext cx="82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A37250-405D-4730-A685-5EFAD89FE27F}"/>
              </a:ext>
            </a:extLst>
          </p:cNvPr>
          <p:cNvCxnSpPr/>
          <p:nvPr/>
        </p:nvCxnSpPr>
        <p:spPr>
          <a:xfrm>
            <a:off x="2298710" y="1635793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27B8C7-B2C6-49F3-97BC-B84445243323}"/>
              </a:ext>
            </a:extLst>
          </p:cNvPr>
          <p:cNvSpPr txBox="1"/>
          <p:nvPr/>
        </p:nvSpPr>
        <p:spPr>
          <a:xfrm>
            <a:off x="1953714" y="1859968"/>
            <a:ext cx="9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ToolBar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66CEC-0D8C-4A37-8DE0-258FD857FEBB}"/>
              </a:ext>
            </a:extLst>
          </p:cNvPr>
          <p:cNvSpPr txBox="1"/>
          <p:nvPr/>
        </p:nvSpPr>
        <p:spPr>
          <a:xfrm>
            <a:off x="7194652" y="1763384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3B66F-4276-4B29-8E0F-EF00C7C3D2C4}"/>
              </a:ext>
            </a:extLst>
          </p:cNvPr>
          <p:cNvSpPr txBox="1"/>
          <p:nvPr/>
        </p:nvSpPr>
        <p:spPr>
          <a:xfrm>
            <a:off x="9117552" y="1733811"/>
            <a:ext cx="13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EE6BF4-3DBA-420C-824E-60B1F06199DC}"/>
              </a:ext>
            </a:extLst>
          </p:cNvPr>
          <p:cNvCxnSpPr/>
          <p:nvPr/>
        </p:nvCxnSpPr>
        <p:spPr>
          <a:xfrm>
            <a:off x="5053788" y="1635793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3130E-3168-46F9-94FF-B187D9E6F7EF}"/>
              </a:ext>
            </a:extLst>
          </p:cNvPr>
          <p:cNvCxnSpPr/>
          <p:nvPr/>
        </p:nvCxnSpPr>
        <p:spPr>
          <a:xfrm>
            <a:off x="7628285" y="1576560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0E8B28-5D28-4E20-9DF8-C59A86642C42}"/>
              </a:ext>
            </a:extLst>
          </p:cNvPr>
          <p:cNvCxnSpPr/>
          <p:nvPr/>
        </p:nvCxnSpPr>
        <p:spPr>
          <a:xfrm>
            <a:off x="9453275" y="1578599"/>
            <a:ext cx="0" cy="25518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453275" y="2005125"/>
            <a:ext cx="0" cy="299825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 flipV="1">
            <a:off x="9454005" y="2274488"/>
            <a:ext cx="446381" cy="629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D3B66F-4276-4B29-8E0F-EF00C7C3D2C4}"/>
              </a:ext>
            </a:extLst>
          </p:cNvPr>
          <p:cNvSpPr txBox="1"/>
          <p:nvPr/>
        </p:nvSpPr>
        <p:spPr>
          <a:xfrm>
            <a:off x="10040549" y="2010644"/>
            <a:ext cx="13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Message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410239" y="2103143"/>
            <a:ext cx="0" cy="299825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401524" y="2175702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677782" y="2053189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3421" y="2333809"/>
            <a:ext cx="6154" cy="998158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0859" y="243518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68401" y="2250311"/>
            <a:ext cx="82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9575" y="265690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83199" y="2494647"/>
            <a:ext cx="82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9575" y="288984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77117" y="2744728"/>
            <a:ext cx="82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909575" y="313155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68401" y="2968897"/>
            <a:ext cx="93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as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885988" y="333196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1144814" y="3169309"/>
            <a:ext cx="93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401524" y="356891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677782" y="3446405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Edit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8756" y="2350362"/>
            <a:ext cx="8094" cy="1591615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8134" y="2438529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54084" y="2252427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6356" y="268904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91194" y="2512979"/>
            <a:ext cx="101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Forward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4380" y="2953579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79219" y="2777510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3651" y="3245201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4182" y="3088258"/>
            <a:ext cx="123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Information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6356" y="3579414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91195" y="3403345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Edit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72223" y="3920419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906347" y="3762979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Search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3651" y="4377958"/>
            <a:ext cx="23199" cy="1836029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3029" y="446612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1251" y="4716644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76089" y="4540575"/>
            <a:ext cx="101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39275" y="498117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64114" y="4805106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Copy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38546" y="527279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8879" y="5076429"/>
            <a:ext cx="123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Undo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1251" y="5607010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76090" y="5430941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57118" y="594801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1957" y="5771946"/>
            <a:ext cx="1404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&amp; </a:t>
            </a:r>
            <a:r>
              <a:rPr lang="en-US" sz="1600" dirty="0" err="1"/>
              <a:t>Dispaly</a:t>
            </a:r>
            <a:endParaRPr lang="en-US" sz="16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163032" y="2131412"/>
            <a:ext cx="9276" cy="2086035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173664" y="2274488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421121" y="2097248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179471" y="4217447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426928" y="4040207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Edit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80695" y="4280511"/>
            <a:ext cx="101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88DDB9A-AB95-4FA6-8B6B-D0F37161E799}"/>
              </a:ext>
            </a:extLst>
          </p:cNvPr>
          <p:cNvCxnSpPr/>
          <p:nvPr/>
        </p:nvCxnSpPr>
        <p:spPr>
          <a:xfrm>
            <a:off x="2666356" y="6211725"/>
            <a:ext cx="27625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0FBF2E3-F78B-437F-A383-84C582914762}"/>
              </a:ext>
            </a:extLst>
          </p:cNvPr>
          <p:cNvSpPr txBox="1"/>
          <p:nvPr/>
        </p:nvSpPr>
        <p:spPr>
          <a:xfrm>
            <a:off x="2891195" y="6035656"/>
            <a:ext cx="82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24896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Commands|Notebook</a:t>
            </a:r>
            <a:r>
              <a:rPr lang="en-US" dirty="0"/>
              <a:t> Commands]|[</a:t>
            </a:r>
            <a:r>
              <a:rPr lang="en-US" dirty="0" err="1"/>
              <a:t>Buttons|Magic</a:t>
            </a:r>
            <a:r>
              <a:rPr lang="en-US" dirty="0"/>
              <a:t> Button]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displays 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Commands|Buttons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3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All text styles are available using HTML-like tags. </a:t>
            </a:r>
          </a:p>
          <a:p>
            <a:r>
              <a:rPr lang="en-US" dirty="0"/>
              <a:t>	&lt;h&gt;...&lt;/h&gt;  -- Inline Header </a:t>
            </a:r>
          </a:p>
          <a:p>
            <a:r>
              <a:rPr lang="en-US" dirty="0"/>
              <a:t>	&lt;b&gt;...&lt;/b&gt;  -- Boldface </a:t>
            </a:r>
          </a:p>
          <a:p>
            <a:r>
              <a:rPr lang="en-US" dirty="0"/>
              <a:t>	&lt;</a:t>
            </a:r>
            <a:r>
              <a:rPr lang="en-US" dirty="0" err="1"/>
              <a:t>i</a:t>
            </a:r>
            <a:r>
              <a:rPr lang="en-US" dirty="0"/>
              <a:t>&gt;...&lt;/</a:t>
            </a:r>
            <a:r>
              <a:rPr lang="en-US" dirty="0" err="1"/>
              <a:t>i</a:t>
            </a:r>
            <a:r>
              <a:rPr lang="en-US" dirty="0"/>
              <a:t>&gt;  -- Italics </a:t>
            </a:r>
          </a:p>
          <a:p>
            <a:r>
              <a:rPr lang="en-US" dirty="0"/>
              <a:t>	&lt;m&gt;...&lt;/m&gt;  -- Monospace </a:t>
            </a:r>
          </a:p>
          <a:p>
            <a:r>
              <a:rPr lang="en-US" dirty="0"/>
              <a:t>	&lt;s&gt;...&lt;/s&gt;  -- Small Type </a:t>
            </a:r>
          </a:p>
          <a:p>
            <a:r>
              <a:rPr lang="en-US" dirty="0"/>
              <a:t>	&lt;x&gt;...&lt;/x&gt;  -- Strikeout </a:t>
            </a:r>
          </a:p>
          <a:p>
            <a:endParaRPr lang="en-US" dirty="0"/>
          </a:p>
          <a:p>
            <a:r>
              <a:rPr lang="en-US" dirty="0"/>
              <a:t>Bold and italics can also be entered using traditional Wiki-like markup: </a:t>
            </a:r>
          </a:p>
          <a:p>
            <a:endParaRPr lang="en-US" dirty="0"/>
          </a:p>
          <a:p>
            <a:r>
              <a:rPr lang="en-US" dirty="0"/>
              <a:t>'''Bold''', ''Italic'', '''''Bold and Italic'''''</a:t>
            </a:r>
          </a:p>
          <a:p>
            <a:endParaRPr lang="en-US" dirty="0"/>
          </a:p>
          <a:p>
            <a:r>
              <a:rPr lang="en-US" dirty="0"/>
              <a:t>Bold, Italic, Bold and Italic </a:t>
            </a:r>
          </a:p>
        </p:txBody>
      </p:sp>
    </p:spTree>
    <p:extLst>
      <p:ext uri="{BB962C8B-B14F-4D97-AF65-F5344CB8AC3E}">
        <p14:creationId xmlns:p14="http://schemas.microsoft.com/office/powerpoint/2010/main" val="280441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markup for these three kinds of header looks like this: </a:t>
            </a:r>
          </a:p>
          <a:p>
            <a:endParaRPr lang="en-US" dirty="0"/>
          </a:p>
          <a:p>
            <a:r>
              <a:rPr lang="en-US" dirty="0"/>
              <a:t>= A Level 1 Header =</a:t>
            </a:r>
          </a:p>
          <a:p>
            <a:endParaRPr lang="en-US"/>
          </a:p>
          <a:p>
            <a:r>
              <a:rPr lang="en-US"/>
              <a:t>== </a:t>
            </a:r>
            <a:r>
              <a:rPr lang="en-US" dirty="0"/>
              <a:t>A Level 2 Header ==</a:t>
            </a:r>
          </a:p>
          <a:p>
            <a:endParaRPr lang="en-US" dirty="0"/>
          </a:p>
          <a:p>
            <a:r>
              <a:rPr lang="en-US" dirty="0"/>
              <a:t>=== A Level 3 Header ===</a:t>
            </a:r>
          </a:p>
          <a:p>
            <a:endParaRPr lang="en-US" dirty="0"/>
          </a:p>
          <a:p>
            <a:r>
              <a:rPr lang="en-US" dirty="0"/>
              <a:t>There are some important rules: </a:t>
            </a:r>
          </a:p>
          <a:p>
            <a:endParaRPr lang="en-US" dirty="0"/>
          </a:p>
          <a:p>
            <a:r>
              <a:rPr lang="en-US" dirty="0"/>
              <a:t>	The "=" must be the first character on the line. </a:t>
            </a:r>
          </a:p>
          <a:p>
            <a:r>
              <a:rPr lang="en-US" dirty="0"/>
              <a:t>	There must be no text (not even whitespace) following the final "=" on the line. </a:t>
            </a:r>
          </a:p>
          <a:p>
            <a:r>
              <a:rPr lang="en-US" dirty="0"/>
              <a:t>	There must be at least one space character between the "=" characters and the actual text of the header. </a:t>
            </a:r>
          </a:p>
        </p:txBody>
      </p:sp>
    </p:spTree>
    <p:extLst>
      <p:ext uri="{BB962C8B-B14F-4D97-AF65-F5344CB8AC3E}">
        <p14:creationId xmlns:p14="http://schemas.microsoft.com/office/powerpoint/2010/main" val="301465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Keyword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Label includes exact words </a:t>
            </a:r>
          </a:p>
          <a:p>
            <a:r>
              <a:rPr lang="en-US" dirty="0"/>
              <a:t>Page title includes exact words </a:t>
            </a:r>
          </a:p>
          <a:p>
            <a:r>
              <a:rPr lang="en-US" dirty="0"/>
              <a:t>Contents include exact words</a:t>
            </a:r>
          </a:p>
          <a:p>
            <a:r>
              <a:rPr lang="en-US" dirty="0"/>
              <a:t>Label includes one of the words </a:t>
            </a:r>
          </a:p>
          <a:p>
            <a:r>
              <a:rPr lang="en-US" dirty="0"/>
              <a:t>Page title includes one of the words</a:t>
            </a:r>
          </a:p>
          <a:p>
            <a:r>
              <a:rPr lang="en-US" dirty="0"/>
              <a:t>Contents include one of the words. </a:t>
            </a:r>
          </a:p>
        </p:txBody>
      </p:sp>
    </p:spTree>
    <p:extLst>
      <p:ext uri="{BB962C8B-B14F-4D97-AF65-F5344CB8AC3E}">
        <p14:creationId xmlns:p14="http://schemas.microsoft.com/office/powerpoint/2010/main" val="96507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52240-7AD5-4405-BC87-DFAE86F8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 notebook.bat to recompile all the java</a:t>
            </a:r>
          </a:p>
          <a:p>
            <a:r>
              <a:rPr lang="en-US" dirty="0"/>
              <a:t>In the bat:</a:t>
            </a:r>
          </a:p>
          <a:p>
            <a:pPr marL="457200" lvl="1" indent="0">
              <a:buNone/>
            </a:pPr>
            <a:r>
              <a:rPr lang="en-US" dirty="0" err="1"/>
              <a:t>javac</a:t>
            </a:r>
            <a:r>
              <a:rPr lang="en-US" dirty="0"/>
              <a:t> ./com/notebook/ButtonProcess.java</a:t>
            </a:r>
          </a:p>
          <a:p>
            <a:pPr marL="457200" lvl="1" indent="0">
              <a:buNone/>
            </a:pPr>
            <a:r>
              <a:rPr lang="en-US" dirty="0" err="1"/>
              <a:t>javac</a:t>
            </a:r>
            <a:r>
              <a:rPr lang="en-US" dirty="0"/>
              <a:t> ./com/notebook/SearchProcess.java</a:t>
            </a:r>
          </a:p>
          <a:p>
            <a:pPr marL="457200" lvl="1" indent="0">
              <a:buNone/>
            </a:pPr>
            <a:r>
              <a:rPr lang="en-US" dirty="0" err="1"/>
              <a:t>javac</a:t>
            </a:r>
            <a:r>
              <a:rPr lang="en-US" dirty="0"/>
              <a:t> NoteBook.java</a:t>
            </a:r>
          </a:p>
          <a:p>
            <a:pPr marL="457200" lvl="1" indent="0">
              <a:buNone/>
            </a:pPr>
            <a:r>
              <a:rPr lang="en-US" dirty="0"/>
              <a:t>java </a:t>
            </a:r>
            <a:r>
              <a:rPr lang="en-US" dirty="0" err="1"/>
              <a:t>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2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22446</TotalTime>
  <Words>194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Software Architecture</vt:lpstr>
      <vt:lpstr>Link Bar</vt:lpstr>
      <vt:lpstr>Text Styles</vt:lpstr>
      <vt:lpstr>Section Headers</vt:lpstr>
      <vt:lpstr>Search Keyword Processing</vt:lpstr>
      <vt:lpstr>Tips</vt:lpstr>
    </vt:vector>
  </TitlesOfParts>
  <Company>Autoliv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Dai</dc:creator>
  <cp:lastModifiedBy>Jianhua Dai</cp:lastModifiedBy>
  <cp:revision>23</cp:revision>
  <dcterms:created xsi:type="dcterms:W3CDTF">2017-09-27T15:02:44Z</dcterms:created>
  <dcterms:modified xsi:type="dcterms:W3CDTF">2019-02-02T00:07:58Z</dcterms:modified>
</cp:coreProperties>
</file>