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handoutMasterIdLst>
    <p:handoutMasterId r:id="rId29"/>
  </p:handoutMasterIdLst>
  <p:sldIdLst>
    <p:sldId id="323" r:id="rId3"/>
    <p:sldId id="258" r:id="rId4"/>
    <p:sldId id="332" r:id="rId5"/>
    <p:sldId id="330" r:id="rId6"/>
    <p:sldId id="329" r:id="rId7"/>
    <p:sldId id="333" r:id="rId8"/>
    <p:sldId id="334" r:id="rId9"/>
    <p:sldId id="339" r:id="rId10"/>
    <p:sldId id="335" r:id="rId11"/>
    <p:sldId id="338" r:id="rId12"/>
    <p:sldId id="336" r:id="rId13"/>
    <p:sldId id="340" r:id="rId14"/>
    <p:sldId id="341" r:id="rId15"/>
    <p:sldId id="342" r:id="rId16"/>
    <p:sldId id="349" r:id="rId17"/>
    <p:sldId id="315" r:id="rId18"/>
    <p:sldId id="343" r:id="rId19"/>
    <p:sldId id="344" r:id="rId20"/>
    <p:sldId id="345" r:id="rId21"/>
    <p:sldId id="346" r:id="rId22"/>
    <p:sldId id="347" r:id="rId23"/>
    <p:sldId id="348" r:id="rId24"/>
    <p:sldId id="327" r:id="rId25"/>
    <p:sldId id="328" r:id="rId26"/>
    <p:sldId id="259" r:id="rId27"/>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Tascioglu" initials="V"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0000"/>
    <a:srgbClr val="FF9933"/>
    <a:srgbClr val="FF2F2F"/>
    <a:srgbClr val="C40000"/>
    <a:srgbClr val="33CCFF"/>
    <a:srgbClr val="FFC1C1"/>
    <a:srgbClr val="CC0000"/>
    <a:srgbClr val="FF4B4B"/>
    <a:srgbClr val="A200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8382" autoAdjust="0"/>
    <p:restoredTop sz="89703" autoAdjust="0"/>
  </p:normalViewPr>
  <p:slideViewPr>
    <p:cSldViewPr>
      <p:cViewPr>
        <p:scale>
          <a:sx n="100" d="100"/>
          <a:sy n="100" d="100"/>
        </p:scale>
        <p:origin x="-972" y="-72"/>
      </p:cViewPr>
      <p:guideLst>
        <p:guide orient="horz" pos="2160"/>
        <p:guide pos="2880"/>
      </p:guideLst>
    </p:cSldViewPr>
  </p:slideViewPr>
  <p:outlineViewPr>
    <p:cViewPr>
      <p:scale>
        <a:sx n="33" d="100"/>
        <a:sy n="33" d="100"/>
      </p:scale>
      <p:origin x="0" y="383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D2CE859-649E-410F-9347-373803489958}" type="datetimeFigureOut">
              <a:rPr lang="tr-TR" smtClean="0"/>
              <a:pPr/>
              <a:t>4.4.2015</a:t>
            </a:fld>
            <a:endParaRPr lang="tr-T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techbase - Realtime Big Data Solutions</a:t>
            </a:r>
            <a:endParaRPr lang="tr-T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7EBDF59-8FCA-43E8-8CCD-0876A24F4E85}" type="slidenum">
              <a:rPr lang="tr-TR" smtClean="0"/>
              <a:pPr/>
              <a:t>‹#›</a:t>
            </a:fld>
            <a:endParaRPr lang="tr-TR"/>
          </a:p>
        </p:txBody>
      </p:sp>
    </p:spTree>
    <p:extLst>
      <p:ext uri="{BB962C8B-B14F-4D97-AF65-F5344CB8AC3E}">
        <p14:creationId xmlns:p14="http://schemas.microsoft.com/office/powerpoint/2010/main" val="107362471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2E45AA-FA1C-424B-B104-FB0DBCA0E139}" type="datetimeFigureOut">
              <a:rPr lang="en-US" smtClean="0"/>
              <a:pPr/>
              <a:t>4/4/2015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techbase - Realtime Big Data Solutions</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96A246-D80D-4907-B228-2C964EBF0956}" type="slidenum">
              <a:rPr lang="en-US" smtClean="0"/>
              <a:pPr/>
              <a:t>‹#›</a:t>
            </a:fld>
            <a:endParaRPr lang="en-US"/>
          </a:p>
        </p:txBody>
      </p:sp>
    </p:spTree>
    <p:extLst>
      <p:ext uri="{BB962C8B-B14F-4D97-AF65-F5344CB8AC3E}">
        <p14:creationId xmlns:p14="http://schemas.microsoft.com/office/powerpoint/2010/main" val="345107748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Footer Placeholder 3"/>
          <p:cNvSpPr>
            <a:spLocks noGrp="1"/>
          </p:cNvSpPr>
          <p:nvPr>
            <p:ph type="ftr" sz="quarter" idx="10"/>
          </p:nvPr>
        </p:nvSpPr>
        <p:spPr/>
        <p:txBody>
          <a:bodyPr/>
          <a:lstStyle/>
          <a:p>
            <a:r>
              <a:rPr lang="en-US" smtClean="0"/>
              <a:t>techbase - Realtime Big Data Solutions</a:t>
            </a:r>
            <a:endParaRPr lang="en-US"/>
          </a:p>
        </p:txBody>
      </p:sp>
      <p:sp>
        <p:nvSpPr>
          <p:cNvPr id="5" name="Slide Number Placeholder 4"/>
          <p:cNvSpPr>
            <a:spLocks noGrp="1"/>
          </p:cNvSpPr>
          <p:nvPr>
            <p:ph type="sldNum" sz="quarter" idx="11"/>
          </p:nvPr>
        </p:nvSpPr>
        <p:spPr/>
        <p:txBody>
          <a:bodyPr/>
          <a:lstStyle/>
          <a:p>
            <a:fld id="{8796A246-D80D-4907-B228-2C964EBF0956}" type="slidenum">
              <a:rPr lang="en-US" smtClean="0"/>
              <a:pPr/>
              <a:t>1</a:t>
            </a:fld>
            <a:endParaRPr lang="en-US"/>
          </a:p>
        </p:txBody>
      </p:sp>
    </p:spTree>
    <p:extLst>
      <p:ext uri="{BB962C8B-B14F-4D97-AF65-F5344CB8AC3E}">
        <p14:creationId xmlns:p14="http://schemas.microsoft.com/office/powerpoint/2010/main" val="3475632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8796A246-D80D-4907-B228-2C964EBF0956}"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techbase - Realtime Big Data Solutions</a:t>
            </a:r>
            <a:endParaRPr lang="en-US"/>
          </a:p>
        </p:txBody>
      </p:sp>
    </p:spTree>
    <p:extLst>
      <p:ext uri="{BB962C8B-B14F-4D97-AF65-F5344CB8AC3E}">
        <p14:creationId xmlns:p14="http://schemas.microsoft.com/office/powerpoint/2010/main" val="1479542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889808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68055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3588" cy="3429000"/>
          </a:xfrm>
        </p:spPr>
      </p:sp>
      <p:sp>
        <p:nvSpPr>
          <p:cNvPr id="3" name="Notes Placeholder 2"/>
          <p:cNvSpPr>
            <a:spLocks noGrp="1"/>
          </p:cNvSpPr>
          <p:nvPr>
            <p:ph type="body" idx="1"/>
          </p:nvPr>
        </p:nvSpPr>
        <p:spPr/>
        <p:txBody>
          <a:bodyPr/>
          <a:lstStyle/>
          <a:p>
            <a:endParaRPr lang="tr-TR"/>
          </a:p>
        </p:txBody>
      </p:sp>
    </p:spTree>
    <p:extLst>
      <p:ext uri="{BB962C8B-B14F-4D97-AF65-F5344CB8AC3E}">
        <p14:creationId xmlns:p14="http://schemas.microsoft.com/office/powerpoint/2010/main" val="2172129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FR"/>
          </a:p>
        </p:txBody>
      </p:sp>
      <p:sp>
        <p:nvSpPr>
          <p:cNvPr id="4" name="Espace réservé de la date 3"/>
          <p:cNvSpPr>
            <a:spLocks noGrp="1"/>
          </p:cNvSpPr>
          <p:nvPr>
            <p:ph type="dt" sz="half" idx="10"/>
          </p:nvPr>
        </p:nvSpPr>
        <p:spPr/>
        <p:txBody>
          <a:bodyPr/>
          <a:lstStyle>
            <a:lvl1pPr>
              <a:defRPr/>
            </a:lvl1pPr>
          </a:lstStyle>
          <a:p>
            <a:pPr>
              <a:defRPr/>
            </a:pPr>
            <a:fld id="{2F77EF73-5353-4D79-B333-B3565A7119FD}" type="datetime1">
              <a:rPr lang="fr-FR" smtClean="0"/>
              <a:t>04/04/2015</a:t>
            </a:fld>
            <a:endParaRPr lang="fr-FR"/>
          </a:p>
        </p:txBody>
      </p:sp>
      <p:sp>
        <p:nvSpPr>
          <p:cNvPr id="5" name="Espace réservé du pied de page 4"/>
          <p:cNvSpPr>
            <a:spLocks noGrp="1"/>
          </p:cNvSpPr>
          <p:nvPr>
            <p:ph type="ftr" sz="quarter" idx="11"/>
          </p:nvPr>
        </p:nvSpPr>
        <p:spPr/>
        <p:txBody>
          <a:bodyPr/>
          <a:lstStyle>
            <a:lvl1pPr>
              <a:defRPr/>
            </a:lvl1pPr>
          </a:lstStyle>
          <a:p>
            <a:pPr>
              <a:defRPr/>
            </a:pPr>
            <a:r>
              <a:rPr lang="en-US" smtClean="0"/>
              <a:t>techbase - realtime big data solutions  www.techbase.com.tr</a:t>
            </a: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2B6C1AE1-8B6E-48D4-86A7-C30F239A3BFE}" type="slidenum">
              <a:rPr lang="fr-FR"/>
              <a:pPr>
                <a:defRPr/>
              </a:pPr>
              <a:t>‹#›</a:t>
            </a:fld>
            <a:endParaRPr lang="fr-FR"/>
          </a:p>
        </p:txBody>
      </p:sp>
    </p:spTree>
    <p:extLst>
      <p:ext uri="{BB962C8B-B14F-4D97-AF65-F5344CB8AC3E}">
        <p14:creationId xmlns:p14="http://schemas.microsoft.com/office/powerpoint/2010/main" val="3654025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e la date 3"/>
          <p:cNvSpPr>
            <a:spLocks noGrp="1"/>
          </p:cNvSpPr>
          <p:nvPr>
            <p:ph type="dt" sz="half" idx="10"/>
          </p:nvPr>
        </p:nvSpPr>
        <p:spPr/>
        <p:txBody>
          <a:bodyPr/>
          <a:lstStyle>
            <a:lvl1pPr>
              <a:defRPr/>
            </a:lvl1pPr>
          </a:lstStyle>
          <a:p>
            <a:pPr>
              <a:defRPr/>
            </a:pPr>
            <a:fld id="{E51F9F93-C3EC-474C-AE33-F5BBD53ACBED}" type="datetime1">
              <a:rPr lang="fr-FR" smtClean="0"/>
              <a:t>04/04/2015</a:t>
            </a:fld>
            <a:endParaRPr lang="fr-FR"/>
          </a:p>
        </p:txBody>
      </p:sp>
      <p:sp>
        <p:nvSpPr>
          <p:cNvPr id="5" name="Espace réservé du pied de page 4"/>
          <p:cNvSpPr>
            <a:spLocks noGrp="1"/>
          </p:cNvSpPr>
          <p:nvPr>
            <p:ph type="ftr" sz="quarter" idx="11"/>
          </p:nvPr>
        </p:nvSpPr>
        <p:spPr/>
        <p:txBody>
          <a:bodyPr/>
          <a:lstStyle>
            <a:lvl1pPr>
              <a:defRPr/>
            </a:lvl1pPr>
          </a:lstStyle>
          <a:p>
            <a:pPr>
              <a:defRPr/>
            </a:pPr>
            <a:r>
              <a:rPr lang="en-US" smtClean="0"/>
              <a:t>techbase - realtime big data solutions  www.techbase.com.tr</a:t>
            </a: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66997578-DE5A-4030-A394-2893CCB698B6}" type="slidenum">
              <a:rPr lang="fr-FR"/>
              <a:pPr>
                <a:defRPr/>
              </a:pPr>
              <a:t>‹#›</a:t>
            </a:fld>
            <a:endParaRPr lang="fr-FR"/>
          </a:p>
        </p:txBody>
      </p:sp>
    </p:spTree>
    <p:extLst>
      <p:ext uri="{BB962C8B-B14F-4D97-AF65-F5344CB8AC3E}">
        <p14:creationId xmlns:p14="http://schemas.microsoft.com/office/powerpoint/2010/main" val="2237794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e la date 3"/>
          <p:cNvSpPr>
            <a:spLocks noGrp="1"/>
          </p:cNvSpPr>
          <p:nvPr>
            <p:ph type="dt" sz="half" idx="10"/>
          </p:nvPr>
        </p:nvSpPr>
        <p:spPr/>
        <p:txBody>
          <a:bodyPr/>
          <a:lstStyle>
            <a:lvl1pPr>
              <a:defRPr/>
            </a:lvl1pPr>
          </a:lstStyle>
          <a:p>
            <a:pPr>
              <a:defRPr/>
            </a:pPr>
            <a:fld id="{C52FD8E6-2BF7-46DB-9E3C-6E428E6C8659}" type="datetime1">
              <a:rPr lang="fr-FR" smtClean="0"/>
              <a:t>04/04/2015</a:t>
            </a:fld>
            <a:endParaRPr lang="fr-FR"/>
          </a:p>
        </p:txBody>
      </p:sp>
      <p:sp>
        <p:nvSpPr>
          <p:cNvPr id="5" name="Espace réservé du pied de page 4"/>
          <p:cNvSpPr>
            <a:spLocks noGrp="1"/>
          </p:cNvSpPr>
          <p:nvPr>
            <p:ph type="ftr" sz="quarter" idx="11"/>
          </p:nvPr>
        </p:nvSpPr>
        <p:spPr/>
        <p:txBody>
          <a:bodyPr/>
          <a:lstStyle>
            <a:lvl1pPr>
              <a:defRPr/>
            </a:lvl1pPr>
          </a:lstStyle>
          <a:p>
            <a:pPr>
              <a:defRPr/>
            </a:pPr>
            <a:r>
              <a:rPr lang="en-US" smtClean="0"/>
              <a:t>techbase - realtime big data solutions  www.techbase.com.tr</a:t>
            </a: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D3337A81-6E51-4592-BA89-9854A344C4C0}" type="slidenum">
              <a:rPr lang="fr-FR"/>
              <a:pPr>
                <a:defRPr/>
              </a:pPr>
              <a:t>‹#›</a:t>
            </a:fld>
            <a:endParaRPr lang="fr-FR"/>
          </a:p>
        </p:txBody>
      </p:sp>
    </p:spTree>
    <p:extLst>
      <p:ext uri="{BB962C8B-B14F-4D97-AF65-F5344CB8AC3E}">
        <p14:creationId xmlns:p14="http://schemas.microsoft.com/office/powerpoint/2010/main" val="3571435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0" y="4797152"/>
            <a:ext cx="9144000" cy="2087836"/>
          </a:xfrm>
          <a:prstGeom prst="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dirty="0">
              <a:solidFill>
                <a:prstClr val="white"/>
              </a:solidFill>
            </a:endParaRPr>
          </a:p>
        </p:txBody>
      </p:sp>
      <p:sp>
        <p:nvSpPr>
          <p:cNvPr id="2" name="Title 1"/>
          <p:cNvSpPr>
            <a:spLocks noGrp="1"/>
          </p:cNvSpPr>
          <p:nvPr>
            <p:ph type="ctrTitle"/>
          </p:nvPr>
        </p:nvSpPr>
        <p:spPr>
          <a:xfrm>
            <a:off x="476177" y="4034483"/>
            <a:ext cx="6552728" cy="720080"/>
          </a:xfrm>
        </p:spPr>
        <p:txBody>
          <a:bodyPr anchor="b"/>
          <a:lstStyle>
            <a:lvl1pPr algn="l">
              <a:defRPr>
                <a:latin typeface="Candara" panose="020E0502030303020204" pitchFamily="34" charset="0"/>
              </a:defRPr>
            </a:lvl1pPr>
          </a:lstStyle>
          <a:p>
            <a:r>
              <a:rPr lang="en-US" dirty="0" smtClean="0"/>
              <a:t>Click to edit Master title style</a:t>
            </a:r>
            <a:endParaRPr lang="tr-TR" dirty="0"/>
          </a:p>
        </p:txBody>
      </p:sp>
      <p:sp>
        <p:nvSpPr>
          <p:cNvPr id="3" name="Subtitle 2"/>
          <p:cNvSpPr>
            <a:spLocks noGrp="1"/>
          </p:cNvSpPr>
          <p:nvPr>
            <p:ph type="subTitle" idx="1"/>
          </p:nvPr>
        </p:nvSpPr>
        <p:spPr>
          <a:xfrm>
            <a:off x="467545" y="4816698"/>
            <a:ext cx="6552728" cy="916558"/>
          </a:xfrm>
        </p:spPr>
        <p:txBody>
          <a:bodyPr>
            <a:normAutofit/>
          </a:bodyPr>
          <a:lstStyle>
            <a:lvl1pPr marL="0" indent="0" algn="l">
              <a:buNone/>
              <a:defRPr sz="2400" i="1">
                <a:solidFill>
                  <a:schemeClr val="bg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r-TR" dirty="0"/>
          </a:p>
        </p:txBody>
      </p:sp>
      <p:pic>
        <p:nvPicPr>
          <p:cNvPr id="1026" name="Picture 2" descr="D:\TechbaseLogoBeyaz.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37819" y="6430855"/>
            <a:ext cx="1698677" cy="33359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5496" y="6577607"/>
            <a:ext cx="1837619" cy="307777"/>
          </a:xfrm>
          <a:prstGeom prst="rect">
            <a:avLst/>
          </a:prstGeom>
          <a:noFill/>
        </p:spPr>
        <p:txBody>
          <a:bodyPr wrap="none">
            <a:spAutoFit/>
          </a:bodyPr>
          <a:lstStyle/>
          <a:p>
            <a:pPr fontAlgn="auto">
              <a:spcBef>
                <a:spcPts val="0"/>
              </a:spcBef>
              <a:spcAft>
                <a:spcPts val="0"/>
              </a:spcAft>
              <a:defRPr/>
            </a:pPr>
            <a:r>
              <a:rPr lang="tr-TR" sz="1400" dirty="0" smtClean="0">
                <a:solidFill>
                  <a:prstClr val="white"/>
                </a:solidFill>
                <a:effectLst>
                  <a:outerShdw blurRad="63500" sx="102000" sy="102000" algn="ctr" rotWithShape="0">
                    <a:prstClr val="black">
                      <a:alpha val="40000"/>
                    </a:prstClr>
                  </a:outerShdw>
                </a:effectLst>
                <a:latin typeface="Franklin Gothic Medium" panose="020B0603020102020204" pitchFamily="34" charset="0"/>
                <a:cs typeface="Arial" charset="0"/>
              </a:rPr>
              <a:t>www.techbase.com.tr</a:t>
            </a:r>
            <a:endParaRPr lang="tr-TR" sz="1400" dirty="0">
              <a:solidFill>
                <a:prstClr val="white"/>
              </a:solidFill>
              <a:effectLst>
                <a:outerShdw blurRad="63500" sx="102000" sy="102000" algn="ctr" rotWithShape="0">
                  <a:prstClr val="black">
                    <a:alpha val="40000"/>
                  </a:prstClr>
                </a:outerShdw>
              </a:effectLst>
              <a:latin typeface="Franklin Gothic Medium" panose="020B0603020102020204" pitchFamily="34" charset="0"/>
              <a:cs typeface="Arial" charset="0"/>
            </a:endParaRPr>
          </a:p>
        </p:txBody>
      </p:sp>
      <p:sp>
        <p:nvSpPr>
          <p:cNvPr id="8" name="Rectangle 7"/>
          <p:cNvSpPr/>
          <p:nvPr userDrawn="1"/>
        </p:nvSpPr>
        <p:spPr>
          <a:xfrm>
            <a:off x="0" y="4797152"/>
            <a:ext cx="9144000" cy="2087836"/>
          </a:xfrm>
          <a:prstGeom prst="rect">
            <a:avLst/>
          </a:prstGeom>
          <a:solidFill>
            <a:srgbClr val="009E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dirty="0">
              <a:solidFill>
                <a:prstClr val="white"/>
              </a:solidFill>
            </a:endParaRPr>
          </a:p>
        </p:txBody>
      </p:sp>
      <p:pic>
        <p:nvPicPr>
          <p:cNvPr id="12" name="Picture 2" descr="D:\TechbaseLogoBeyaz.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37819" y="6430855"/>
            <a:ext cx="1698677" cy="33359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4666" y="6637012"/>
            <a:ext cx="1799753" cy="163843"/>
          </a:xfrm>
          <a:prstGeom prst="rect">
            <a:avLst/>
          </a:prstGeom>
        </p:spPr>
      </p:pic>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180456" y="1844824"/>
            <a:ext cx="4783088" cy="899863"/>
          </a:xfrm>
          <a:prstGeom prst="rect">
            <a:avLst/>
          </a:prstGeom>
        </p:spPr>
      </p:pic>
      <p:sp>
        <p:nvSpPr>
          <p:cNvPr id="6" name="Rectangle 5"/>
          <p:cNvSpPr/>
          <p:nvPr userDrawn="1"/>
        </p:nvSpPr>
        <p:spPr>
          <a:xfrm>
            <a:off x="2286000" y="2764233"/>
            <a:ext cx="4572000" cy="489749"/>
          </a:xfrm>
          <a:prstGeom prst="rect">
            <a:avLst/>
          </a:prstGeom>
        </p:spPr>
        <p:txBody>
          <a:bodyPr>
            <a:spAutoFit/>
          </a:bodyPr>
          <a:lstStyle/>
          <a:p>
            <a:pPr algn="ctr">
              <a:lnSpc>
                <a:spcPct val="115000"/>
              </a:lnSpc>
              <a:spcBef>
                <a:spcPts val="0"/>
              </a:spcBef>
              <a:spcAft>
                <a:spcPts val="0"/>
              </a:spcAft>
            </a:pPr>
            <a:r>
              <a:rPr lang="en-GB" sz="2400" kern="1400" dirty="0" smtClean="0">
                <a:solidFill>
                  <a:srgbClr val="009EC0"/>
                </a:solidFill>
                <a:latin typeface="Candara" panose="020E0502030303020204" pitchFamily="34" charset="0"/>
                <a:cs typeface="Arial" charset="0"/>
              </a:rPr>
              <a:t>Realtime Big Data Solutions</a:t>
            </a:r>
            <a:endParaRPr lang="en-GB" sz="1100" kern="1400" dirty="0">
              <a:solidFill>
                <a:srgbClr val="4D4D4D"/>
              </a:solidFill>
              <a:latin typeface="Arial" panose="020B0604020202020204" pitchFamily="34" charset="0"/>
              <a:cs typeface="Arial" charset="0"/>
            </a:endParaRPr>
          </a:p>
        </p:txBody>
      </p:sp>
    </p:spTree>
    <p:extLst>
      <p:ext uri="{BB962C8B-B14F-4D97-AF65-F5344CB8AC3E}">
        <p14:creationId xmlns:p14="http://schemas.microsoft.com/office/powerpoint/2010/main" val="31511305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dirty="0"/>
          </a:p>
        </p:txBody>
      </p:sp>
      <p:sp>
        <p:nvSpPr>
          <p:cNvPr id="4" name="Date Placeholder 3"/>
          <p:cNvSpPr>
            <a:spLocks noGrp="1"/>
          </p:cNvSpPr>
          <p:nvPr>
            <p:ph type="dt" sz="half" idx="10"/>
          </p:nvPr>
        </p:nvSpPr>
        <p:spPr/>
        <p:txBody>
          <a:bodyPr/>
          <a:lstStyle>
            <a:lvl1pPr>
              <a:defRPr/>
            </a:lvl1pPr>
          </a:lstStyle>
          <a:p>
            <a:pPr>
              <a:defRPr/>
            </a:pPr>
            <a:fld id="{272D93D7-5156-4F1D-A6A4-AB49F8D88F86}" type="datetime1">
              <a:rPr lang="fr-FR" smtClean="0">
                <a:solidFill>
                  <a:prstClr val="black">
                    <a:tint val="75000"/>
                  </a:prstClr>
                </a:solidFill>
              </a:rPr>
              <a:t>04/04/2015</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techbase - realtime big data solutions  www.techbase.com.tr</a:t>
            </a:r>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333EBFF-BDB0-4DC1-A92C-78FF6CBB1E3D}" type="slidenum">
              <a:rPr lang="tr-TR" smtClean="0">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0476361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a:xfrm>
            <a:off x="107505" y="1196752"/>
            <a:ext cx="8928992" cy="2520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dirty="0"/>
          </a:p>
        </p:txBody>
      </p:sp>
      <p:sp>
        <p:nvSpPr>
          <p:cNvPr id="7" name="Content Placeholder 2"/>
          <p:cNvSpPr>
            <a:spLocks noGrp="1"/>
          </p:cNvSpPr>
          <p:nvPr>
            <p:ph idx="13"/>
          </p:nvPr>
        </p:nvSpPr>
        <p:spPr>
          <a:xfrm>
            <a:off x="107505" y="3789040"/>
            <a:ext cx="8928992" cy="2520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dirty="0"/>
          </a:p>
        </p:txBody>
      </p:sp>
      <p:sp>
        <p:nvSpPr>
          <p:cNvPr id="5" name="Date Placeholder 3"/>
          <p:cNvSpPr>
            <a:spLocks noGrp="1"/>
          </p:cNvSpPr>
          <p:nvPr>
            <p:ph type="dt" sz="half" idx="14"/>
          </p:nvPr>
        </p:nvSpPr>
        <p:spPr/>
        <p:txBody>
          <a:bodyPr/>
          <a:lstStyle>
            <a:lvl1pPr>
              <a:defRPr/>
            </a:lvl1pPr>
          </a:lstStyle>
          <a:p>
            <a:pPr>
              <a:defRPr/>
            </a:pPr>
            <a:fld id="{E619C36E-E548-4947-A01D-8C4D5B3BB648}" type="datetime1">
              <a:rPr lang="fr-FR" smtClean="0">
                <a:solidFill>
                  <a:prstClr val="black">
                    <a:tint val="75000"/>
                  </a:prstClr>
                </a:solidFill>
              </a:rPr>
              <a:t>04/04/2015</a:t>
            </a:fld>
            <a:endParaRPr lang="tr-TR" dirty="0">
              <a:solidFill>
                <a:prstClr val="black">
                  <a:tint val="75000"/>
                </a:prstClr>
              </a:solidFill>
            </a:endParaRPr>
          </a:p>
        </p:txBody>
      </p:sp>
      <p:sp>
        <p:nvSpPr>
          <p:cNvPr id="6" name="Footer Placeholder 4"/>
          <p:cNvSpPr>
            <a:spLocks noGrp="1"/>
          </p:cNvSpPr>
          <p:nvPr>
            <p:ph type="ftr" sz="quarter" idx="15"/>
          </p:nvPr>
        </p:nvSpPr>
        <p:spPr/>
        <p:txBody>
          <a:bodyPr/>
          <a:lstStyle>
            <a:lvl1pPr>
              <a:defRPr/>
            </a:lvl1pPr>
          </a:lstStyle>
          <a:p>
            <a:pPr>
              <a:defRPr/>
            </a:pPr>
            <a:r>
              <a:rPr lang="en-US" smtClean="0">
                <a:solidFill>
                  <a:prstClr val="black">
                    <a:tint val="75000"/>
                  </a:prstClr>
                </a:solidFill>
              </a:rPr>
              <a:t>techbase - realtime big data solutions  www.techbase.com.tr</a:t>
            </a:r>
            <a:endParaRPr lang="tr-TR" dirty="0">
              <a:solidFill>
                <a:prstClr val="black">
                  <a:tint val="75000"/>
                </a:prstClr>
              </a:solidFill>
            </a:endParaRPr>
          </a:p>
        </p:txBody>
      </p:sp>
      <p:sp>
        <p:nvSpPr>
          <p:cNvPr id="8" name="Slide Number Placeholder 5"/>
          <p:cNvSpPr>
            <a:spLocks noGrp="1"/>
          </p:cNvSpPr>
          <p:nvPr>
            <p:ph type="sldNum" sz="quarter" idx="16"/>
          </p:nvPr>
        </p:nvSpPr>
        <p:spPr/>
        <p:txBody>
          <a:bodyPr/>
          <a:lstStyle>
            <a:lvl1pPr>
              <a:defRPr/>
            </a:lvl1pPr>
          </a:lstStyle>
          <a:p>
            <a:pPr>
              <a:defRPr/>
            </a:pPr>
            <a:fld id="{334116BF-1876-4F33-9042-5E44D9517889}" type="slidenum">
              <a:rPr lang="tr-TR" smtClean="0">
                <a:solidFill>
                  <a:prstClr val="black">
                    <a:tint val="75000"/>
                  </a:prstClr>
                </a:solidFill>
              </a:rPr>
              <a:pPr>
                <a:defRPr/>
              </a:pPr>
              <a:t>‹#›</a:t>
            </a:fld>
            <a:endParaRPr lang="tr-TR" dirty="0">
              <a:solidFill>
                <a:prstClr val="black">
                  <a:tint val="75000"/>
                </a:prstClr>
              </a:solidFill>
            </a:endParaRPr>
          </a:p>
        </p:txBody>
      </p:sp>
    </p:spTree>
    <p:extLst>
      <p:ext uri="{BB962C8B-B14F-4D97-AF65-F5344CB8AC3E}">
        <p14:creationId xmlns:p14="http://schemas.microsoft.com/office/powerpoint/2010/main" val="3681074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dirty="0" smtClean="0"/>
              <a:t>Click to edit Master title style</a:t>
            </a:r>
            <a:endParaRPr lang="tr-TR"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08CEF59-2CA2-4FAE-97D4-AFD491EADE82}" type="datetime1">
              <a:rPr lang="fr-FR" smtClean="0">
                <a:solidFill>
                  <a:prstClr val="black">
                    <a:tint val="75000"/>
                  </a:prstClr>
                </a:solidFill>
              </a:rPr>
              <a:t>04/04/2015</a:t>
            </a:fld>
            <a:endParaRPr lang="tr-TR"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techbase - realtime big data solutions  www.techbase.com.tr</a:t>
            </a:r>
            <a:endParaRPr lang="tr-TR"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931B1E5-4467-41DC-8FC6-CFA73E1D2BA3}" type="slidenum">
              <a:rPr lang="tr-TR" smtClean="0">
                <a:solidFill>
                  <a:prstClr val="black">
                    <a:tint val="75000"/>
                  </a:prstClr>
                </a:solidFill>
              </a:rPr>
              <a:pPr>
                <a:defRPr/>
              </a:pPr>
              <a:t>‹#›</a:t>
            </a:fld>
            <a:endParaRPr lang="tr-TR" dirty="0">
              <a:solidFill>
                <a:prstClr val="black">
                  <a:tint val="75000"/>
                </a:prstClr>
              </a:solidFill>
            </a:endParaRPr>
          </a:p>
        </p:txBody>
      </p:sp>
    </p:spTree>
    <p:extLst>
      <p:ext uri="{BB962C8B-B14F-4D97-AF65-F5344CB8AC3E}">
        <p14:creationId xmlns:p14="http://schemas.microsoft.com/office/powerpoint/2010/main" val="1504114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107505" y="1196751"/>
            <a:ext cx="4392488" cy="511256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dirty="0"/>
          </a:p>
        </p:txBody>
      </p:sp>
      <p:sp>
        <p:nvSpPr>
          <p:cNvPr id="4" name="Content Placeholder 3"/>
          <p:cNvSpPr>
            <a:spLocks noGrp="1"/>
          </p:cNvSpPr>
          <p:nvPr>
            <p:ph sz="half" idx="2"/>
          </p:nvPr>
        </p:nvSpPr>
        <p:spPr>
          <a:xfrm>
            <a:off x="4644009" y="1196751"/>
            <a:ext cx="4392488" cy="511256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3"/>
          <p:cNvSpPr>
            <a:spLocks noGrp="1"/>
          </p:cNvSpPr>
          <p:nvPr>
            <p:ph type="dt" sz="half" idx="10"/>
          </p:nvPr>
        </p:nvSpPr>
        <p:spPr/>
        <p:txBody>
          <a:bodyPr/>
          <a:lstStyle>
            <a:lvl1pPr>
              <a:defRPr/>
            </a:lvl1pPr>
          </a:lstStyle>
          <a:p>
            <a:pPr>
              <a:defRPr/>
            </a:pPr>
            <a:fld id="{FBE671F7-D276-4AB6-A689-6E5BAB10A4C5}" type="datetime1">
              <a:rPr lang="fr-FR" smtClean="0">
                <a:solidFill>
                  <a:prstClr val="black">
                    <a:tint val="75000"/>
                  </a:prstClr>
                </a:solidFill>
              </a:rPr>
              <a:t>04/04/2015</a:t>
            </a:fld>
            <a:endParaRPr lang="tr-TR" dirty="0">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techbase - realtime big data solutions  www.techbase.com.tr</a:t>
            </a:r>
            <a:endParaRPr lang="tr-TR" dirty="0">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DDCFC78C-F556-4704-8606-66BD3D9D4F19}" type="slidenum">
              <a:rPr lang="tr-TR" smtClean="0">
                <a:solidFill>
                  <a:prstClr val="black">
                    <a:tint val="75000"/>
                  </a:prstClr>
                </a:solidFill>
              </a:rPr>
              <a:pPr>
                <a:defRPr/>
              </a:pPr>
              <a:t>‹#›</a:t>
            </a:fld>
            <a:endParaRPr lang="tr-TR" dirty="0">
              <a:solidFill>
                <a:prstClr val="black">
                  <a:tint val="75000"/>
                </a:prstClr>
              </a:solidFill>
            </a:endParaRPr>
          </a:p>
        </p:txBody>
      </p:sp>
    </p:spTree>
    <p:extLst>
      <p:ext uri="{BB962C8B-B14F-4D97-AF65-F5344CB8AC3E}">
        <p14:creationId xmlns:p14="http://schemas.microsoft.com/office/powerpoint/2010/main" val="776670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107505" y="1196752"/>
            <a:ext cx="43924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7505" y="1836514"/>
            <a:ext cx="4392488" cy="445534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4009" y="1196752"/>
            <a:ext cx="439421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4009" y="1836514"/>
            <a:ext cx="4394213" cy="445534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3"/>
          <p:cNvSpPr>
            <a:spLocks noGrp="1"/>
          </p:cNvSpPr>
          <p:nvPr>
            <p:ph type="dt" sz="half" idx="10"/>
          </p:nvPr>
        </p:nvSpPr>
        <p:spPr/>
        <p:txBody>
          <a:bodyPr/>
          <a:lstStyle>
            <a:lvl1pPr>
              <a:defRPr/>
            </a:lvl1pPr>
          </a:lstStyle>
          <a:p>
            <a:pPr>
              <a:defRPr/>
            </a:pPr>
            <a:fld id="{5AF581BC-62AD-4829-84F0-3CB7F4148CA5}" type="datetime1">
              <a:rPr lang="fr-FR" smtClean="0">
                <a:solidFill>
                  <a:prstClr val="black">
                    <a:tint val="75000"/>
                  </a:prstClr>
                </a:solidFill>
              </a:rPr>
              <a:t>04/04/2015</a:t>
            </a:fld>
            <a:endParaRPr lang="tr-TR" dirty="0">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techbase - realtime big data solutions  www.techbase.com.tr</a:t>
            </a:r>
            <a:endParaRPr lang="tr-TR" dirty="0">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C972529E-B904-4C06-9B03-48B61FD25B43}" type="slidenum">
              <a:rPr lang="tr-TR" smtClean="0">
                <a:solidFill>
                  <a:prstClr val="black">
                    <a:tint val="75000"/>
                  </a:prstClr>
                </a:solidFill>
              </a:rPr>
              <a:pPr>
                <a:defRPr/>
              </a:pPr>
              <a:t>‹#›</a:t>
            </a:fld>
            <a:endParaRPr lang="tr-TR" dirty="0">
              <a:solidFill>
                <a:prstClr val="black">
                  <a:tint val="75000"/>
                </a:prstClr>
              </a:solidFill>
            </a:endParaRPr>
          </a:p>
        </p:txBody>
      </p:sp>
    </p:spTree>
    <p:extLst>
      <p:ext uri="{BB962C8B-B14F-4D97-AF65-F5344CB8AC3E}">
        <p14:creationId xmlns:p14="http://schemas.microsoft.com/office/powerpoint/2010/main" val="30705173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3"/>
          <p:cNvSpPr>
            <a:spLocks noGrp="1"/>
          </p:cNvSpPr>
          <p:nvPr>
            <p:ph type="dt" sz="half" idx="10"/>
          </p:nvPr>
        </p:nvSpPr>
        <p:spPr/>
        <p:txBody>
          <a:bodyPr/>
          <a:lstStyle>
            <a:lvl1pPr>
              <a:defRPr/>
            </a:lvl1pPr>
          </a:lstStyle>
          <a:p>
            <a:pPr>
              <a:defRPr/>
            </a:pPr>
            <a:fld id="{0D2D1F1D-9AC7-4563-8A8F-93B0E32B5FC4}" type="datetime1">
              <a:rPr lang="fr-FR" smtClean="0">
                <a:solidFill>
                  <a:prstClr val="black">
                    <a:tint val="75000"/>
                  </a:prstClr>
                </a:solidFill>
              </a:rPr>
              <a:t>04/04/2015</a:t>
            </a:fld>
            <a:endParaRPr lang="tr-TR" dirty="0">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techbase - realtime big data solutions  www.techbase.com.tr</a:t>
            </a:r>
            <a:endParaRPr lang="tr-TR" dirty="0">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57DED497-07FA-4502-B3B9-21ADD1C472F2}" type="slidenum">
              <a:rPr lang="tr-TR" smtClean="0">
                <a:solidFill>
                  <a:prstClr val="black">
                    <a:tint val="75000"/>
                  </a:prstClr>
                </a:solidFill>
              </a:rPr>
              <a:pPr>
                <a:defRPr/>
              </a:pPr>
              <a:t>‹#›</a:t>
            </a:fld>
            <a:endParaRPr lang="tr-TR" dirty="0">
              <a:solidFill>
                <a:prstClr val="black">
                  <a:tint val="75000"/>
                </a:prstClr>
              </a:solidFill>
            </a:endParaRPr>
          </a:p>
        </p:txBody>
      </p:sp>
    </p:spTree>
    <p:extLst>
      <p:ext uri="{BB962C8B-B14F-4D97-AF65-F5344CB8AC3E}">
        <p14:creationId xmlns:p14="http://schemas.microsoft.com/office/powerpoint/2010/main" val="24442556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D51D8DB-3285-4A70-8BB2-70D8AC699206}" type="datetime1">
              <a:rPr lang="fr-FR" smtClean="0">
                <a:solidFill>
                  <a:prstClr val="black">
                    <a:tint val="75000"/>
                  </a:prstClr>
                </a:solidFill>
              </a:rPr>
              <a:t>04/04/2015</a:t>
            </a:fld>
            <a:endParaRPr lang="tr-TR" dirty="0">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techbase - realtime big data solutions  www.techbase.com.tr</a:t>
            </a:r>
            <a:endParaRPr lang="tr-TR" dirty="0">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733E5688-4A01-4F24-8465-2609EF960480}" type="slidenum">
              <a:rPr lang="tr-TR" smtClean="0">
                <a:solidFill>
                  <a:prstClr val="black">
                    <a:tint val="75000"/>
                  </a:prstClr>
                </a:solidFill>
              </a:rPr>
              <a:pPr>
                <a:defRPr/>
              </a:pPr>
              <a:t>‹#›</a:t>
            </a:fld>
            <a:endParaRPr lang="tr-TR" dirty="0">
              <a:solidFill>
                <a:prstClr val="black">
                  <a:tint val="75000"/>
                </a:prstClr>
              </a:solidFill>
            </a:endParaRPr>
          </a:p>
        </p:txBody>
      </p:sp>
    </p:spTree>
    <p:extLst>
      <p:ext uri="{BB962C8B-B14F-4D97-AF65-F5344CB8AC3E}">
        <p14:creationId xmlns:p14="http://schemas.microsoft.com/office/powerpoint/2010/main" val="3761004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e la date 3"/>
          <p:cNvSpPr>
            <a:spLocks noGrp="1"/>
          </p:cNvSpPr>
          <p:nvPr>
            <p:ph type="dt" sz="half" idx="10"/>
          </p:nvPr>
        </p:nvSpPr>
        <p:spPr/>
        <p:txBody>
          <a:bodyPr/>
          <a:lstStyle>
            <a:lvl1pPr>
              <a:defRPr/>
            </a:lvl1pPr>
          </a:lstStyle>
          <a:p>
            <a:pPr>
              <a:defRPr/>
            </a:pPr>
            <a:fld id="{EA893470-67C7-4BBD-86E6-7ABE9A99DFA5}" type="datetime1">
              <a:rPr lang="fr-FR" smtClean="0"/>
              <a:t>04/04/2015</a:t>
            </a:fld>
            <a:endParaRPr lang="fr-FR"/>
          </a:p>
        </p:txBody>
      </p:sp>
      <p:sp>
        <p:nvSpPr>
          <p:cNvPr id="5" name="Espace réservé du pied de page 4"/>
          <p:cNvSpPr>
            <a:spLocks noGrp="1"/>
          </p:cNvSpPr>
          <p:nvPr>
            <p:ph type="ftr" sz="quarter" idx="11"/>
          </p:nvPr>
        </p:nvSpPr>
        <p:spPr/>
        <p:txBody>
          <a:bodyPr/>
          <a:lstStyle>
            <a:lvl1pPr>
              <a:defRPr/>
            </a:lvl1pPr>
          </a:lstStyle>
          <a:p>
            <a:pPr>
              <a:defRPr/>
            </a:pPr>
            <a:r>
              <a:rPr lang="en-US" smtClean="0"/>
              <a:t>techbase - realtime big data solutions  www.techbase.com.tr</a:t>
            </a: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D5C91C67-C829-48FB-8F17-1206D2258860}" type="slidenum">
              <a:rPr lang="fr-FR"/>
              <a:pPr>
                <a:defRPr/>
              </a:pPr>
              <a:t>‹#›</a:t>
            </a:fld>
            <a:endParaRPr lang="fr-FR"/>
          </a:p>
        </p:txBody>
      </p:sp>
    </p:spTree>
    <p:extLst>
      <p:ext uri="{BB962C8B-B14F-4D97-AF65-F5344CB8AC3E}">
        <p14:creationId xmlns:p14="http://schemas.microsoft.com/office/powerpoint/2010/main" val="31315770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2"/>
            <a:ext cx="5111750" cy="585311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ED05250-2132-42C6-B86B-EC014B805D78}" type="datetime1">
              <a:rPr lang="fr-FR" smtClean="0">
                <a:solidFill>
                  <a:prstClr val="black">
                    <a:tint val="75000"/>
                  </a:prstClr>
                </a:solidFill>
              </a:rPr>
              <a:t>04/04/2015</a:t>
            </a:fld>
            <a:endParaRPr lang="tr-TR" dirty="0">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techbase - realtime big data solutions  www.techbase.com.tr</a:t>
            </a:r>
            <a:endParaRPr lang="tr-TR" dirty="0">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9985817-98AF-4BCA-91DA-9CA27AB060BE}" type="slidenum">
              <a:rPr lang="tr-TR" smtClean="0">
                <a:solidFill>
                  <a:prstClr val="black">
                    <a:tint val="75000"/>
                  </a:prstClr>
                </a:solidFill>
              </a:rPr>
              <a:pPr>
                <a:defRPr/>
              </a:pPr>
              <a:t>‹#›</a:t>
            </a:fld>
            <a:endParaRPr lang="tr-TR" dirty="0">
              <a:solidFill>
                <a:prstClr val="black">
                  <a:tint val="75000"/>
                </a:prstClr>
              </a:solidFill>
            </a:endParaRPr>
          </a:p>
        </p:txBody>
      </p:sp>
    </p:spTree>
    <p:extLst>
      <p:ext uri="{BB962C8B-B14F-4D97-AF65-F5344CB8AC3E}">
        <p14:creationId xmlns:p14="http://schemas.microsoft.com/office/powerpoint/2010/main" val="9728472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tr-TR"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7F99B1A-FD26-4BC6-8994-4B756222B912}" type="datetime1">
              <a:rPr lang="fr-FR" smtClean="0">
                <a:solidFill>
                  <a:prstClr val="black">
                    <a:tint val="75000"/>
                  </a:prstClr>
                </a:solidFill>
              </a:rPr>
              <a:t>04/04/2015</a:t>
            </a:fld>
            <a:endParaRPr lang="tr-TR" dirty="0">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techbase - realtime big data solutions  www.techbase.com.tr</a:t>
            </a:r>
            <a:endParaRPr lang="tr-TR" dirty="0">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5BF2DB1-60F1-4F9D-BE92-8E7ADC5FF8E0}" type="slidenum">
              <a:rPr lang="tr-TR" smtClean="0">
                <a:solidFill>
                  <a:prstClr val="black">
                    <a:tint val="75000"/>
                  </a:prstClr>
                </a:solidFill>
              </a:rPr>
              <a:pPr>
                <a:defRPr/>
              </a:pPr>
              <a:t>‹#›</a:t>
            </a:fld>
            <a:endParaRPr lang="tr-TR" dirty="0">
              <a:solidFill>
                <a:prstClr val="black">
                  <a:tint val="75000"/>
                </a:prstClr>
              </a:solidFill>
            </a:endParaRPr>
          </a:p>
        </p:txBody>
      </p:sp>
    </p:spTree>
    <p:extLst>
      <p:ext uri="{BB962C8B-B14F-4D97-AF65-F5344CB8AC3E}">
        <p14:creationId xmlns:p14="http://schemas.microsoft.com/office/powerpoint/2010/main" val="41136560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dirty="0"/>
          </a:p>
        </p:txBody>
      </p:sp>
      <p:sp>
        <p:nvSpPr>
          <p:cNvPr id="4" name="Date Placeholder 3"/>
          <p:cNvSpPr>
            <a:spLocks noGrp="1"/>
          </p:cNvSpPr>
          <p:nvPr>
            <p:ph type="dt" sz="half" idx="10"/>
          </p:nvPr>
        </p:nvSpPr>
        <p:spPr/>
        <p:txBody>
          <a:bodyPr/>
          <a:lstStyle>
            <a:lvl1pPr>
              <a:defRPr/>
            </a:lvl1pPr>
          </a:lstStyle>
          <a:p>
            <a:pPr>
              <a:defRPr/>
            </a:pPr>
            <a:fld id="{C7AD3388-C634-4B8C-936C-5C3F954EDD06}" type="datetime1">
              <a:rPr lang="fr-FR" smtClean="0">
                <a:solidFill>
                  <a:prstClr val="black">
                    <a:tint val="75000"/>
                  </a:prstClr>
                </a:solidFill>
              </a:rPr>
              <a:t>04/04/2015</a:t>
            </a:fld>
            <a:endParaRPr lang="tr-TR"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techbase - realtime big data solutions  www.techbase.com.tr</a:t>
            </a:r>
            <a:endParaRPr lang="tr-TR"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023BEE8-DAEC-4E87-A902-B1280ABE9C3E}" type="slidenum">
              <a:rPr lang="tr-TR" smtClean="0">
                <a:solidFill>
                  <a:prstClr val="black">
                    <a:tint val="75000"/>
                  </a:prstClr>
                </a:solidFill>
              </a:rPr>
              <a:pPr>
                <a:defRPr/>
              </a:pPr>
              <a:t>‹#›</a:t>
            </a:fld>
            <a:endParaRPr lang="tr-TR" dirty="0">
              <a:solidFill>
                <a:prstClr val="black">
                  <a:tint val="75000"/>
                </a:prstClr>
              </a:solidFill>
            </a:endParaRPr>
          </a:p>
        </p:txBody>
      </p:sp>
    </p:spTree>
    <p:extLst>
      <p:ext uri="{BB962C8B-B14F-4D97-AF65-F5344CB8AC3E}">
        <p14:creationId xmlns:p14="http://schemas.microsoft.com/office/powerpoint/2010/main" val="36762158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lvl1pPr>
              <a:defRPr/>
            </a:lvl1pPr>
          </a:lstStyle>
          <a:p>
            <a:pPr>
              <a:defRPr/>
            </a:pPr>
            <a:fld id="{3A66F66D-2882-4E31-8DB9-4B66A5E76144}" type="datetime1">
              <a:rPr lang="fr-FR" smtClean="0">
                <a:solidFill>
                  <a:prstClr val="black">
                    <a:tint val="75000"/>
                  </a:prstClr>
                </a:solidFill>
              </a:rPr>
              <a:t>04/04/2015</a:t>
            </a:fld>
            <a:endParaRPr lang="tr-TR"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en-US" smtClean="0">
                <a:solidFill>
                  <a:prstClr val="black">
                    <a:tint val="75000"/>
                  </a:prstClr>
                </a:solidFill>
              </a:rPr>
              <a:t>techbase - realtime big data solutions  www.techbase.com.tr</a:t>
            </a:r>
            <a:endParaRPr lang="tr-TR"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4039457-EF95-4665-8651-3A94BAAE3658}" type="slidenum">
              <a:rPr lang="tr-TR" smtClean="0">
                <a:solidFill>
                  <a:prstClr val="black">
                    <a:tint val="75000"/>
                  </a:prstClr>
                </a:solidFill>
              </a:rPr>
              <a:pPr>
                <a:defRPr/>
              </a:pPr>
              <a:t>‹#›</a:t>
            </a:fld>
            <a:endParaRPr lang="tr-TR" dirty="0">
              <a:solidFill>
                <a:prstClr val="black">
                  <a:tint val="75000"/>
                </a:prstClr>
              </a:solidFill>
            </a:endParaRPr>
          </a:p>
        </p:txBody>
      </p:sp>
    </p:spTree>
    <p:extLst>
      <p:ext uri="{BB962C8B-B14F-4D97-AF65-F5344CB8AC3E}">
        <p14:creationId xmlns:p14="http://schemas.microsoft.com/office/powerpoint/2010/main" val="32017875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a:xfrm>
            <a:off x="107505" y="1196752"/>
            <a:ext cx="8928992" cy="2520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dirty="0"/>
          </a:p>
        </p:txBody>
      </p:sp>
      <p:sp>
        <p:nvSpPr>
          <p:cNvPr id="7" name="Content Placeholder 2"/>
          <p:cNvSpPr>
            <a:spLocks noGrp="1"/>
          </p:cNvSpPr>
          <p:nvPr>
            <p:ph idx="13"/>
          </p:nvPr>
        </p:nvSpPr>
        <p:spPr>
          <a:xfrm>
            <a:off x="107505" y="3789040"/>
            <a:ext cx="8928992" cy="2520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dirty="0"/>
          </a:p>
        </p:txBody>
      </p:sp>
      <p:sp>
        <p:nvSpPr>
          <p:cNvPr id="5" name="Date Placeholder 3"/>
          <p:cNvSpPr>
            <a:spLocks noGrp="1"/>
          </p:cNvSpPr>
          <p:nvPr>
            <p:ph type="dt" sz="half" idx="14"/>
          </p:nvPr>
        </p:nvSpPr>
        <p:spPr/>
        <p:txBody>
          <a:bodyPr/>
          <a:lstStyle>
            <a:lvl1pPr>
              <a:defRPr/>
            </a:lvl1pPr>
          </a:lstStyle>
          <a:p>
            <a:pPr>
              <a:defRPr/>
            </a:pPr>
            <a:fld id="{0FCB2474-0E33-420A-92D1-8AC0554BF5B1}" type="datetime1">
              <a:rPr lang="fr-FR" smtClean="0">
                <a:solidFill>
                  <a:prstClr val="black">
                    <a:tint val="75000"/>
                  </a:prstClr>
                </a:solidFill>
              </a:rPr>
              <a:t>04/04/2015</a:t>
            </a:fld>
            <a:endParaRPr lang="tr-TR" dirty="0">
              <a:solidFill>
                <a:prstClr val="black">
                  <a:tint val="75000"/>
                </a:prstClr>
              </a:solidFill>
            </a:endParaRPr>
          </a:p>
        </p:txBody>
      </p:sp>
      <p:sp>
        <p:nvSpPr>
          <p:cNvPr id="6" name="Footer Placeholder 4"/>
          <p:cNvSpPr>
            <a:spLocks noGrp="1"/>
          </p:cNvSpPr>
          <p:nvPr>
            <p:ph type="ftr" sz="quarter" idx="15"/>
          </p:nvPr>
        </p:nvSpPr>
        <p:spPr/>
        <p:txBody>
          <a:bodyPr/>
          <a:lstStyle>
            <a:lvl1pPr>
              <a:defRPr/>
            </a:lvl1pPr>
          </a:lstStyle>
          <a:p>
            <a:pPr>
              <a:defRPr/>
            </a:pPr>
            <a:r>
              <a:rPr lang="en-US" smtClean="0">
                <a:solidFill>
                  <a:prstClr val="black">
                    <a:tint val="75000"/>
                  </a:prstClr>
                </a:solidFill>
              </a:rPr>
              <a:t>techbase - realtime big data solutions  www.techbase.com.tr</a:t>
            </a:r>
            <a:endParaRPr lang="tr-TR" dirty="0">
              <a:solidFill>
                <a:prstClr val="black">
                  <a:tint val="75000"/>
                </a:prstClr>
              </a:solidFill>
            </a:endParaRPr>
          </a:p>
        </p:txBody>
      </p:sp>
      <p:sp>
        <p:nvSpPr>
          <p:cNvPr id="8" name="Slide Number Placeholder 5"/>
          <p:cNvSpPr>
            <a:spLocks noGrp="1"/>
          </p:cNvSpPr>
          <p:nvPr>
            <p:ph type="sldNum" sz="quarter" idx="16"/>
          </p:nvPr>
        </p:nvSpPr>
        <p:spPr/>
        <p:txBody>
          <a:bodyPr/>
          <a:lstStyle>
            <a:lvl1pPr>
              <a:defRPr/>
            </a:lvl1pPr>
          </a:lstStyle>
          <a:p>
            <a:pPr>
              <a:defRPr/>
            </a:pPr>
            <a:fld id="{334116BF-1876-4F33-9042-5E44D9517889}" type="slidenum">
              <a:rPr lang="tr-TR">
                <a:solidFill>
                  <a:prstClr val="black">
                    <a:tint val="75000"/>
                  </a:prstClr>
                </a:solidFill>
              </a:rPr>
              <a:pPr>
                <a:defRPr/>
              </a:pPr>
              <a:t>‹#›</a:t>
            </a:fld>
            <a:endParaRPr lang="tr-TR" dirty="0">
              <a:solidFill>
                <a:prstClr val="black">
                  <a:tint val="75000"/>
                </a:prstClr>
              </a:solidFill>
            </a:endParaRPr>
          </a:p>
        </p:txBody>
      </p:sp>
    </p:spTree>
    <p:extLst>
      <p:ext uri="{BB962C8B-B14F-4D97-AF65-F5344CB8AC3E}">
        <p14:creationId xmlns:p14="http://schemas.microsoft.com/office/powerpoint/2010/main" val="1657666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F241045C-F08E-4CEB-BA4E-A10023813DC7}" type="datetime1">
              <a:rPr lang="fr-FR" smtClean="0"/>
              <a:t>04/04/2015</a:t>
            </a:fld>
            <a:endParaRPr lang="fr-FR"/>
          </a:p>
        </p:txBody>
      </p:sp>
      <p:sp>
        <p:nvSpPr>
          <p:cNvPr id="5" name="Espace réservé du pied de page 4"/>
          <p:cNvSpPr>
            <a:spLocks noGrp="1"/>
          </p:cNvSpPr>
          <p:nvPr>
            <p:ph type="ftr" sz="quarter" idx="11"/>
          </p:nvPr>
        </p:nvSpPr>
        <p:spPr/>
        <p:txBody>
          <a:bodyPr/>
          <a:lstStyle>
            <a:lvl1pPr>
              <a:defRPr/>
            </a:lvl1pPr>
          </a:lstStyle>
          <a:p>
            <a:pPr>
              <a:defRPr/>
            </a:pPr>
            <a:r>
              <a:rPr lang="en-US" smtClean="0"/>
              <a:t>techbase - realtime big data solutions  www.techbase.com.tr</a:t>
            </a: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E8114B16-EBFC-4B4B-AFB5-CED5C4E661FC}" type="slidenum">
              <a:rPr lang="fr-FR"/>
              <a:pPr>
                <a:defRPr/>
              </a:pPr>
              <a:t>‹#›</a:t>
            </a:fld>
            <a:endParaRPr lang="fr-FR"/>
          </a:p>
        </p:txBody>
      </p:sp>
    </p:spTree>
    <p:extLst>
      <p:ext uri="{BB962C8B-B14F-4D97-AF65-F5344CB8AC3E}">
        <p14:creationId xmlns:p14="http://schemas.microsoft.com/office/powerpoint/2010/main" val="887815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Espace réservé de la date 3"/>
          <p:cNvSpPr>
            <a:spLocks noGrp="1"/>
          </p:cNvSpPr>
          <p:nvPr>
            <p:ph type="dt" sz="half" idx="10"/>
          </p:nvPr>
        </p:nvSpPr>
        <p:spPr/>
        <p:txBody>
          <a:bodyPr/>
          <a:lstStyle>
            <a:lvl1pPr>
              <a:defRPr/>
            </a:lvl1pPr>
          </a:lstStyle>
          <a:p>
            <a:pPr>
              <a:defRPr/>
            </a:pPr>
            <a:fld id="{B2FC1708-3E98-4C08-94EA-67206B4C0F37}" type="datetime1">
              <a:rPr lang="fr-FR" smtClean="0"/>
              <a:t>04/04/2015</a:t>
            </a:fld>
            <a:endParaRPr lang="fr-FR"/>
          </a:p>
        </p:txBody>
      </p:sp>
      <p:sp>
        <p:nvSpPr>
          <p:cNvPr id="6" name="Espace réservé du pied de page 4"/>
          <p:cNvSpPr>
            <a:spLocks noGrp="1"/>
          </p:cNvSpPr>
          <p:nvPr>
            <p:ph type="ftr" sz="quarter" idx="11"/>
          </p:nvPr>
        </p:nvSpPr>
        <p:spPr/>
        <p:txBody>
          <a:bodyPr/>
          <a:lstStyle>
            <a:lvl1pPr>
              <a:defRPr/>
            </a:lvl1pPr>
          </a:lstStyle>
          <a:p>
            <a:pPr>
              <a:defRPr/>
            </a:pPr>
            <a:r>
              <a:rPr lang="en-US" smtClean="0"/>
              <a:t>techbase - realtime big data solutions  www.techbase.com.tr</a:t>
            </a: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5C2AA977-AF14-4823-AB58-C1E1B663E3CC}" type="slidenum">
              <a:rPr lang="fr-FR"/>
              <a:pPr>
                <a:defRPr/>
              </a:pPr>
              <a:t>‹#›</a:t>
            </a:fld>
            <a:endParaRPr lang="fr-FR"/>
          </a:p>
        </p:txBody>
      </p:sp>
    </p:spTree>
    <p:extLst>
      <p:ext uri="{BB962C8B-B14F-4D97-AF65-F5344CB8AC3E}">
        <p14:creationId xmlns:p14="http://schemas.microsoft.com/office/powerpoint/2010/main" val="3437804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Espace réservé de la date 3"/>
          <p:cNvSpPr>
            <a:spLocks noGrp="1"/>
          </p:cNvSpPr>
          <p:nvPr>
            <p:ph type="dt" sz="half" idx="10"/>
          </p:nvPr>
        </p:nvSpPr>
        <p:spPr/>
        <p:txBody>
          <a:bodyPr/>
          <a:lstStyle>
            <a:lvl1pPr>
              <a:defRPr/>
            </a:lvl1pPr>
          </a:lstStyle>
          <a:p>
            <a:pPr>
              <a:defRPr/>
            </a:pPr>
            <a:fld id="{E21D47C7-3A5D-46DB-823D-E608BB424A41}" type="datetime1">
              <a:rPr lang="fr-FR" smtClean="0"/>
              <a:t>04/04/2015</a:t>
            </a:fld>
            <a:endParaRPr lang="fr-FR"/>
          </a:p>
        </p:txBody>
      </p:sp>
      <p:sp>
        <p:nvSpPr>
          <p:cNvPr id="8" name="Espace réservé du pied de page 4"/>
          <p:cNvSpPr>
            <a:spLocks noGrp="1"/>
          </p:cNvSpPr>
          <p:nvPr>
            <p:ph type="ftr" sz="quarter" idx="11"/>
          </p:nvPr>
        </p:nvSpPr>
        <p:spPr/>
        <p:txBody>
          <a:bodyPr/>
          <a:lstStyle>
            <a:lvl1pPr>
              <a:defRPr/>
            </a:lvl1pPr>
          </a:lstStyle>
          <a:p>
            <a:pPr>
              <a:defRPr/>
            </a:pPr>
            <a:r>
              <a:rPr lang="en-US" smtClean="0"/>
              <a:t>techbase - realtime big data solutions  www.techbase.com.tr</a:t>
            </a:r>
            <a:endParaRPr lang="fr-FR"/>
          </a:p>
        </p:txBody>
      </p:sp>
      <p:sp>
        <p:nvSpPr>
          <p:cNvPr id="9" name="Espace réservé du numéro de diapositive 5"/>
          <p:cNvSpPr>
            <a:spLocks noGrp="1"/>
          </p:cNvSpPr>
          <p:nvPr>
            <p:ph type="sldNum" sz="quarter" idx="12"/>
          </p:nvPr>
        </p:nvSpPr>
        <p:spPr/>
        <p:txBody>
          <a:bodyPr/>
          <a:lstStyle>
            <a:lvl1pPr>
              <a:defRPr/>
            </a:lvl1pPr>
          </a:lstStyle>
          <a:p>
            <a:pPr>
              <a:defRPr/>
            </a:pPr>
            <a:fld id="{63494EDB-97F7-416C-A3B8-EC95509864BF}" type="slidenum">
              <a:rPr lang="fr-FR"/>
              <a:pPr>
                <a:defRPr/>
              </a:pPr>
              <a:t>‹#›</a:t>
            </a:fld>
            <a:endParaRPr lang="fr-FR"/>
          </a:p>
        </p:txBody>
      </p:sp>
    </p:spTree>
    <p:extLst>
      <p:ext uri="{BB962C8B-B14F-4D97-AF65-F5344CB8AC3E}">
        <p14:creationId xmlns:p14="http://schemas.microsoft.com/office/powerpoint/2010/main" val="1965549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a:p>
        </p:txBody>
      </p:sp>
      <p:sp>
        <p:nvSpPr>
          <p:cNvPr id="3" name="Espace réservé de la date 3"/>
          <p:cNvSpPr>
            <a:spLocks noGrp="1"/>
          </p:cNvSpPr>
          <p:nvPr>
            <p:ph type="dt" sz="half" idx="10"/>
          </p:nvPr>
        </p:nvSpPr>
        <p:spPr/>
        <p:txBody>
          <a:bodyPr/>
          <a:lstStyle>
            <a:lvl1pPr>
              <a:defRPr/>
            </a:lvl1pPr>
          </a:lstStyle>
          <a:p>
            <a:pPr>
              <a:defRPr/>
            </a:pPr>
            <a:fld id="{AD063AA8-4CF8-4C0F-B8B0-224BF1B71DA8}" type="datetime1">
              <a:rPr lang="fr-FR" smtClean="0"/>
              <a:t>04/04/2015</a:t>
            </a:fld>
            <a:endParaRPr lang="fr-FR"/>
          </a:p>
        </p:txBody>
      </p:sp>
      <p:sp>
        <p:nvSpPr>
          <p:cNvPr id="4" name="Espace réservé du pied de page 4"/>
          <p:cNvSpPr>
            <a:spLocks noGrp="1"/>
          </p:cNvSpPr>
          <p:nvPr>
            <p:ph type="ftr" sz="quarter" idx="11"/>
          </p:nvPr>
        </p:nvSpPr>
        <p:spPr/>
        <p:txBody>
          <a:bodyPr/>
          <a:lstStyle>
            <a:lvl1pPr>
              <a:defRPr/>
            </a:lvl1pPr>
          </a:lstStyle>
          <a:p>
            <a:pPr>
              <a:defRPr/>
            </a:pPr>
            <a:r>
              <a:rPr lang="en-US" smtClean="0"/>
              <a:t>techbase - realtime big data solutions  www.techbase.com.tr</a:t>
            </a:r>
            <a:endParaRPr lang="fr-FR"/>
          </a:p>
        </p:txBody>
      </p:sp>
      <p:sp>
        <p:nvSpPr>
          <p:cNvPr id="5" name="Espace réservé du numéro de diapositive 5"/>
          <p:cNvSpPr>
            <a:spLocks noGrp="1"/>
          </p:cNvSpPr>
          <p:nvPr>
            <p:ph type="sldNum" sz="quarter" idx="12"/>
          </p:nvPr>
        </p:nvSpPr>
        <p:spPr/>
        <p:txBody>
          <a:bodyPr/>
          <a:lstStyle>
            <a:lvl1pPr>
              <a:defRPr/>
            </a:lvl1pPr>
          </a:lstStyle>
          <a:p>
            <a:pPr>
              <a:defRPr/>
            </a:pPr>
            <a:fld id="{A0755B00-272A-4A4D-A8E8-C81D4609AC15}" type="slidenum">
              <a:rPr lang="fr-FR"/>
              <a:pPr>
                <a:defRPr/>
              </a:pPr>
              <a:t>‹#›</a:t>
            </a:fld>
            <a:endParaRPr lang="fr-FR"/>
          </a:p>
        </p:txBody>
      </p:sp>
    </p:spTree>
    <p:extLst>
      <p:ext uri="{BB962C8B-B14F-4D97-AF65-F5344CB8AC3E}">
        <p14:creationId xmlns:p14="http://schemas.microsoft.com/office/powerpoint/2010/main" val="203664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3FBAE37-4E65-4D19-95DE-D46845D3195E}" type="datetime1">
              <a:rPr lang="fr-FR" smtClean="0"/>
              <a:t>04/04/2015</a:t>
            </a:fld>
            <a:endParaRPr lang="fr-FR"/>
          </a:p>
        </p:txBody>
      </p:sp>
      <p:sp>
        <p:nvSpPr>
          <p:cNvPr id="3" name="Espace réservé du pied de page 4"/>
          <p:cNvSpPr>
            <a:spLocks noGrp="1"/>
          </p:cNvSpPr>
          <p:nvPr>
            <p:ph type="ftr" sz="quarter" idx="11"/>
          </p:nvPr>
        </p:nvSpPr>
        <p:spPr/>
        <p:txBody>
          <a:bodyPr/>
          <a:lstStyle>
            <a:lvl1pPr>
              <a:defRPr/>
            </a:lvl1pPr>
          </a:lstStyle>
          <a:p>
            <a:pPr>
              <a:defRPr/>
            </a:pPr>
            <a:r>
              <a:rPr lang="en-US" smtClean="0"/>
              <a:t>techbase - realtime big data solutions  www.techbase.com.tr</a:t>
            </a:r>
            <a:endParaRPr lang="fr-FR"/>
          </a:p>
        </p:txBody>
      </p:sp>
      <p:sp>
        <p:nvSpPr>
          <p:cNvPr id="4" name="Espace réservé du numéro de diapositive 5"/>
          <p:cNvSpPr>
            <a:spLocks noGrp="1"/>
          </p:cNvSpPr>
          <p:nvPr>
            <p:ph type="sldNum" sz="quarter" idx="12"/>
          </p:nvPr>
        </p:nvSpPr>
        <p:spPr/>
        <p:txBody>
          <a:bodyPr/>
          <a:lstStyle>
            <a:lvl1pPr>
              <a:defRPr/>
            </a:lvl1pPr>
          </a:lstStyle>
          <a:p>
            <a:pPr>
              <a:defRPr/>
            </a:pPr>
            <a:fld id="{B7A08824-8260-46BC-861C-0D73EFFD91B6}" type="slidenum">
              <a:rPr lang="fr-FR"/>
              <a:pPr>
                <a:defRPr/>
              </a:pPr>
              <a:t>‹#›</a:t>
            </a:fld>
            <a:endParaRPr lang="fr-FR"/>
          </a:p>
        </p:txBody>
      </p:sp>
    </p:spTree>
    <p:extLst>
      <p:ext uri="{BB962C8B-B14F-4D97-AF65-F5344CB8AC3E}">
        <p14:creationId xmlns:p14="http://schemas.microsoft.com/office/powerpoint/2010/main" val="1912095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FB26C512-3DAE-4C52-9B86-5BABEA9BD81F}" type="datetime1">
              <a:rPr lang="fr-FR" smtClean="0"/>
              <a:t>04/04/2015</a:t>
            </a:fld>
            <a:endParaRPr lang="fr-FR"/>
          </a:p>
        </p:txBody>
      </p:sp>
      <p:sp>
        <p:nvSpPr>
          <p:cNvPr id="6" name="Espace réservé du pied de page 4"/>
          <p:cNvSpPr>
            <a:spLocks noGrp="1"/>
          </p:cNvSpPr>
          <p:nvPr>
            <p:ph type="ftr" sz="quarter" idx="11"/>
          </p:nvPr>
        </p:nvSpPr>
        <p:spPr/>
        <p:txBody>
          <a:bodyPr/>
          <a:lstStyle>
            <a:lvl1pPr>
              <a:defRPr/>
            </a:lvl1pPr>
          </a:lstStyle>
          <a:p>
            <a:pPr>
              <a:defRPr/>
            </a:pPr>
            <a:r>
              <a:rPr lang="en-US" smtClean="0"/>
              <a:t>techbase - realtime big data solutions  www.techbase.com.tr</a:t>
            </a: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E7597293-8C77-4DAF-969B-2B625EED911A}" type="slidenum">
              <a:rPr lang="fr-FR"/>
              <a:pPr>
                <a:defRPr/>
              </a:pPr>
              <a:t>‹#›</a:t>
            </a:fld>
            <a:endParaRPr lang="fr-FR"/>
          </a:p>
        </p:txBody>
      </p:sp>
    </p:spTree>
    <p:extLst>
      <p:ext uri="{BB962C8B-B14F-4D97-AF65-F5344CB8AC3E}">
        <p14:creationId xmlns:p14="http://schemas.microsoft.com/office/powerpoint/2010/main" val="3726062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7F0F62C1-AFD1-4273-9C93-5326F4AA3128}" type="datetime1">
              <a:rPr lang="fr-FR" smtClean="0"/>
              <a:t>04/04/2015</a:t>
            </a:fld>
            <a:endParaRPr lang="fr-FR"/>
          </a:p>
        </p:txBody>
      </p:sp>
      <p:sp>
        <p:nvSpPr>
          <p:cNvPr id="6" name="Espace réservé du pied de page 4"/>
          <p:cNvSpPr>
            <a:spLocks noGrp="1"/>
          </p:cNvSpPr>
          <p:nvPr>
            <p:ph type="ftr" sz="quarter" idx="11"/>
          </p:nvPr>
        </p:nvSpPr>
        <p:spPr/>
        <p:txBody>
          <a:bodyPr/>
          <a:lstStyle>
            <a:lvl1pPr>
              <a:defRPr/>
            </a:lvl1pPr>
          </a:lstStyle>
          <a:p>
            <a:pPr>
              <a:defRPr/>
            </a:pPr>
            <a:r>
              <a:rPr lang="en-US" smtClean="0"/>
              <a:t>techbase - realtime big data solutions  www.techbase.com.tr</a:t>
            </a: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228140A5-A60B-473F-AD42-F4CBF6515632}" type="slidenum">
              <a:rPr lang="fr-FR"/>
              <a:pPr>
                <a:defRPr/>
              </a:pPr>
              <a:t>‹#›</a:t>
            </a:fld>
            <a:endParaRPr lang="fr-FR"/>
          </a:p>
        </p:txBody>
      </p:sp>
    </p:spTree>
    <p:extLst>
      <p:ext uri="{BB962C8B-B14F-4D97-AF65-F5344CB8AC3E}">
        <p14:creationId xmlns:p14="http://schemas.microsoft.com/office/powerpoint/2010/main" val="3812038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B4455AB-19F8-4145-9537-B4949C73EA40}" type="datetime1">
              <a:rPr lang="fr-FR" smtClean="0"/>
              <a:t>04/04/2015</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smtClean="0"/>
              <a:t>techbase - realtime big data solutions  www.techbase.com.tr</a:t>
            </a:r>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46AC143E-1B8B-4B61-95C5-DFAFBE0595F5}" type="slidenum">
              <a:rPr lang="fr-FR"/>
              <a:pPr>
                <a:defRPr/>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6561138"/>
            <a:ext cx="9144000" cy="323850"/>
          </a:xfrm>
          <a:prstGeom prst="rect">
            <a:avLst/>
          </a:prstGeom>
          <a:solidFill>
            <a:srgbClr val="009E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dirty="0">
              <a:solidFill>
                <a:prstClr val="white"/>
              </a:solidFill>
            </a:endParaRPr>
          </a:p>
        </p:txBody>
      </p:sp>
      <p:sp>
        <p:nvSpPr>
          <p:cNvPr id="1029" name="Title Placeholder 1"/>
          <p:cNvSpPr>
            <a:spLocks noGrp="1"/>
          </p:cNvSpPr>
          <p:nvPr>
            <p:ph type="title"/>
          </p:nvPr>
        </p:nvSpPr>
        <p:spPr bwMode="auto">
          <a:xfrm>
            <a:off x="107951" y="115890"/>
            <a:ext cx="8928100" cy="9413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tr-TR" dirty="0" smtClean="0"/>
          </a:p>
        </p:txBody>
      </p:sp>
      <p:sp>
        <p:nvSpPr>
          <p:cNvPr id="1030" name="Text Placeholder 2"/>
          <p:cNvSpPr>
            <a:spLocks noGrp="1"/>
          </p:cNvSpPr>
          <p:nvPr>
            <p:ph type="body" idx="1"/>
          </p:nvPr>
        </p:nvSpPr>
        <p:spPr bwMode="auto">
          <a:xfrm>
            <a:off x="107951" y="1196975"/>
            <a:ext cx="8928100" cy="5111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tr-TR" dirty="0" smtClean="0"/>
          </a:p>
        </p:txBody>
      </p:sp>
      <p:sp>
        <p:nvSpPr>
          <p:cNvPr id="4" name="Date Placeholder 3"/>
          <p:cNvSpPr>
            <a:spLocks noGrp="1"/>
          </p:cNvSpPr>
          <p:nvPr>
            <p:ph type="dt" sz="half" idx="2"/>
          </p:nvPr>
        </p:nvSpPr>
        <p:spPr>
          <a:xfrm>
            <a:off x="214398" y="6376990"/>
            <a:ext cx="1258888" cy="147637"/>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mn-lt"/>
                <a:cs typeface="+mn-cs"/>
              </a:defRPr>
            </a:lvl1pPr>
          </a:lstStyle>
          <a:p>
            <a:pPr>
              <a:defRPr/>
            </a:pPr>
            <a:fld id="{B325F354-D16A-4C14-B951-DC08190D7FDF}" type="datetime1">
              <a:rPr lang="fr-FR" smtClean="0">
                <a:solidFill>
                  <a:prstClr val="black">
                    <a:tint val="75000"/>
                  </a:prstClr>
                </a:solidFill>
              </a:rPr>
              <a:t>04/04/2015</a:t>
            </a:fld>
            <a:endParaRPr lang="tr-TR">
              <a:solidFill>
                <a:prstClr val="black">
                  <a:tint val="75000"/>
                </a:prstClr>
              </a:solidFill>
            </a:endParaRPr>
          </a:p>
        </p:txBody>
      </p:sp>
      <p:sp>
        <p:nvSpPr>
          <p:cNvPr id="5" name="Footer Placeholder 4"/>
          <p:cNvSpPr>
            <a:spLocks noGrp="1"/>
          </p:cNvSpPr>
          <p:nvPr>
            <p:ph type="ftr" sz="quarter" idx="3"/>
          </p:nvPr>
        </p:nvSpPr>
        <p:spPr>
          <a:xfrm>
            <a:off x="1619251" y="6376990"/>
            <a:ext cx="5903913" cy="147637"/>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mn-lt"/>
                <a:cs typeface="+mn-cs"/>
              </a:defRPr>
            </a:lvl1pPr>
          </a:lstStyle>
          <a:p>
            <a:pPr>
              <a:defRPr/>
            </a:pPr>
            <a:r>
              <a:rPr lang="en-US" smtClean="0">
                <a:solidFill>
                  <a:prstClr val="black">
                    <a:tint val="75000"/>
                  </a:prstClr>
                </a:solidFill>
              </a:rPr>
              <a:t>techbase - realtime big data solutions  www.techbase.com.tr</a:t>
            </a:r>
            <a:endParaRPr lang="tr-TR">
              <a:solidFill>
                <a:prstClr val="black">
                  <a:tint val="75000"/>
                </a:prstClr>
              </a:solidFill>
            </a:endParaRPr>
          </a:p>
        </p:txBody>
      </p:sp>
      <p:sp>
        <p:nvSpPr>
          <p:cNvPr id="6" name="Slide Number Placeholder 5"/>
          <p:cNvSpPr>
            <a:spLocks noGrp="1"/>
          </p:cNvSpPr>
          <p:nvPr>
            <p:ph type="sldNum" sz="quarter" idx="4"/>
          </p:nvPr>
        </p:nvSpPr>
        <p:spPr>
          <a:xfrm>
            <a:off x="7848601" y="6376990"/>
            <a:ext cx="1187450" cy="147637"/>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43331F93-4F5E-4064-A545-2E985D72FEEF}" type="slidenum">
              <a:rPr lang="tr-TR" smtClean="0">
                <a:solidFill>
                  <a:prstClr val="black">
                    <a:tint val="75000"/>
                  </a:prstClr>
                </a:solidFill>
              </a:rPr>
              <a:pPr>
                <a:defRPr/>
              </a:pPr>
              <a:t>‹#›</a:t>
            </a:fld>
            <a:endParaRPr lang="tr-TR">
              <a:solidFill>
                <a:prstClr val="black">
                  <a:tint val="75000"/>
                </a:prstClr>
              </a:solidFill>
            </a:endParaRPr>
          </a:p>
        </p:txBody>
      </p:sp>
      <p:pic>
        <p:nvPicPr>
          <p:cNvPr id="12" name="Picture 2" descr="D:\TechbaseLogoBeyaz.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769867" y="6550491"/>
            <a:ext cx="1338637" cy="26288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D:\TechbaseLogoBeyaz.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769867" y="6550491"/>
            <a:ext cx="1338637" cy="26288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34666" y="6637012"/>
            <a:ext cx="1799753" cy="163843"/>
          </a:xfrm>
          <a:prstGeom prst="rect">
            <a:avLst/>
          </a:prstGeom>
        </p:spPr>
      </p:pic>
    </p:spTree>
    <p:extLst>
      <p:ext uri="{BB962C8B-B14F-4D97-AF65-F5344CB8AC3E}">
        <p14:creationId xmlns:p14="http://schemas.microsoft.com/office/powerpoint/2010/main" val="32808504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sldNum="0" hdr="0" dt="0"/>
  <p:txStyles>
    <p:titleStyle>
      <a:lvl1pPr algn="ctr" rtl="0" eaLnBrk="1" fontAlgn="base" hangingPunct="1">
        <a:spcBef>
          <a:spcPct val="0"/>
        </a:spcBef>
        <a:spcAft>
          <a:spcPct val="0"/>
        </a:spcAft>
        <a:defRPr sz="4000" kern="1200">
          <a:solidFill>
            <a:srgbClr val="254061"/>
          </a:solidFill>
          <a:effectLst>
            <a:outerShdw blurRad="38100" dist="38100" dir="2700000" algn="tl">
              <a:srgbClr val="000000">
                <a:alpha val="43137"/>
              </a:srgbClr>
            </a:outerShdw>
          </a:effectLst>
          <a:latin typeface="Candara" panose="020E0502030303020204" pitchFamily="34" charset="0"/>
          <a:ea typeface="+mj-ea"/>
          <a:cs typeface="+mj-cs"/>
        </a:defRPr>
      </a:lvl1pPr>
      <a:lvl2pPr algn="ctr" rtl="0" eaLnBrk="1" fontAlgn="base" hangingPunct="1">
        <a:spcBef>
          <a:spcPct val="0"/>
        </a:spcBef>
        <a:spcAft>
          <a:spcPct val="0"/>
        </a:spcAft>
        <a:defRPr sz="4000">
          <a:solidFill>
            <a:srgbClr val="254061"/>
          </a:solidFill>
          <a:latin typeface="Calibri" pitchFamily="34" charset="0"/>
        </a:defRPr>
      </a:lvl2pPr>
      <a:lvl3pPr algn="ctr" rtl="0" eaLnBrk="1" fontAlgn="base" hangingPunct="1">
        <a:spcBef>
          <a:spcPct val="0"/>
        </a:spcBef>
        <a:spcAft>
          <a:spcPct val="0"/>
        </a:spcAft>
        <a:defRPr sz="4000">
          <a:solidFill>
            <a:srgbClr val="254061"/>
          </a:solidFill>
          <a:latin typeface="Calibri" pitchFamily="34" charset="0"/>
        </a:defRPr>
      </a:lvl3pPr>
      <a:lvl4pPr algn="ctr" rtl="0" eaLnBrk="1" fontAlgn="base" hangingPunct="1">
        <a:spcBef>
          <a:spcPct val="0"/>
        </a:spcBef>
        <a:spcAft>
          <a:spcPct val="0"/>
        </a:spcAft>
        <a:defRPr sz="4000">
          <a:solidFill>
            <a:srgbClr val="254061"/>
          </a:solidFill>
          <a:latin typeface="Calibri" pitchFamily="34" charset="0"/>
        </a:defRPr>
      </a:lvl4pPr>
      <a:lvl5pPr algn="ctr" rtl="0" eaLnBrk="1" fontAlgn="base" hangingPunct="1">
        <a:spcBef>
          <a:spcPct val="0"/>
        </a:spcBef>
        <a:spcAft>
          <a:spcPct val="0"/>
        </a:spcAft>
        <a:defRPr sz="4000">
          <a:solidFill>
            <a:srgbClr val="254061"/>
          </a:solidFill>
          <a:latin typeface="Calibri" pitchFamily="34" charset="0"/>
        </a:defRPr>
      </a:lvl5pPr>
      <a:lvl6pPr marL="457200" algn="ctr" rtl="0" eaLnBrk="1" fontAlgn="base" hangingPunct="1">
        <a:spcBef>
          <a:spcPct val="0"/>
        </a:spcBef>
        <a:spcAft>
          <a:spcPct val="0"/>
        </a:spcAft>
        <a:defRPr sz="4000">
          <a:solidFill>
            <a:srgbClr val="254061"/>
          </a:solidFill>
          <a:latin typeface="Calibri" pitchFamily="34" charset="0"/>
        </a:defRPr>
      </a:lvl6pPr>
      <a:lvl7pPr marL="914400" algn="ctr" rtl="0" eaLnBrk="1" fontAlgn="base" hangingPunct="1">
        <a:spcBef>
          <a:spcPct val="0"/>
        </a:spcBef>
        <a:spcAft>
          <a:spcPct val="0"/>
        </a:spcAft>
        <a:defRPr sz="4000">
          <a:solidFill>
            <a:srgbClr val="254061"/>
          </a:solidFill>
          <a:latin typeface="Calibri" pitchFamily="34" charset="0"/>
        </a:defRPr>
      </a:lvl7pPr>
      <a:lvl8pPr marL="1371600" algn="ctr" rtl="0" eaLnBrk="1" fontAlgn="base" hangingPunct="1">
        <a:spcBef>
          <a:spcPct val="0"/>
        </a:spcBef>
        <a:spcAft>
          <a:spcPct val="0"/>
        </a:spcAft>
        <a:defRPr sz="4000">
          <a:solidFill>
            <a:srgbClr val="254061"/>
          </a:solidFill>
          <a:latin typeface="Calibri" pitchFamily="34" charset="0"/>
        </a:defRPr>
      </a:lvl8pPr>
      <a:lvl9pPr marL="1828800" algn="ctr" rtl="0" eaLnBrk="1" fontAlgn="base" hangingPunct="1">
        <a:spcBef>
          <a:spcPct val="0"/>
        </a:spcBef>
        <a:spcAft>
          <a:spcPct val="0"/>
        </a:spcAft>
        <a:defRPr sz="4000">
          <a:solidFill>
            <a:srgbClr val="25406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2800" kern="1200">
          <a:solidFill>
            <a:schemeClr val="tx1"/>
          </a:solidFill>
          <a:latin typeface="Candara" panose="020E0502030303020204" pitchFamily="34" charset="0"/>
          <a:ea typeface="+mn-ea"/>
          <a:cs typeface="+mn-cs"/>
        </a:defRPr>
      </a:lvl1pPr>
      <a:lvl2pPr marL="742950" indent="-285750" algn="l" rtl="0" eaLnBrk="1" fontAlgn="base" hangingPunct="1">
        <a:spcBef>
          <a:spcPct val="20000"/>
        </a:spcBef>
        <a:spcAft>
          <a:spcPct val="0"/>
        </a:spcAft>
        <a:buFont typeface="Wingdings" panose="05000000000000000000" pitchFamily="2" charset="2"/>
        <a:buChar char="Ø"/>
        <a:defRPr sz="2400" kern="1200">
          <a:solidFill>
            <a:schemeClr val="tx1"/>
          </a:solidFill>
          <a:latin typeface="Candara" panose="020E0502030303020204" pitchFamily="34" charset="0"/>
          <a:ea typeface="+mn-ea"/>
          <a:cs typeface="+mn-cs"/>
        </a:defRPr>
      </a:lvl2pPr>
      <a:lvl3pPr marL="1143000" indent="-228600" algn="l" rtl="0" eaLnBrk="1" fontAlgn="base" hangingPunct="1">
        <a:spcBef>
          <a:spcPct val="20000"/>
        </a:spcBef>
        <a:spcAft>
          <a:spcPct val="0"/>
        </a:spcAft>
        <a:buFont typeface="Wingdings" panose="05000000000000000000" pitchFamily="2" charset="2"/>
        <a:buChar char="§"/>
        <a:defRPr sz="2000" kern="1200">
          <a:solidFill>
            <a:schemeClr val="tx1"/>
          </a:solidFill>
          <a:latin typeface="Candara" panose="020E05020303030202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Candara" panose="020E0502030303020204" pitchFamily="34" charset="0"/>
          <a:ea typeface="+mn-ea"/>
          <a:cs typeface="+mn-cs"/>
        </a:defRPr>
      </a:lvl4pPr>
      <a:lvl5pPr marL="2057400" indent="-228600" algn="l" rtl="0" eaLnBrk="1" fontAlgn="base" hangingPunct="1">
        <a:spcBef>
          <a:spcPct val="20000"/>
        </a:spcBef>
        <a:spcAft>
          <a:spcPct val="0"/>
        </a:spcAft>
        <a:buFont typeface="Wingdings" panose="05000000000000000000" pitchFamily="2" charset="2"/>
        <a:buChar char="v"/>
        <a:defRPr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32.jpe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gif"/></Relationships>
</file>

<file path=ppt/slides/_rels/slide17.xml.rels><?xml version="1.0" encoding="UTF-8" standalone="yes"?>
<Relationships xmlns="http://schemas.openxmlformats.org/package/2006/relationships"><Relationship Id="rId8" Type="http://schemas.openxmlformats.org/officeDocument/2006/relationships/image" Target="../media/image39.jpeg"/><Relationship Id="rId3" Type="http://schemas.openxmlformats.org/officeDocument/2006/relationships/image" Target="../media/image34.jpeg"/><Relationship Id="rId7" Type="http://schemas.openxmlformats.org/officeDocument/2006/relationships/image" Target="../media/image38.jpeg"/><Relationship Id="rId2" Type="http://schemas.openxmlformats.org/officeDocument/2006/relationships/image" Target="../media/image33.jpe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jpeg"/><Relationship Id="rId4" Type="http://schemas.openxmlformats.org/officeDocument/2006/relationships/image" Target="../media/image35.jpeg"/><Relationship Id="rId9" Type="http://schemas.openxmlformats.org/officeDocument/2006/relationships/image" Target="../media/image40.jpeg"/></Relationships>
</file>

<file path=ppt/slides/_rels/slide1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eg"/><Relationship Id="rId1" Type="http://schemas.openxmlformats.org/officeDocument/2006/relationships/slideLayout" Target="../slideLayouts/slideLayout2.xml"/><Relationship Id="rId4" Type="http://schemas.openxmlformats.org/officeDocument/2006/relationships/image" Target="../media/image44.jpe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6.jpeg"/><Relationship Id="rId13" Type="http://schemas.openxmlformats.org/officeDocument/2006/relationships/image" Target="../media/image21.jpe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4.jpeg"/><Relationship Id="rId11" Type="http://schemas.openxmlformats.org/officeDocument/2006/relationships/image" Target="../media/image19.jpe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Espace réservé du contenu 2"/>
          <p:cNvSpPr>
            <a:spLocks noGrp="1"/>
          </p:cNvSpPr>
          <p:nvPr>
            <p:ph idx="1"/>
          </p:nvPr>
        </p:nvSpPr>
        <p:spPr>
          <a:xfrm>
            <a:off x="444542" y="332656"/>
            <a:ext cx="8229600" cy="5953493"/>
          </a:xfrm>
        </p:spPr>
        <p:txBody>
          <a:bodyPr/>
          <a:lstStyle/>
          <a:p>
            <a:pPr lvl="1">
              <a:buFont typeface="Wingdings" pitchFamily="2" charset="2"/>
              <a:buChar char="ü"/>
            </a:pPr>
            <a:endParaRPr lang="tr-TR" dirty="0" smtClean="0">
              <a:solidFill>
                <a:schemeClr val="bg1"/>
              </a:solidFill>
            </a:endParaRPr>
          </a:p>
          <a:p>
            <a:pPr marL="457200" lvl="1" indent="0">
              <a:buNone/>
            </a:pPr>
            <a:endParaRPr lang="tr-TR" dirty="0">
              <a:solidFill>
                <a:schemeClr val="bg1"/>
              </a:solidFill>
            </a:endParaRPr>
          </a:p>
          <a:p>
            <a:endParaRPr lang="tr-TR" dirty="0" smtClean="0">
              <a:solidFill>
                <a:schemeClr val="bg1"/>
              </a:solidFill>
            </a:endParaRPr>
          </a:p>
        </p:txBody>
      </p:sp>
      <p:pic>
        <p:nvPicPr>
          <p:cNvPr id="4105" name="Picture 9" descr="C:\Users\VTascioglu\Desktop\600_408809592.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692696"/>
            <a:ext cx="7950122" cy="5472608"/>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pPr>
              <a:defRPr/>
            </a:pPr>
            <a:r>
              <a:rPr lang="en-US" dirty="0" err="1" smtClean="0"/>
              <a:t>techbase</a:t>
            </a:r>
            <a:r>
              <a:rPr lang="en-US" dirty="0" smtClean="0"/>
              <a:t> - </a:t>
            </a:r>
            <a:r>
              <a:rPr lang="en-US" dirty="0" err="1" smtClean="0"/>
              <a:t>realtime</a:t>
            </a:r>
            <a:r>
              <a:rPr lang="en-US" dirty="0" smtClean="0"/>
              <a:t> big data solutions  www.techbase.com.tr</a:t>
            </a:r>
            <a:endParaRPr lang="fr-FR" dirty="0"/>
          </a:p>
        </p:txBody>
      </p:sp>
    </p:spTree>
    <p:extLst>
      <p:ext uri="{BB962C8B-B14F-4D97-AF65-F5344CB8AC3E}">
        <p14:creationId xmlns:p14="http://schemas.microsoft.com/office/powerpoint/2010/main" val="508040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techbase - realtime big data solutions  www.techbase.com.tr</a:t>
            </a:r>
            <a:endParaRPr lang="fr-FR"/>
          </a:p>
        </p:txBody>
      </p:sp>
      <p:sp>
        <p:nvSpPr>
          <p:cNvPr id="6" name="Title 1"/>
          <p:cNvSpPr>
            <a:spLocks noGrp="1"/>
          </p:cNvSpPr>
          <p:nvPr>
            <p:ph type="title"/>
          </p:nvPr>
        </p:nvSpPr>
        <p:spPr>
          <a:xfrm>
            <a:off x="467544" y="1340768"/>
            <a:ext cx="8229600" cy="3456384"/>
          </a:xfrm>
        </p:spPr>
        <p:txBody>
          <a:bodyPr/>
          <a:lstStyle/>
          <a:p>
            <a:r>
              <a:rPr lang="tr-TR" sz="4800" b="1" dirty="0" smtClean="0">
                <a:latin typeface="Trebuchet MS" pitchFamily="34" charset="0"/>
                <a:ea typeface="+mn-ea"/>
                <a:cs typeface="+mn-cs"/>
              </a:rPr>
              <a:t>Bugünkü üretim miktarı ile</a:t>
            </a:r>
            <a:br>
              <a:rPr lang="tr-TR" sz="4800" b="1" dirty="0" smtClean="0">
                <a:latin typeface="Trebuchet MS" pitchFamily="34" charset="0"/>
                <a:ea typeface="+mn-ea"/>
                <a:cs typeface="+mn-cs"/>
              </a:rPr>
            </a:br>
            <a:r>
              <a:rPr lang="tr-TR" sz="4800" b="1" dirty="0" smtClean="0">
                <a:latin typeface="Trebuchet MS" pitchFamily="34" charset="0"/>
                <a:ea typeface="+mn-ea"/>
                <a:cs typeface="+mn-cs"/>
              </a:rPr>
              <a:t>Dünyanın 1500 yıllık buğday üretimini </a:t>
            </a:r>
            <a:br>
              <a:rPr lang="tr-TR" sz="4800" b="1" dirty="0" smtClean="0">
                <a:latin typeface="Trebuchet MS" pitchFamily="34" charset="0"/>
                <a:ea typeface="+mn-ea"/>
                <a:cs typeface="+mn-cs"/>
              </a:rPr>
            </a:br>
            <a:r>
              <a:rPr lang="tr-TR" sz="4800" b="1" dirty="0" smtClean="0">
                <a:latin typeface="Trebuchet MS" pitchFamily="34" charset="0"/>
                <a:ea typeface="+mn-ea"/>
                <a:cs typeface="+mn-cs"/>
              </a:rPr>
              <a:t>rahibe borçluyuz.</a:t>
            </a:r>
            <a:endParaRPr lang="tr-TR" sz="3600" b="1" dirty="0">
              <a:latin typeface="Trebuchet MS" pitchFamily="34" charset="0"/>
              <a:ea typeface="+mn-ea"/>
              <a:cs typeface="+mn-cs"/>
            </a:endParaRPr>
          </a:p>
        </p:txBody>
      </p:sp>
    </p:spTree>
    <p:extLst>
      <p:ext uri="{BB962C8B-B14F-4D97-AF65-F5344CB8AC3E}">
        <p14:creationId xmlns:p14="http://schemas.microsoft.com/office/powerpoint/2010/main" val="10737678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techbase - realtime big data solutions  www.techbase.com.tr</a:t>
            </a:r>
            <a:endParaRPr lang="fr-FR"/>
          </a:p>
        </p:txBody>
      </p:sp>
      <p:sp>
        <p:nvSpPr>
          <p:cNvPr id="2" name="Title 1"/>
          <p:cNvSpPr>
            <a:spLocks noGrp="1"/>
          </p:cNvSpPr>
          <p:nvPr>
            <p:ph type="title"/>
          </p:nvPr>
        </p:nvSpPr>
        <p:spPr>
          <a:xfrm>
            <a:off x="467544" y="1124744"/>
            <a:ext cx="8229600" cy="2074242"/>
          </a:xfrm>
        </p:spPr>
        <p:txBody>
          <a:bodyPr/>
          <a:lstStyle/>
          <a:p>
            <a:r>
              <a:rPr lang="tr-TR" sz="4800" b="1" dirty="0" smtClean="0">
                <a:latin typeface="Trebuchet MS" pitchFamily="34" charset="0"/>
                <a:ea typeface="+mn-ea"/>
                <a:cs typeface="+mn-cs"/>
              </a:rPr>
              <a:t>Hadi, küçük(!)</a:t>
            </a:r>
            <a:r>
              <a:rPr lang="tr-TR" dirty="0" smtClean="0"/>
              <a:t> </a:t>
            </a:r>
            <a:r>
              <a:rPr lang="tr-TR" sz="4800" b="1" dirty="0" smtClean="0">
                <a:latin typeface="Trebuchet MS" pitchFamily="34" charset="0"/>
                <a:ea typeface="+mn-ea"/>
                <a:cs typeface="+mn-cs"/>
              </a:rPr>
              <a:t>bir</a:t>
            </a:r>
            <a:r>
              <a:rPr lang="tr-TR" dirty="0" smtClean="0"/>
              <a:t> </a:t>
            </a:r>
            <a:r>
              <a:rPr lang="tr-TR" sz="4800" b="1" dirty="0" smtClean="0">
                <a:latin typeface="Trebuchet MS" pitchFamily="34" charset="0"/>
                <a:ea typeface="+mn-ea"/>
                <a:cs typeface="+mn-cs"/>
              </a:rPr>
              <a:t>hesap</a:t>
            </a:r>
            <a:r>
              <a:rPr lang="tr-TR" dirty="0" smtClean="0"/>
              <a:t> </a:t>
            </a:r>
            <a:r>
              <a:rPr lang="tr-TR" sz="4800" b="1" dirty="0" smtClean="0">
                <a:latin typeface="Trebuchet MS" pitchFamily="34" charset="0"/>
                <a:ea typeface="+mn-ea"/>
                <a:cs typeface="+mn-cs"/>
              </a:rPr>
              <a:t>yapalım</a:t>
            </a:r>
            <a:r>
              <a:rPr lang="tr-TR" sz="4800" b="1" dirty="0">
                <a:latin typeface="Trebuchet MS" pitchFamily="34" charset="0"/>
                <a:ea typeface="+mn-ea"/>
                <a:cs typeface="+mn-cs"/>
              </a:rPr>
              <a:t>...</a:t>
            </a:r>
            <a:endParaRPr lang="tr-TR" sz="4800" b="1" dirty="0">
              <a:latin typeface="Trebuchet MS" pitchFamily="34" charset="0"/>
              <a:ea typeface="+mn-ea"/>
              <a:cs typeface="+mn-cs"/>
            </a:endParaRPr>
          </a:p>
        </p:txBody>
      </p:sp>
      <p:pic>
        <p:nvPicPr>
          <p:cNvPr id="4099" name="Picture 3" descr="C:\Users\veyseltascioglu\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4038" y="3659188"/>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7897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pPr marL="0" indent="0">
              <a:buNone/>
            </a:pPr>
            <a:endParaRPr lang="tr-TR" sz="2800" b="1" dirty="0" smtClean="0">
              <a:latin typeface="Trebuchet MS" pitchFamily="34" charset="0"/>
            </a:endParaRPr>
          </a:p>
          <a:p>
            <a:pPr marL="0" indent="0">
              <a:buNone/>
            </a:pPr>
            <a:r>
              <a:rPr lang="en-US" sz="2800" b="1" dirty="0" smtClean="0">
                <a:latin typeface="Trebuchet MS" pitchFamily="34" charset="0"/>
              </a:rPr>
              <a:t>Byte</a:t>
            </a:r>
            <a:r>
              <a:rPr lang="en-US" sz="1600" dirty="0" smtClean="0">
                <a:latin typeface="Avenir Book"/>
              </a:rPr>
              <a:t>: </a:t>
            </a:r>
            <a:r>
              <a:rPr lang="tr-TR" sz="2800" dirty="0">
                <a:latin typeface="Trebuchet MS" pitchFamily="34" charset="0"/>
              </a:rPr>
              <a:t>Tek</a:t>
            </a:r>
            <a:r>
              <a:rPr lang="tr-TR" sz="1600" dirty="0" smtClean="0">
                <a:latin typeface="Avenir Book"/>
              </a:rPr>
              <a:t> </a:t>
            </a:r>
            <a:r>
              <a:rPr lang="tr-TR" sz="2800" dirty="0">
                <a:latin typeface="Trebuchet MS" pitchFamily="34" charset="0"/>
              </a:rPr>
              <a:t>bir</a:t>
            </a:r>
            <a:r>
              <a:rPr lang="tr-TR" sz="1600" dirty="0" smtClean="0">
                <a:latin typeface="Avenir Book"/>
              </a:rPr>
              <a:t> </a:t>
            </a:r>
            <a:r>
              <a:rPr lang="tr-TR" sz="2800" dirty="0">
                <a:latin typeface="Trebuchet MS" pitchFamily="34" charset="0"/>
              </a:rPr>
              <a:t>buğday</a:t>
            </a:r>
            <a:r>
              <a:rPr lang="tr-TR" sz="1600" dirty="0" smtClean="0">
                <a:latin typeface="Avenir Book"/>
              </a:rPr>
              <a:t> </a:t>
            </a:r>
            <a:r>
              <a:rPr lang="tr-TR" sz="2800" dirty="0">
                <a:latin typeface="Trebuchet MS" pitchFamily="34" charset="0"/>
              </a:rPr>
              <a:t>tanesi</a:t>
            </a:r>
          </a:p>
          <a:p>
            <a:pPr marL="0" indent="0">
              <a:buNone/>
            </a:pPr>
            <a:endParaRPr lang="en-US" sz="1600" dirty="0">
              <a:latin typeface="Avenir Book"/>
            </a:endParaRPr>
          </a:p>
        </p:txBody>
      </p:sp>
      <p:sp>
        <p:nvSpPr>
          <p:cNvPr id="4" name="Footer Placeholder 3"/>
          <p:cNvSpPr>
            <a:spLocks noGrp="1"/>
          </p:cNvSpPr>
          <p:nvPr>
            <p:ph type="ftr" sz="quarter" idx="11"/>
          </p:nvPr>
        </p:nvSpPr>
        <p:spPr/>
        <p:txBody>
          <a:bodyPr/>
          <a:lstStyle/>
          <a:p>
            <a:pPr>
              <a:defRPr/>
            </a:pPr>
            <a:r>
              <a:rPr lang="en-US" smtClean="0"/>
              <a:t>techbase - realtime big data solutions  www.techbase.com.tr</a:t>
            </a:r>
            <a:endParaRPr lang="fr-FR"/>
          </a:p>
        </p:txBody>
      </p:sp>
      <p:pic>
        <p:nvPicPr>
          <p:cNvPr id="5122" name="Picture 2" descr="C:\Users\veyseltascioglu\Desktop\bugda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620688"/>
            <a:ext cx="2266950" cy="179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3766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pPr marL="0" indent="0">
              <a:buNone/>
            </a:pPr>
            <a:r>
              <a:rPr lang="en-US" sz="2800" b="1" dirty="0" smtClean="0">
                <a:latin typeface="Trebuchet MS" pitchFamily="34" charset="0"/>
              </a:rPr>
              <a:t>Byte</a:t>
            </a:r>
            <a:r>
              <a:rPr lang="en-US" sz="1600" dirty="0" smtClean="0">
                <a:latin typeface="Avenir Book"/>
              </a:rPr>
              <a:t>: </a:t>
            </a:r>
            <a:r>
              <a:rPr lang="tr-TR" sz="2800" dirty="0">
                <a:latin typeface="Trebuchet MS" pitchFamily="34" charset="0"/>
              </a:rPr>
              <a:t>Tek</a:t>
            </a:r>
            <a:r>
              <a:rPr lang="tr-TR" sz="1600" dirty="0" smtClean="0">
                <a:latin typeface="Avenir Book"/>
              </a:rPr>
              <a:t> </a:t>
            </a:r>
            <a:r>
              <a:rPr lang="tr-TR" sz="2800" dirty="0">
                <a:latin typeface="Trebuchet MS" pitchFamily="34" charset="0"/>
              </a:rPr>
              <a:t>bir</a:t>
            </a:r>
            <a:r>
              <a:rPr lang="tr-TR" sz="1600" dirty="0" smtClean="0">
                <a:latin typeface="Avenir Book"/>
              </a:rPr>
              <a:t> </a:t>
            </a:r>
            <a:r>
              <a:rPr lang="tr-TR" sz="2800" dirty="0">
                <a:latin typeface="Trebuchet MS" pitchFamily="34" charset="0"/>
              </a:rPr>
              <a:t>buğday</a:t>
            </a:r>
            <a:r>
              <a:rPr lang="tr-TR" sz="1600" dirty="0" smtClean="0">
                <a:latin typeface="Avenir Book"/>
              </a:rPr>
              <a:t> </a:t>
            </a:r>
            <a:r>
              <a:rPr lang="tr-TR" sz="2800" dirty="0" smtClean="0">
                <a:latin typeface="Trebuchet MS" pitchFamily="34" charset="0"/>
              </a:rPr>
              <a:t>tanesi</a:t>
            </a:r>
            <a:endParaRPr lang="en-US" sz="2800" dirty="0">
              <a:solidFill>
                <a:srgbClr val="7F7F7F"/>
              </a:solidFill>
              <a:latin typeface="Avenir Book"/>
            </a:endParaRPr>
          </a:p>
          <a:p>
            <a:pPr marL="0" indent="0">
              <a:buNone/>
            </a:pPr>
            <a:r>
              <a:rPr lang="en-US" sz="2800" b="1" dirty="0" err="1">
                <a:latin typeface="Trebuchet MS" pitchFamily="34" charset="0"/>
              </a:rPr>
              <a:t>Kilobyt</a:t>
            </a:r>
            <a:r>
              <a:rPr lang="tr-TR" sz="2800" b="1" dirty="0" smtClean="0">
                <a:latin typeface="Trebuchet MS" pitchFamily="34" charset="0"/>
              </a:rPr>
              <a:t>e</a:t>
            </a:r>
            <a:r>
              <a:rPr lang="en-US" sz="2800" b="1" dirty="0" smtClean="0">
                <a:latin typeface="Trebuchet MS" pitchFamily="34" charset="0"/>
              </a:rPr>
              <a:t>: </a:t>
            </a:r>
            <a:r>
              <a:rPr lang="tr-TR" sz="2800" dirty="0" smtClean="0">
                <a:latin typeface="Trebuchet MS" pitchFamily="34" charset="0"/>
              </a:rPr>
              <a:t>bir kase buğday</a:t>
            </a:r>
            <a:endParaRPr lang="en-US" sz="2800" dirty="0">
              <a:latin typeface="Trebuchet MS" pitchFamily="34" charset="0"/>
            </a:endParaRPr>
          </a:p>
          <a:p>
            <a:pPr marL="0" indent="0">
              <a:buNone/>
            </a:pPr>
            <a:r>
              <a:rPr lang="en-US" sz="2800" b="1" dirty="0" smtClean="0">
                <a:latin typeface="Trebuchet MS" pitchFamily="34" charset="0"/>
              </a:rPr>
              <a:t>Megabyte: </a:t>
            </a:r>
            <a:r>
              <a:rPr lang="en-US" sz="2800" dirty="0">
                <a:latin typeface="Trebuchet MS" pitchFamily="34" charset="0"/>
              </a:rPr>
              <a:t>8 </a:t>
            </a:r>
            <a:r>
              <a:rPr lang="tr-TR" sz="2800" dirty="0" smtClean="0">
                <a:latin typeface="Trebuchet MS" pitchFamily="34" charset="0"/>
              </a:rPr>
              <a:t>çuval buğday</a:t>
            </a:r>
            <a:endParaRPr lang="en-US" sz="2800" dirty="0">
              <a:latin typeface="Trebuchet MS" pitchFamily="34" charset="0"/>
            </a:endParaRPr>
          </a:p>
          <a:p>
            <a:pPr marL="0" indent="0">
              <a:buNone/>
            </a:pPr>
            <a:r>
              <a:rPr lang="en-US" sz="2800" b="1" dirty="0" smtClean="0">
                <a:latin typeface="Trebuchet MS" pitchFamily="34" charset="0"/>
              </a:rPr>
              <a:t>Gigabyte: </a:t>
            </a:r>
            <a:r>
              <a:rPr lang="en-US" sz="2800" dirty="0">
                <a:latin typeface="Trebuchet MS" pitchFamily="34" charset="0"/>
              </a:rPr>
              <a:t>3 </a:t>
            </a:r>
            <a:r>
              <a:rPr lang="tr-TR" sz="2800" dirty="0" smtClean="0">
                <a:latin typeface="Trebuchet MS" pitchFamily="34" charset="0"/>
              </a:rPr>
              <a:t>kamyon buğday</a:t>
            </a:r>
            <a:endParaRPr lang="en-US" sz="2800" dirty="0">
              <a:latin typeface="Trebuchet MS" pitchFamily="34" charset="0"/>
            </a:endParaRPr>
          </a:p>
          <a:p>
            <a:pPr marL="0" indent="0">
              <a:buNone/>
            </a:pPr>
            <a:r>
              <a:rPr lang="en-US" sz="2800" b="1" dirty="0" smtClean="0">
                <a:latin typeface="Trebuchet MS" pitchFamily="34" charset="0"/>
              </a:rPr>
              <a:t>Terabyte: </a:t>
            </a:r>
            <a:r>
              <a:rPr lang="en-US" sz="2800" dirty="0">
                <a:latin typeface="Trebuchet MS" pitchFamily="34" charset="0"/>
              </a:rPr>
              <a:t>2 </a:t>
            </a:r>
            <a:r>
              <a:rPr lang="tr-TR" sz="2800" dirty="0" smtClean="0">
                <a:latin typeface="Trebuchet MS" pitchFamily="34" charset="0"/>
              </a:rPr>
              <a:t>büyük gemi dolusu buğday</a:t>
            </a:r>
            <a:endParaRPr lang="en-US" sz="2800" dirty="0">
              <a:latin typeface="Trebuchet MS" pitchFamily="34" charset="0"/>
            </a:endParaRPr>
          </a:p>
          <a:p>
            <a:pPr marL="0" indent="0">
              <a:buNone/>
            </a:pPr>
            <a:r>
              <a:rPr lang="en-US" sz="2800" b="1" dirty="0" smtClean="0">
                <a:latin typeface="Trebuchet MS" pitchFamily="34" charset="0"/>
              </a:rPr>
              <a:t>Petabyte: </a:t>
            </a:r>
            <a:r>
              <a:rPr lang="tr-TR" sz="2800" dirty="0" smtClean="0">
                <a:latin typeface="Trebuchet MS" pitchFamily="34" charset="0"/>
              </a:rPr>
              <a:t>İstanbul dolusu buğday</a:t>
            </a:r>
            <a:endParaRPr lang="en-US" sz="2800" dirty="0">
              <a:latin typeface="Trebuchet MS" pitchFamily="34" charset="0"/>
            </a:endParaRPr>
          </a:p>
          <a:p>
            <a:pPr marL="0" indent="0">
              <a:buNone/>
            </a:pPr>
            <a:r>
              <a:rPr lang="en-US" sz="2800" b="1" dirty="0" smtClean="0">
                <a:latin typeface="Trebuchet MS" pitchFamily="34" charset="0"/>
              </a:rPr>
              <a:t>Exabyte: </a:t>
            </a:r>
            <a:r>
              <a:rPr lang="tr-TR" sz="2800" dirty="0" smtClean="0">
                <a:latin typeface="Trebuchet MS" pitchFamily="34" charset="0"/>
              </a:rPr>
              <a:t>Türkiye dolusu buğday</a:t>
            </a:r>
            <a:endParaRPr lang="en-US" sz="2800" dirty="0">
              <a:latin typeface="Trebuchet MS" pitchFamily="34" charset="0"/>
            </a:endParaRPr>
          </a:p>
          <a:p>
            <a:pPr marL="0" indent="0">
              <a:buNone/>
            </a:pPr>
            <a:r>
              <a:rPr lang="en-US" sz="2800" b="1" dirty="0" smtClean="0">
                <a:latin typeface="Trebuchet MS" pitchFamily="34" charset="0"/>
              </a:rPr>
              <a:t>Zettabyte: </a:t>
            </a:r>
            <a:r>
              <a:rPr lang="tr-TR" sz="2800" dirty="0" smtClean="0">
                <a:latin typeface="Trebuchet MS" pitchFamily="34" charset="0"/>
              </a:rPr>
              <a:t>Pasifik Okyanusu dolusu buğday</a:t>
            </a:r>
            <a:endParaRPr lang="en-US" sz="2800" dirty="0">
              <a:latin typeface="Trebuchet MS" pitchFamily="34" charset="0"/>
            </a:endParaRPr>
          </a:p>
          <a:p>
            <a:pPr marL="0" indent="0">
              <a:buNone/>
            </a:pPr>
            <a:r>
              <a:rPr lang="en-US" sz="2800" b="1" dirty="0" smtClean="0">
                <a:latin typeface="Trebuchet MS" pitchFamily="34" charset="0"/>
              </a:rPr>
              <a:t>Yottabyte: </a:t>
            </a:r>
            <a:r>
              <a:rPr lang="tr-TR" sz="2800" b="1" dirty="0" smtClean="0">
                <a:latin typeface="Trebuchet MS" pitchFamily="34" charset="0"/>
              </a:rPr>
              <a:t>???</a:t>
            </a:r>
          </a:p>
          <a:p>
            <a:pPr marL="0" indent="0">
              <a:buNone/>
            </a:pPr>
            <a:r>
              <a:rPr lang="tr-TR" sz="2800" b="1" dirty="0">
                <a:latin typeface="Trebuchet MS" pitchFamily="34" charset="0"/>
              </a:rPr>
              <a:t>Brontobyte</a:t>
            </a:r>
            <a:r>
              <a:rPr lang="tr-TR" sz="2800" b="1" dirty="0" smtClean="0">
                <a:latin typeface="Trebuchet MS" pitchFamily="34" charset="0"/>
              </a:rPr>
              <a:t>:</a:t>
            </a:r>
            <a:r>
              <a:rPr lang="tr-TR" sz="2800" b="1" dirty="0">
                <a:latin typeface="Trebuchet MS" pitchFamily="34" charset="0"/>
              </a:rPr>
              <a:t> </a:t>
            </a:r>
            <a:r>
              <a:rPr lang="tr-TR" sz="2800" b="1" dirty="0" smtClean="0">
                <a:latin typeface="Trebuchet MS" pitchFamily="34" charset="0"/>
              </a:rPr>
              <a:t>???</a:t>
            </a:r>
            <a:r>
              <a:rPr lang="tr-TR" sz="2800" dirty="0"/>
              <a:t/>
            </a:r>
            <a:br>
              <a:rPr lang="tr-TR" sz="2800" dirty="0"/>
            </a:br>
            <a:endParaRPr lang="en-US" sz="2800" b="1" dirty="0" smtClean="0">
              <a:latin typeface="Trebuchet MS" pitchFamily="34" charset="0"/>
            </a:endParaRPr>
          </a:p>
          <a:p>
            <a:pPr marL="0" indent="0">
              <a:buNone/>
            </a:pPr>
            <a:endParaRPr lang="en-US" sz="1600" dirty="0">
              <a:latin typeface="Avenir Book"/>
            </a:endParaRPr>
          </a:p>
        </p:txBody>
      </p:sp>
      <p:sp>
        <p:nvSpPr>
          <p:cNvPr id="4" name="Footer Placeholder 3"/>
          <p:cNvSpPr>
            <a:spLocks noGrp="1"/>
          </p:cNvSpPr>
          <p:nvPr>
            <p:ph type="ftr" sz="quarter" idx="11"/>
          </p:nvPr>
        </p:nvSpPr>
        <p:spPr/>
        <p:txBody>
          <a:bodyPr/>
          <a:lstStyle/>
          <a:p>
            <a:pPr>
              <a:defRPr/>
            </a:pPr>
            <a:r>
              <a:rPr lang="en-US" smtClean="0"/>
              <a:t>techbase - realtime big data solutions  www.techbase.com.tr</a:t>
            </a:r>
            <a:endParaRPr lang="fr-FR"/>
          </a:p>
        </p:txBody>
      </p:sp>
    </p:spTree>
    <p:extLst>
      <p:ext uri="{BB962C8B-B14F-4D97-AF65-F5344CB8AC3E}">
        <p14:creationId xmlns:p14="http://schemas.microsoft.com/office/powerpoint/2010/main" val="20491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8760"/>
            <a:ext cx="8229600" cy="4857403"/>
          </a:xfrm>
        </p:spPr>
        <p:txBody>
          <a:bodyPr/>
          <a:lstStyle/>
          <a:p>
            <a:pPr marL="0" indent="0">
              <a:buNone/>
            </a:pPr>
            <a:endParaRPr lang="tr-TR" sz="2800" b="1" dirty="0">
              <a:latin typeface="Trebuchet MS" pitchFamily="34" charset="0"/>
            </a:endParaRPr>
          </a:p>
          <a:p>
            <a:pPr marL="0" indent="0">
              <a:buNone/>
            </a:pPr>
            <a:r>
              <a:rPr lang="tr-TR" sz="4400" b="1" dirty="0" smtClean="0">
                <a:latin typeface="Trebuchet MS" pitchFamily="34" charset="0"/>
              </a:rPr>
              <a:t>		   </a:t>
            </a:r>
            <a:r>
              <a:rPr lang="en-US" sz="4400" b="1" dirty="0" smtClean="0">
                <a:latin typeface="Trebuchet MS" pitchFamily="34" charset="0"/>
              </a:rPr>
              <a:t>Yottabyte</a:t>
            </a:r>
            <a:endParaRPr lang="tr-TR" sz="4400" b="1" dirty="0" smtClean="0">
              <a:latin typeface="Trebuchet MS" pitchFamily="34" charset="0"/>
            </a:endParaRPr>
          </a:p>
        </p:txBody>
      </p:sp>
      <p:sp>
        <p:nvSpPr>
          <p:cNvPr id="4" name="Footer Placeholder 3"/>
          <p:cNvSpPr>
            <a:spLocks noGrp="1"/>
          </p:cNvSpPr>
          <p:nvPr>
            <p:ph type="ftr" sz="quarter" idx="11"/>
          </p:nvPr>
        </p:nvSpPr>
        <p:spPr/>
        <p:txBody>
          <a:bodyPr/>
          <a:lstStyle/>
          <a:p>
            <a:pPr>
              <a:defRPr/>
            </a:pPr>
            <a:r>
              <a:rPr lang="en-US" smtClean="0"/>
              <a:t>techbase - realtime big data solutions  www.techbase.com.tr</a:t>
            </a:r>
            <a:endParaRPr lang="fr-FR"/>
          </a:p>
        </p:txBody>
      </p:sp>
      <p:pic>
        <p:nvPicPr>
          <p:cNvPr id="6146" name="Picture 2" descr="C:\Users\veyseltascioglu\Desktop\duny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589" y="2924944"/>
            <a:ext cx="3852860" cy="288592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57200" y="274638"/>
            <a:ext cx="8229600" cy="1143000"/>
          </a:xfrm>
        </p:spPr>
        <p:txBody>
          <a:bodyPr/>
          <a:lstStyle/>
          <a:p>
            <a:r>
              <a:rPr lang="tr-TR" sz="4800" b="1" dirty="0" smtClean="0">
                <a:latin typeface="Trebuchet MS" pitchFamily="34" charset="0"/>
                <a:ea typeface="+mn-ea"/>
                <a:cs typeface="+mn-cs"/>
              </a:rPr>
              <a:t>Bi Dünya Buğday</a:t>
            </a:r>
            <a:endParaRPr lang="tr-TR" sz="3600" b="1" dirty="0">
              <a:latin typeface="Trebuchet MS" pitchFamily="34" charset="0"/>
              <a:ea typeface="+mn-ea"/>
              <a:cs typeface="+mn-cs"/>
            </a:endParaRPr>
          </a:p>
        </p:txBody>
      </p:sp>
    </p:spTree>
    <p:extLst>
      <p:ext uri="{BB962C8B-B14F-4D97-AF65-F5344CB8AC3E}">
        <p14:creationId xmlns:p14="http://schemas.microsoft.com/office/powerpoint/2010/main" val="37927472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4785395"/>
          </a:xfrm>
        </p:spPr>
        <p:txBody>
          <a:bodyPr/>
          <a:lstStyle/>
          <a:p>
            <a:pPr algn="ctr"/>
            <a:r>
              <a:rPr lang="en-GB" b="1" i="1" dirty="0" smtClean="0">
                <a:solidFill>
                  <a:schemeClr val="bg1"/>
                </a:solidFill>
              </a:rPr>
              <a:t>“</a:t>
            </a:r>
            <a:endParaRPr lang="tr-TR" b="1" i="1" dirty="0" smtClean="0">
              <a:solidFill>
                <a:schemeClr val="bg1"/>
              </a:solidFill>
            </a:endParaRPr>
          </a:p>
          <a:p>
            <a:pPr algn="ctr"/>
            <a:r>
              <a:rPr lang="en-GB" sz="2800" b="1" dirty="0" smtClean="0">
                <a:latin typeface="Trebuchet MS" pitchFamily="34" charset="0"/>
              </a:rPr>
              <a:t>There </a:t>
            </a:r>
            <a:r>
              <a:rPr lang="en-GB" sz="2800" b="1" dirty="0">
                <a:latin typeface="Trebuchet MS" pitchFamily="34" charset="0"/>
              </a:rPr>
              <a:t>were 5 </a:t>
            </a:r>
            <a:r>
              <a:rPr lang="en-GB" sz="2800" b="1" dirty="0" err="1">
                <a:latin typeface="Trebuchet MS" pitchFamily="34" charset="0"/>
              </a:rPr>
              <a:t>exabytes</a:t>
            </a:r>
            <a:r>
              <a:rPr lang="en-GB" sz="2800" b="1" dirty="0">
                <a:latin typeface="Trebuchet MS" pitchFamily="34" charset="0"/>
              </a:rPr>
              <a:t> of information created between the dawn of civilization through 2003, but that much information </a:t>
            </a:r>
            <a:endParaRPr lang="tr-TR" sz="2800" b="1" dirty="0" smtClean="0">
              <a:latin typeface="Trebuchet MS" pitchFamily="34" charset="0"/>
            </a:endParaRPr>
          </a:p>
          <a:p>
            <a:pPr marL="0" indent="0" algn="ctr">
              <a:buNone/>
            </a:pPr>
            <a:r>
              <a:rPr lang="en-GB" sz="2800" b="1" dirty="0" smtClean="0">
                <a:latin typeface="Trebuchet MS" pitchFamily="34" charset="0"/>
              </a:rPr>
              <a:t>is </a:t>
            </a:r>
            <a:r>
              <a:rPr lang="en-GB" sz="2800" b="1" dirty="0">
                <a:latin typeface="Trebuchet MS" pitchFamily="34" charset="0"/>
              </a:rPr>
              <a:t>now created every 2 days</a:t>
            </a:r>
            <a:r>
              <a:rPr lang="en-GB" sz="2800" b="1" dirty="0" smtClean="0">
                <a:latin typeface="Trebuchet MS" pitchFamily="34" charset="0"/>
              </a:rPr>
              <a:t>. </a:t>
            </a:r>
            <a:endParaRPr lang="en-GB" sz="2800" b="1" dirty="0">
              <a:latin typeface="Trebuchet MS" pitchFamily="34" charset="0"/>
            </a:endParaRPr>
          </a:p>
          <a:p>
            <a:pPr marL="0" indent="0" algn="ctr">
              <a:buNone/>
            </a:pPr>
            <a:endParaRPr lang="tr-TR" sz="2000" b="1" dirty="0" smtClean="0">
              <a:latin typeface="Trebuchet MS" pitchFamily="34" charset="0"/>
            </a:endParaRPr>
          </a:p>
          <a:p>
            <a:pPr marL="0" indent="0" algn="ctr">
              <a:buNone/>
            </a:pPr>
            <a:r>
              <a:rPr lang="en-GB" sz="2000" b="1" dirty="0" smtClean="0">
                <a:latin typeface="Trebuchet MS" pitchFamily="34" charset="0"/>
              </a:rPr>
              <a:t>Eric </a:t>
            </a:r>
            <a:r>
              <a:rPr lang="en-GB" sz="2000" b="1" dirty="0">
                <a:latin typeface="Trebuchet MS" pitchFamily="34" charset="0"/>
              </a:rPr>
              <a:t>Schmidt, of Google, said in 2010</a:t>
            </a:r>
          </a:p>
          <a:p>
            <a:endParaRPr lang="tr-TR" dirty="0"/>
          </a:p>
        </p:txBody>
      </p:sp>
      <p:sp>
        <p:nvSpPr>
          <p:cNvPr id="4" name="Footer Placeholder 3"/>
          <p:cNvSpPr>
            <a:spLocks noGrp="1"/>
          </p:cNvSpPr>
          <p:nvPr>
            <p:ph type="ftr" sz="quarter" idx="11"/>
          </p:nvPr>
        </p:nvSpPr>
        <p:spPr/>
        <p:txBody>
          <a:bodyPr/>
          <a:lstStyle/>
          <a:p>
            <a:pPr>
              <a:defRPr/>
            </a:pPr>
            <a:r>
              <a:rPr lang="en-US" smtClean="0"/>
              <a:t>techbase - realtime big data solutions  www.techbase.com.tr</a:t>
            </a:r>
            <a:endParaRPr lang="fr-FR"/>
          </a:p>
        </p:txBody>
      </p:sp>
      <p:sp>
        <p:nvSpPr>
          <p:cNvPr id="5" name="Title 1"/>
          <p:cNvSpPr>
            <a:spLocks noGrp="1"/>
          </p:cNvSpPr>
          <p:nvPr>
            <p:ph type="title"/>
          </p:nvPr>
        </p:nvSpPr>
        <p:spPr>
          <a:xfrm>
            <a:off x="457200" y="274638"/>
            <a:ext cx="8229600" cy="1143000"/>
          </a:xfrm>
        </p:spPr>
        <p:txBody>
          <a:bodyPr/>
          <a:lstStyle/>
          <a:p>
            <a:r>
              <a:rPr lang="tr-TR" sz="4800" b="1" dirty="0">
                <a:latin typeface="Trebuchet MS" pitchFamily="34" charset="0"/>
                <a:ea typeface="+mn-ea"/>
                <a:cs typeface="+mn-cs"/>
              </a:rPr>
              <a:t>Data</a:t>
            </a:r>
            <a:r>
              <a:rPr lang="tr-TR" dirty="0" smtClean="0"/>
              <a:t> </a:t>
            </a:r>
            <a:r>
              <a:rPr lang="tr-TR" sz="4800" b="1" dirty="0">
                <a:latin typeface="Trebuchet MS" pitchFamily="34" charset="0"/>
                <a:ea typeface="+mn-ea"/>
                <a:cs typeface="+mn-cs"/>
              </a:rPr>
              <a:t>ne</a:t>
            </a:r>
            <a:r>
              <a:rPr lang="tr-TR" dirty="0" smtClean="0"/>
              <a:t> </a:t>
            </a:r>
            <a:r>
              <a:rPr lang="tr-TR" sz="4800" b="1" dirty="0">
                <a:latin typeface="Trebuchet MS" pitchFamily="34" charset="0"/>
                <a:ea typeface="+mn-ea"/>
                <a:cs typeface="+mn-cs"/>
              </a:rPr>
              <a:t>hızla</a:t>
            </a:r>
            <a:r>
              <a:rPr lang="tr-TR" dirty="0" smtClean="0"/>
              <a:t> </a:t>
            </a:r>
            <a:r>
              <a:rPr lang="tr-TR" sz="4800" b="1" dirty="0">
                <a:latin typeface="Trebuchet MS" pitchFamily="34" charset="0"/>
                <a:ea typeface="+mn-ea"/>
                <a:cs typeface="+mn-cs"/>
              </a:rPr>
              <a:t>büyüyor?</a:t>
            </a:r>
            <a:endParaRPr lang="tr-TR" sz="4800" b="1" dirty="0">
              <a:latin typeface="Trebuchet MS" pitchFamily="34" charset="0"/>
              <a:ea typeface="+mn-ea"/>
              <a:cs typeface="+mn-cs"/>
            </a:endParaRPr>
          </a:p>
        </p:txBody>
      </p:sp>
    </p:spTree>
    <p:extLst>
      <p:ext uri="{BB962C8B-B14F-4D97-AF65-F5344CB8AC3E}">
        <p14:creationId xmlns:p14="http://schemas.microsoft.com/office/powerpoint/2010/main" val="12015924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3" name="Espace réservé du contenu 2"/>
          <p:cNvSpPr>
            <a:spLocks noGrp="1"/>
          </p:cNvSpPr>
          <p:nvPr>
            <p:ph idx="1"/>
          </p:nvPr>
        </p:nvSpPr>
        <p:spPr>
          <a:xfrm>
            <a:off x="445895" y="332656"/>
            <a:ext cx="8229600" cy="5832648"/>
          </a:xfrm>
        </p:spPr>
        <p:txBody>
          <a:bodyPr/>
          <a:lstStyle/>
          <a:p>
            <a:pPr>
              <a:buFont typeface="Wingdings" pitchFamily="2" charset="2"/>
              <a:buChar char="ü"/>
            </a:pPr>
            <a:endParaRPr lang="tr-TR" dirty="0" smtClean="0">
              <a:solidFill>
                <a:schemeClr val="bg1"/>
              </a:solidFill>
            </a:endParaRPr>
          </a:p>
          <a:p>
            <a:pPr marL="0" indent="0">
              <a:buNone/>
            </a:pPr>
            <a:endParaRPr lang="tr-TR" dirty="0" smtClean="0">
              <a:solidFill>
                <a:schemeClr val="bg1"/>
              </a:solidFill>
            </a:endParaRPr>
          </a:p>
        </p:txBody>
      </p:sp>
      <p:pic>
        <p:nvPicPr>
          <p:cNvPr id="1026" name="Picture 2" descr="C:\Users\VTascioglu\Desktop\turkcell-global-bilg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559" y="1194627"/>
            <a:ext cx="3096344" cy="91922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VTascioglu\Desktop\cryptte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3281259"/>
            <a:ext cx="3476231" cy="6506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VTascioglu\Desktop\mpay.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4864" y="3119903"/>
            <a:ext cx="2655875" cy="9733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Users\VTascioglu\Desktop\kocsiste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8509" y="1340768"/>
            <a:ext cx="2789275" cy="62694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Users\VTascioglu\Desktop\gridtelekom.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0417" y="4978077"/>
            <a:ext cx="3264339" cy="68898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pPr>
              <a:defRPr/>
            </a:pPr>
            <a:r>
              <a:rPr lang="en-US" smtClean="0"/>
              <a:t>techbase - realtime big data solutions  www.techbase.com.tr</a:t>
            </a:r>
            <a:endParaRPr lang="fr-FR"/>
          </a:p>
        </p:txBody>
      </p:sp>
      <p:pic>
        <p:nvPicPr>
          <p:cNvPr id="9" name="Picture 8" descr="http://cdn4.techpp.com/wp-content/uploads/2011/06/internet-60-seconds-infographic.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96561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pPr marL="0" indent="0">
              <a:buNone/>
            </a:pPr>
            <a:endParaRPr lang="tr-TR" sz="2800" b="1" dirty="0" smtClean="0">
              <a:latin typeface="Trebuchet MS" pitchFamily="34" charset="0"/>
            </a:endParaRPr>
          </a:p>
          <a:p>
            <a:pPr marL="0" indent="0">
              <a:buNone/>
            </a:pPr>
            <a:r>
              <a:rPr lang="en-US" sz="2800" b="1" dirty="0" smtClean="0">
                <a:latin typeface="Trebuchet MS" pitchFamily="34" charset="0"/>
              </a:rPr>
              <a:t>Terabyte</a:t>
            </a:r>
            <a:endParaRPr lang="en-US" sz="2800" dirty="0">
              <a:latin typeface="Trebuchet MS" pitchFamily="34" charset="0"/>
            </a:endParaRPr>
          </a:p>
          <a:p>
            <a:pPr marL="0" indent="0">
              <a:buNone/>
            </a:pPr>
            <a:r>
              <a:rPr lang="en-US" sz="2800" b="1" dirty="0" smtClean="0">
                <a:latin typeface="Trebuchet MS" pitchFamily="34" charset="0"/>
              </a:rPr>
              <a:t>Petabyte</a:t>
            </a:r>
            <a:endParaRPr lang="en-US" sz="2800" dirty="0">
              <a:latin typeface="Trebuchet MS" pitchFamily="34" charset="0"/>
            </a:endParaRPr>
          </a:p>
          <a:p>
            <a:pPr marL="0" indent="0">
              <a:buNone/>
            </a:pPr>
            <a:r>
              <a:rPr lang="en-US" sz="2800" b="1" dirty="0" smtClean="0">
                <a:latin typeface="Trebuchet MS" pitchFamily="34" charset="0"/>
              </a:rPr>
              <a:t>Exabyte</a:t>
            </a:r>
            <a:endParaRPr lang="en-US" sz="2800" dirty="0">
              <a:latin typeface="Trebuchet MS" pitchFamily="34" charset="0"/>
            </a:endParaRPr>
          </a:p>
          <a:p>
            <a:pPr marL="0" indent="0">
              <a:buNone/>
            </a:pPr>
            <a:r>
              <a:rPr lang="en-US" sz="2800" b="1" dirty="0" smtClean="0">
                <a:latin typeface="Trebuchet MS" pitchFamily="34" charset="0"/>
              </a:rPr>
              <a:t>Zettabyte</a:t>
            </a:r>
            <a:endParaRPr lang="en-US" sz="2800" dirty="0">
              <a:latin typeface="Trebuchet MS" pitchFamily="34" charset="0"/>
            </a:endParaRPr>
          </a:p>
          <a:p>
            <a:pPr marL="0" indent="0">
              <a:buNone/>
            </a:pPr>
            <a:endParaRPr lang="tr-TR" sz="2800" b="1" dirty="0" smtClean="0">
              <a:latin typeface="Trebuchet MS" pitchFamily="34" charset="0"/>
            </a:endParaRPr>
          </a:p>
          <a:p>
            <a:pPr marL="0" indent="0">
              <a:buNone/>
            </a:pPr>
            <a:endParaRPr lang="tr-TR" sz="2800" b="1" dirty="0">
              <a:latin typeface="Trebuchet MS" pitchFamily="34" charset="0"/>
            </a:endParaRPr>
          </a:p>
          <a:p>
            <a:pPr marL="0" indent="0">
              <a:buNone/>
            </a:pPr>
            <a:endParaRPr lang="tr-TR" sz="2800" b="1" dirty="0" smtClean="0">
              <a:latin typeface="Trebuchet MS" pitchFamily="34" charset="0"/>
            </a:endParaRPr>
          </a:p>
          <a:p>
            <a:pPr marL="0" indent="0">
              <a:buNone/>
            </a:pPr>
            <a:endParaRPr lang="en-US" sz="2800" b="1" dirty="0" smtClean="0">
              <a:latin typeface="Trebuchet MS" pitchFamily="34" charset="0"/>
            </a:endParaRPr>
          </a:p>
          <a:p>
            <a:pPr marL="0" indent="0">
              <a:buNone/>
            </a:pPr>
            <a:endParaRPr lang="en-US" sz="1600" dirty="0">
              <a:latin typeface="Avenir Book"/>
            </a:endParaRPr>
          </a:p>
        </p:txBody>
      </p:sp>
      <p:sp>
        <p:nvSpPr>
          <p:cNvPr id="4" name="Footer Placeholder 3"/>
          <p:cNvSpPr>
            <a:spLocks noGrp="1"/>
          </p:cNvSpPr>
          <p:nvPr>
            <p:ph type="ftr" sz="quarter" idx="11"/>
          </p:nvPr>
        </p:nvSpPr>
        <p:spPr/>
        <p:txBody>
          <a:bodyPr/>
          <a:lstStyle/>
          <a:p>
            <a:pPr>
              <a:defRPr/>
            </a:pPr>
            <a:r>
              <a:rPr lang="en-US" smtClean="0"/>
              <a:t>techbase - realtime big data solutions  www.techbase.com.tr</a:t>
            </a:r>
            <a:endParaRPr lang="fr-FR"/>
          </a:p>
        </p:txBody>
      </p:sp>
      <p:pic>
        <p:nvPicPr>
          <p:cNvPr id="7170" name="Picture 2" descr="C:\Users\veyseltascioglu\Desktop\images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1196752"/>
            <a:ext cx="1972022" cy="3521468"/>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veyseltascioglu\Desktop\faceboo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4863" y="514657"/>
            <a:ext cx="2160240" cy="109726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Users\veyseltascioglu\Desktop\googl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3665" y="1217274"/>
            <a:ext cx="1872208" cy="1872208"/>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C:\Users\veyseltascioglu\Desktop\twitte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71552" y="1916832"/>
            <a:ext cx="1566862" cy="156686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C:\Users\veyseltascioglu\Desktop\image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576" y="3356992"/>
            <a:ext cx="1858089" cy="864096"/>
          </a:xfrm>
          <a:prstGeom prst="rect">
            <a:avLst/>
          </a:prstGeom>
          <a:noFill/>
          <a:extLst>
            <a:ext uri="{909E8E84-426E-40DD-AFC4-6F175D3DCCD1}">
              <a14:hiddenFill xmlns:a14="http://schemas.microsoft.com/office/drawing/2010/main">
                <a:solidFill>
                  <a:srgbClr val="FFFFFF"/>
                </a:solidFill>
              </a14:hiddenFill>
            </a:ext>
          </a:extLst>
        </p:spPr>
      </p:pic>
      <p:pic>
        <p:nvPicPr>
          <p:cNvPr id="7175" name="Picture 7" descr="C:\Users\veyseltascioglu\Desktop\download (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608" y="4536144"/>
            <a:ext cx="1674857" cy="949835"/>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C:\Users\veyseltascioglu\Desktop\images (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7864" y="3476838"/>
            <a:ext cx="1821030" cy="1010339"/>
          </a:xfrm>
          <a:prstGeom prst="rect">
            <a:avLst/>
          </a:prstGeom>
          <a:noFill/>
          <a:extLst>
            <a:ext uri="{909E8E84-426E-40DD-AFC4-6F175D3DCCD1}">
              <a14:hiddenFill xmlns:a14="http://schemas.microsoft.com/office/drawing/2010/main">
                <a:solidFill>
                  <a:srgbClr val="FFFFFF"/>
                </a:solidFill>
              </a14:hiddenFill>
            </a:ext>
          </a:extLst>
        </p:spPr>
      </p:pic>
      <p:pic>
        <p:nvPicPr>
          <p:cNvPr id="7177" name="Picture 9" descr="C:\Users\veyseltascioglu\Desktop\download (2).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9219" y="4718219"/>
            <a:ext cx="2419350" cy="96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7714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2776"/>
            <a:ext cx="8229600" cy="4713387"/>
          </a:xfrm>
        </p:spPr>
        <p:txBody>
          <a:bodyPr/>
          <a:lstStyle/>
          <a:p>
            <a:pPr marL="0" indent="0">
              <a:buNone/>
            </a:pPr>
            <a:endParaRPr lang="tr-TR" sz="2800" b="1" dirty="0" smtClean="0">
              <a:latin typeface="Trebuchet MS" pitchFamily="34" charset="0"/>
            </a:endParaRPr>
          </a:p>
          <a:p>
            <a:pPr marL="0" indent="0">
              <a:buNone/>
            </a:pPr>
            <a:endParaRPr lang="tr-TR" sz="2800" b="1" dirty="0" smtClean="0">
              <a:latin typeface="Trebuchet MS" pitchFamily="34" charset="0"/>
            </a:endParaRPr>
          </a:p>
          <a:p>
            <a:pPr marL="0" indent="0">
              <a:buNone/>
            </a:pPr>
            <a:endParaRPr lang="tr-TR" sz="2800" b="1" dirty="0">
              <a:latin typeface="Trebuchet MS" pitchFamily="34" charset="0"/>
            </a:endParaRPr>
          </a:p>
          <a:p>
            <a:pPr marL="0" indent="0">
              <a:buNone/>
            </a:pPr>
            <a:endParaRPr lang="tr-TR" sz="2800" b="1" dirty="0" smtClean="0">
              <a:latin typeface="Trebuchet MS" pitchFamily="34" charset="0"/>
            </a:endParaRPr>
          </a:p>
          <a:p>
            <a:pPr marL="0" indent="0">
              <a:buNone/>
            </a:pPr>
            <a:endParaRPr lang="en-US" sz="2800" b="1" dirty="0" smtClean="0">
              <a:latin typeface="Trebuchet MS" pitchFamily="34" charset="0"/>
            </a:endParaRPr>
          </a:p>
          <a:p>
            <a:pPr marL="0" indent="0">
              <a:buNone/>
            </a:pPr>
            <a:endParaRPr lang="en-US" sz="1600" dirty="0">
              <a:latin typeface="Avenir Book"/>
            </a:endParaRPr>
          </a:p>
        </p:txBody>
      </p:sp>
      <p:sp>
        <p:nvSpPr>
          <p:cNvPr id="4" name="Footer Placeholder 3"/>
          <p:cNvSpPr>
            <a:spLocks noGrp="1"/>
          </p:cNvSpPr>
          <p:nvPr>
            <p:ph type="ftr" sz="quarter" idx="11"/>
          </p:nvPr>
        </p:nvSpPr>
        <p:spPr/>
        <p:txBody>
          <a:bodyPr/>
          <a:lstStyle/>
          <a:p>
            <a:pPr>
              <a:defRPr/>
            </a:pPr>
            <a:r>
              <a:rPr lang="en-US" smtClean="0"/>
              <a:t>techbase - realtime big data solutions  www.techbase.com.tr</a:t>
            </a:r>
            <a:endParaRPr lang="fr-FR"/>
          </a:p>
        </p:txBody>
      </p:sp>
      <p:sp>
        <p:nvSpPr>
          <p:cNvPr id="9" name="Title 1"/>
          <p:cNvSpPr>
            <a:spLocks noGrp="1"/>
          </p:cNvSpPr>
          <p:nvPr>
            <p:ph type="title"/>
          </p:nvPr>
        </p:nvSpPr>
        <p:spPr>
          <a:xfrm>
            <a:off x="457200" y="274638"/>
            <a:ext cx="8229600" cy="778098"/>
          </a:xfrm>
        </p:spPr>
        <p:txBody>
          <a:bodyPr/>
          <a:lstStyle/>
          <a:p>
            <a:r>
              <a:rPr lang="tr-TR" sz="3200" b="1" dirty="0" smtClean="0">
                <a:latin typeface="Trebuchet MS" pitchFamily="34" charset="0"/>
                <a:ea typeface="+mn-ea"/>
                <a:cs typeface="+mn-cs"/>
              </a:rPr>
              <a:t>YottaByte ve </a:t>
            </a:r>
            <a:r>
              <a:rPr lang="tr-TR" sz="3200" b="1" dirty="0">
                <a:latin typeface="Trebuchet MS" pitchFamily="34" charset="0"/>
              </a:rPr>
              <a:t>Brontobyte</a:t>
            </a:r>
            <a:r>
              <a:rPr lang="tr-TR" sz="3200" b="1" dirty="0" smtClean="0">
                <a:latin typeface="Trebuchet MS" pitchFamily="34" charset="0"/>
                <a:ea typeface="+mn-ea"/>
                <a:cs typeface="+mn-cs"/>
              </a:rPr>
              <a:t> </a:t>
            </a:r>
            <a:br>
              <a:rPr lang="tr-TR" sz="3200" b="1" dirty="0" smtClean="0">
                <a:latin typeface="Trebuchet MS" pitchFamily="34" charset="0"/>
                <a:ea typeface="+mn-ea"/>
                <a:cs typeface="+mn-cs"/>
              </a:rPr>
            </a:br>
            <a:r>
              <a:rPr lang="tr-TR" sz="3200" b="1" dirty="0" smtClean="0">
                <a:latin typeface="Trebuchet MS" pitchFamily="34" charset="0"/>
                <a:ea typeface="+mn-ea"/>
                <a:cs typeface="+mn-cs"/>
              </a:rPr>
              <a:t>nerede?</a:t>
            </a:r>
            <a:endParaRPr lang="tr-TR" sz="3600" b="1" dirty="0">
              <a:latin typeface="Trebuchet MS" pitchFamily="34" charset="0"/>
              <a:ea typeface="+mn-ea"/>
              <a:cs typeface="+mn-cs"/>
            </a:endParaRPr>
          </a:p>
        </p:txBody>
      </p:sp>
      <p:pic>
        <p:nvPicPr>
          <p:cNvPr id="8194" name="Picture 2" descr="C:\Users\veyseltascioglu\Desktop\person.of.interes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2492896"/>
            <a:ext cx="5832648" cy="3280865"/>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bwMode="auto">
          <a:xfrm>
            <a:off x="589600" y="1484784"/>
            <a:ext cx="8229600" cy="77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tr-TR" sz="3200" b="1" dirty="0" smtClean="0">
                <a:latin typeface="Trebuchet MS" pitchFamily="34" charset="0"/>
                <a:ea typeface="+mn-ea"/>
                <a:cs typeface="+mn-cs"/>
              </a:rPr>
              <a:t>Hayal değil... Hiç uzak değil...</a:t>
            </a:r>
            <a:endParaRPr lang="tr-TR" sz="3600" b="1" dirty="0">
              <a:latin typeface="Trebuchet MS" pitchFamily="34" charset="0"/>
              <a:ea typeface="+mn-ea"/>
              <a:cs typeface="+mn-cs"/>
            </a:endParaRPr>
          </a:p>
        </p:txBody>
      </p:sp>
    </p:spTree>
    <p:extLst>
      <p:ext uri="{BB962C8B-B14F-4D97-AF65-F5344CB8AC3E}">
        <p14:creationId xmlns:p14="http://schemas.microsoft.com/office/powerpoint/2010/main" val="29121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94"/>
                                        </p:tgtEl>
                                        <p:attrNameLst>
                                          <p:attrName>style.visibility</p:attrName>
                                        </p:attrNameLst>
                                      </p:cBhvr>
                                      <p:to>
                                        <p:strVal val="visible"/>
                                      </p:to>
                                    </p:set>
                                    <p:animEffect transition="in" filter="fade">
                                      <p:cBhvr>
                                        <p:cTn id="17"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techbase - realtime big data solutions  www.techbase.com.tr</a:t>
            </a:r>
            <a:endParaRPr lang="fr-FR"/>
          </a:p>
        </p:txBody>
      </p:sp>
      <p:sp>
        <p:nvSpPr>
          <p:cNvPr id="7" name="TextBox 6"/>
          <p:cNvSpPr txBox="1"/>
          <p:nvPr/>
        </p:nvSpPr>
        <p:spPr>
          <a:xfrm>
            <a:off x="395536" y="332656"/>
            <a:ext cx="8280920" cy="369332"/>
          </a:xfrm>
          <a:prstGeom prst="rect">
            <a:avLst/>
          </a:prstGeom>
          <a:noFill/>
        </p:spPr>
        <p:txBody>
          <a:bodyPr wrap="square" rtlCol="0">
            <a:spAutoFit/>
          </a:bodyPr>
          <a:lstStyle/>
          <a:p>
            <a:endParaRPr lang="tr-TR" dirty="0"/>
          </a:p>
        </p:txBody>
      </p:sp>
      <p:sp>
        <p:nvSpPr>
          <p:cNvPr id="8" name="Title 1"/>
          <p:cNvSpPr>
            <a:spLocks noGrp="1"/>
          </p:cNvSpPr>
          <p:nvPr>
            <p:ph type="title" idx="4294967295"/>
          </p:nvPr>
        </p:nvSpPr>
        <p:spPr>
          <a:xfrm>
            <a:off x="467544" y="332656"/>
            <a:ext cx="7886700" cy="1296144"/>
          </a:xfrm>
        </p:spPr>
        <p:txBody>
          <a:bodyPr/>
          <a:lstStyle/>
          <a:p>
            <a:pPr eaLnBrk="1" hangingPunct="1">
              <a:defRPr/>
            </a:pPr>
            <a:r>
              <a:rPr lang="tr-TR" sz="3600" b="1" dirty="0" smtClean="0">
                <a:latin typeface="Trebuchet MS" pitchFamily="34" charset="0"/>
                <a:ea typeface="+mn-ea"/>
                <a:cs typeface="+mn-cs"/>
              </a:rPr>
              <a:t>Bütün mesele data boyutu muymuş?</a:t>
            </a:r>
            <a:endParaRPr lang="en-US" sz="3600" b="1" dirty="0">
              <a:latin typeface="Trebuchet MS" pitchFamily="34" charset="0"/>
              <a:ea typeface="+mn-ea"/>
              <a:cs typeface="+mn-cs"/>
            </a:endParaRPr>
          </a:p>
        </p:txBody>
      </p:sp>
      <p:pic>
        <p:nvPicPr>
          <p:cNvPr id="9218" name="Picture 2" descr="C:\Users\veyseltascioglu\Desktop\download (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636" y="3375779"/>
            <a:ext cx="2395874" cy="1794593"/>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C:\Users\veyseltascioglu\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7915" y="3375779"/>
            <a:ext cx="2762250" cy="165735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Users\veyseltascioglu\Desktop\download (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3923" y="1844824"/>
            <a:ext cx="2798556" cy="2162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653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20"/>
                                        </p:tgtEl>
                                        <p:attrNameLst>
                                          <p:attrName>style.visibility</p:attrName>
                                        </p:attrNameLst>
                                      </p:cBhvr>
                                      <p:to>
                                        <p:strVal val="visible"/>
                                      </p:to>
                                    </p:set>
                                    <p:animEffect transition="in" filter="fade">
                                      <p:cBhvr>
                                        <p:cTn id="12" dur="500"/>
                                        <p:tgtEl>
                                          <p:spTgt spid="92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219"/>
                                        </p:tgtEl>
                                        <p:attrNameLst>
                                          <p:attrName>style.visibility</p:attrName>
                                        </p:attrNameLst>
                                      </p:cBhvr>
                                      <p:to>
                                        <p:strVal val="visible"/>
                                      </p:to>
                                    </p:set>
                                    <p:animEffect transition="in" filter="fade">
                                      <p:cBhvr>
                                        <p:cTn id="17" dur="500"/>
                                        <p:tgtEl>
                                          <p:spTgt spid="92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218"/>
                                        </p:tgtEl>
                                        <p:attrNameLst>
                                          <p:attrName>style.visibility</p:attrName>
                                        </p:attrNameLst>
                                      </p:cBhvr>
                                      <p:to>
                                        <p:strVal val="visible"/>
                                      </p:to>
                                    </p:set>
                                    <p:animEffect transition="in" filter="fade">
                                      <p:cBhvr>
                                        <p:cTn id="22"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pPr eaLnBrk="1" hangingPunct="1"/>
            <a:r>
              <a:rPr lang="tr-TR" sz="5400" dirty="0" smtClean="0">
                <a:solidFill>
                  <a:schemeClr val="bg1"/>
                </a:solidFill>
              </a:rPr>
              <a:t>Ajanda</a:t>
            </a:r>
            <a:endParaRPr lang="fr-FR" sz="5400" dirty="0" smtClean="0">
              <a:solidFill>
                <a:schemeClr val="bg1"/>
              </a:solidFill>
            </a:endParaRPr>
          </a:p>
        </p:txBody>
      </p:sp>
      <p:pic>
        <p:nvPicPr>
          <p:cNvPr id="1026" name="Picture 2" descr="C:\Users\veyseltascioglu\Desktop\vtascioglu.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3992" y="709310"/>
            <a:ext cx="2865111" cy="2865112"/>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a:xfrm>
            <a:off x="1979712" y="6356350"/>
            <a:ext cx="4040088" cy="365125"/>
          </a:xfrm>
        </p:spPr>
        <p:txBody>
          <a:bodyPr/>
          <a:lstStyle/>
          <a:p>
            <a:pPr>
              <a:defRPr/>
            </a:pPr>
            <a:r>
              <a:rPr lang="en-US" dirty="0" err="1" smtClean="0"/>
              <a:t>techbase</a:t>
            </a:r>
            <a:r>
              <a:rPr lang="en-US" dirty="0" smtClean="0"/>
              <a:t> - </a:t>
            </a:r>
            <a:r>
              <a:rPr lang="en-US" dirty="0" err="1" smtClean="0"/>
              <a:t>realtime</a:t>
            </a:r>
            <a:r>
              <a:rPr lang="en-US" dirty="0" smtClean="0"/>
              <a:t> big data solutions </a:t>
            </a:r>
            <a:endParaRPr lang="tr-TR" dirty="0" smtClean="0"/>
          </a:p>
          <a:p>
            <a:pPr>
              <a:defRPr/>
            </a:pPr>
            <a:r>
              <a:rPr lang="en-US" dirty="0" smtClean="0"/>
              <a:t>www.techbase.com.tr</a:t>
            </a:r>
            <a:endParaRPr lang="fr-FR" dirty="0"/>
          </a:p>
        </p:txBody>
      </p:sp>
      <p:sp>
        <p:nvSpPr>
          <p:cNvPr id="6" name="TextBox 5"/>
          <p:cNvSpPr txBox="1"/>
          <p:nvPr/>
        </p:nvSpPr>
        <p:spPr>
          <a:xfrm>
            <a:off x="2995428" y="4077072"/>
            <a:ext cx="2865111" cy="461665"/>
          </a:xfrm>
          <a:prstGeom prst="rect">
            <a:avLst/>
          </a:prstGeom>
          <a:noFill/>
        </p:spPr>
        <p:txBody>
          <a:bodyPr wrap="square" rtlCol="0">
            <a:spAutoFit/>
          </a:bodyPr>
          <a:lstStyle/>
          <a:p>
            <a:r>
              <a:rPr lang="tr-TR" sz="2400" b="1" dirty="0">
                <a:latin typeface="Trebuchet MS" pitchFamily="34" charset="0"/>
              </a:rPr>
              <a:t>Veysel Taşcıoğlu</a:t>
            </a:r>
          </a:p>
        </p:txBody>
      </p:sp>
      <p:sp>
        <p:nvSpPr>
          <p:cNvPr id="8" name="TextBox 7"/>
          <p:cNvSpPr txBox="1"/>
          <p:nvPr/>
        </p:nvSpPr>
        <p:spPr>
          <a:xfrm>
            <a:off x="2804000" y="4824021"/>
            <a:ext cx="3247965" cy="369332"/>
          </a:xfrm>
          <a:prstGeom prst="rect">
            <a:avLst/>
          </a:prstGeom>
          <a:noFill/>
        </p:spPr>
        <p:txBody>
          <a:bodyPr wrap="square" rtlCol="0">
            <a:spAutoFit/>
          </a:bodyPr>
          <a:lstStyle/>
          <a:p>
            <a:r>
              <a:rPr lang="tr-TR" b="1" dirty="0" smtClean="0">
                <a:latin typeface="Trebuchet MS" pitchFamily="34" charset="0"/>
              </a:rPr>
              <a:t>Techbase – Kurucu Ortak</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techbase - realtime big data solutions  www.techbase.com.tr</a:t>
            </a:r>
            <a:endParaRPr lang="fr-FR"/>
          </a:p>
        </p:txBody>
      </p:sp>
      <p:pic>
        <p:nvPicPr>
          <p:cNvPr id="11269" name="Picture 5" descr="C:\Users\veyseltascioglu\Desktop\4-Vs-of-big-data (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1268760"/>
            <a:ext cx="7488832" cy="4600639"/>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idx="4294967295"/>
          </p:nvPr>
        </p:nvSpPr>
        <p:spPr>
          <a:xfrm>
            <a:off x="467544" y="332656"/>
            <a:ext cx="7886700" cy="988700"/>
          </a:xfrm>
        </p:spPr>
        <p:txBody>
          <a:bodyPr/>
          <a:lstStyle/>
          <a:p>
            <a:pPr eaLnBrk="1" hangingPunct="1">
              <a:defRPr/>
            </a:pPr>
            <a:r>
              <a:rPr lang="tr-TR" sz="3600" b="1" dirty="0">
                <a:latin typeface="Trebuchet MS" pitchFamily="34" charset="0"/>
                <a:ea typeface="+mn-ea"/>
                <a:cs typeface="+mn-cs"/>
              </a:rPr>
              <a:t>Big Data’nın </a:t>
            </a:r>
            <a:r>
              <a:rPr lang="tr-TR" sz="4800" b="1" dirty="0" smtClean="0">
                <a:latin typeface="Trebuchet MS" pitchFamily="34" charset="0"/>
                <a:ea typeface="+mn-ea"/>
                <a:cs typeface="+mn-cs"/>
              </a:rPr>
              <a:t>V</a:t>
            </a:r>
            <a:r>
              <a:rPr lang="tr-TR" sz="3600" b="1" dirty="0" smtClean="0">
                <a:latin typeface="Trebuchet MS" pitchFamily="34" charset="0"/>
                <a:ea typeface="+mn-ea"/>
                <a:cs typeface="+mn-cs"/>
              </a:rPr>
              <a:t> leri... (4+1)</a:t>
            </a:r>
            <a:endParaRPr lang="en-US" sz="3600" b="1" dirty="0">
              <a:latin typeface="Trebuchet MS" pitchFamily="34" charset="0"/>
              <a:ea typeface="+mn-ea"/>
              <a:cs typeface="+mn-cs"/>
            </a:endParaRPr>
          </a:p>
        </p:txBody>
      </p:sp>
    </p:spTree>
    <p:extLst>
      <p:ext uri="{BB962C8B-B14F-4D97-AF65-F5344CB8AC3E}">
        <p14:creationId xmlns:p14="http://schemas.microsoft.com/office/powerpoint/2010/main" val="36584329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techbase - realtime big data solutions  www.techbase.com.tr</a:t>
            </a:r>
            <a:endParaRPr lang="fr-FR"/>
          </a:p>
        </p:txBody>
      </p:sp>
      <p:sp>
        <p:nvSpPr>
          <p:cNvPr id="7" name="TextBox 6"/>
          <p:cNvSpPr txBox="1"/>
          <p:nvPr/>
        </p:nvSpPr>
        <p:spPr>
          <a:xfrm>
            <a:off x="395536" y="332656"/>
            <a:ext cx="8280920" cy="369332"/>
          </a:xfrm>
          <a:prstGeom prst="rect">
            <a:avLst/>
          </a:prstGeom>
          <a:noFill/>
        </p:spPr>
        <p:txBody>
          <a:bodyPr wrap="square" rtlCol="0">
            <a:spAutoFit/>
          </a:bodyPr>
          <a:lstStyle/>
          <a:p>
            <a:endParaRPr lang="tr-TR" dirty="0"/>
          </a:p>
        </p:txBody>
      </p:sp>
      <p:sp>
        <p:nvSpPr>
          <p:cNvPr id="8" name="Title 1"/>
          <p:cNvSpPr>
            <a:spLocks noGrp="1"/>
          </p:cNvSpPr>
          <p:nvPr>
            <p:ph type="title" idx="4294967295"/>
          </p:nvPr>
        </p:nvSpPr>
        <p:spPr>
          <a:xfrm>
            <a:off x="395536" y="332656"/>
            <a:ext cx="7886700" cy="700668"/>
          </a:xfrm>
        </p:spPr>
        <p:txBody>
          <a:bodyPr/>
          <a:lstStyle/>
          <a:p>
            <a:pPr eaLnBrk="1" hangingPunct="1">
              <a:defRPr/>
            </a:pPr>
            <a:r>
              <a:rPr lang="tr-TR" sz="4800" b="1" dirty="0" smtClean="0">
                <a:solidFill>
                  <a:srgbClr val="FF0000"/>
                </a:solidFill>
                <a:latin typeface="Trebuchet MS" pitchFamily="34" charset="0"/>
                <a:ea typeface="+mn-ea"/>
                <a:cs typeface="+mn-cs"/>
              </a:rPr>
              <a:t>(V)alue</a:t>
            </a:r>
            <a:endParaRPr lang="en-US" sz="3600" b="1" dirty="0">
              <a:solidFill>
                <a:srgbClr val="FF0000"/>
              </a:solidFill>
              <a:latin typeface="Trebuchet MS" pitchFamily="34" charset="0"/>
              <a:ea typeface="+mn-ea"/>
              <a:cs typeface="+mn-cs"/>
            </a:endParaRPr>
          </a:p>
        </p:txBody>
      </p:sp>
      <p:pic>
        <p:nvPicPr>
          <p:cNvPr id="12291" name="Picture 3" descr="C:\Users\veyseltascioglu\Desktop\conversation with data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704" y="3501008"/>
            <a:ext cx="5256584" cy="2376264"/>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a:spLocks noGrp="1"/>
          </p:cNvSpPr>
          <p:nvPr>
            <p:ph idx="1"/>
          </p:nvPr>
        </p:nvSpPr>
        <p:spPr>
          <a:xfrm>
            <a:off x="457200" y="1600201"/>
            <a:ext cx="8229600" cy="1684783"/>
          </a:xfrm>
        </p:spPr>
        <p:txBody>
          <a:bodyPr/>
          <a:lstStyle/>
          <a:p>
            <a:r>
              <a:rPr lang="tr-TR" sz="1800" b="1" dirty="0">
                <a:latin typeface="Trebuchet MS" pitchFamily="34" charset="0"/>
              </a:rPr>
              <a:t>Datanızdaki değerli bilgiyi ortaya </a:t>
            </a:r>
            <a:r>
              <a:rPr lang="tr-TR" sz="1800" b="1" dirty="0" smtClean="0">
                <a:latin typeface="Trebuchet MS" pitchFamily="34" charset="0"/>
              </a:rPr>
              <a:t>çıkarın</a:t>
            </a:r>
          </a:p>
          <a:p>
            <a:r>
              <a:rPr lang="tr-TR" sz="1800" b="1" dirty="0" smtClean="0">
                <a:latin typeface="Trebuchet MS" pitchFamily="34" charset="0"/>
              </a:rPr>
              <a:t>Datanızla konuşun</a:t>
            </a:r>
          </a:p>
          <a:p>
            <a:r>
              <a:rPr lang="tr-TR" sz="1800" b="1" dirty="0" smtClean="0">
                <a:latin typeface="Trebuchet MS" pitchFamily="34" charset="0"/>
              </a:rPr>
              <a:t>Daha </a:t>
            </a:r>
            <a:r>
              <a:rPr lang="tr-TR" sz="1800" b="1" dirty="0">
                <a:latin typeface="Trebuchet MS" pitchFamily="34" charset="0"/>
              </a:rPr>
              <a:t>büyük sorular </a:t>
            </a:r>
            <a:r>
              <a:rPr lang="tr-TR" sz="1800" b="1" dirty="0" smtClean="0">
                <a:latin typeface="Trebuchet MS" pitchFamily="34" charset="0"/>
              </a:rPr>
              <a:t>sorun</a:t>
            </a:r>
          </a:p>
          <a:p>
            <a:r>
              <a:rPr lang="tr-TR" sz="1800" b="1" dirty="0" smtClean="0">
                <a:latin typeface="Trebuchet MS" pitchFamily="34" charset="0"/>
              </a:rPr>
              <a:t>Daha </a:t>
            </a:r>
            <a:r>
              <a:rPr lang="tr-TR" sz="1800" b="1" dirty="0">
                <a:latin typeface="Trebuchet MS" pitchFamily="34" charset="0"/>
              </a:rPr>
              <a:t>önce sormayı hayal edemediğiniz sorular </a:t>
            </a:r>
            <a:r>
              <a:rPr lang="tr-TR" sz="1800" b="1" dirty="0" smtClean="0">
                <a:latin typeface="Trebuchet MS" pitchFamily="34" charset="0"/>
              </a:rPr>
              <a:t>sorun</a:t>
            </a:r>
          </a:p>
          <a:p>
            <a:endParaRPr lang="tr-TR" sz="1800" b="1" dirty="0" smtClean="0">
              <a:latin typeface="Trebuchet MS" pitchFamily="34" charset="0"/>
            </a:endParaRPr>
          </a:p>
        </p:txBody>
      </p:sp>
    </p:spTree>
    <p:extLst>
      <p:ext uri="{BB962C8B-B14F-4D97-AF65-F5344CB8AC3E}">
        <p14:creationId xmlns:p14="http://schemas.microsoft.com/office/powerpoint/2010/main" val="512893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techbase - realtime big data solutions  www.techbase.com.tr</a:t>
            </a:r>
            <a:endParaRPr lang="fr-FR"/>
          </a:p>
        </p:txBody>
      </p:sp>
      <p:pic>
        <p:nvPicPr>
          <p:cNvPr id="13314" name="Picture 2" descr="C:\Users\veyseltascioglu\Desktop\gotbigda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548680"/>
            <a:ext cx="4176464" cy="2037476"/>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1"/>
          </p:nvPr>
        </p:nvSpPr>
        <p:spPr>
          <a:xfrm>
            <a:off x="467544" y="2996952"/>
            <a:ext cx="8229600" cy="2592288"/>
          </a:xfrm>
        </p:spPr>
        <p:txBody>
          <a:bodyPr/>
          <a:lstStyle/>
          <a:p>
            <a:pPr marL="0" indent="0">
              <a:buNone/>
            </a:pPr>
            <a:endParaRPr lang="tr-TR" sz="1800" dirty="0" smtClean="0">
              <a:latin typeface="ITC Galliard LT Roman"/>
              <a:cs typeface="ITC Galliard LT Roman"/>
            </a:endParaRPr>
          </a:p>
          <a:p>
            <a:r>
              <a:rPr lang="tr-TR" sz="1800" b="1" dirty="0" smtClean="0">
                <a:latin typeface="ITC Galliard LT Roman"/>
              </a:rPr>
              <a:t>Şu ana kadar dokunamadığınız datanın tamamına birden bire dokunmaya çalışmayın</a:t>
            </a:r>
          </a:p>
          <a:p>
            <a:r>
              <a:rPr lang="tr-TR" sz="1800" b="1" dirty="0" smtClean="0">
                <a:latin typeface="ITC Galliard LT Roman"/>
              </a:rPr>
              <a:t>Küçük hedeflerle başlayın, adım adım ilerleyin</a:t>
            </a:r>
          </a:p>
          <a:p>
            <a:r>
              <a:rPr lang="tr-TR" sz="1800" b="1" dirty="0" smtClean="0">
                <a:latin typeface="ITC Galliard LT Roman"/>
              </a:rPr>
              <a:t>«Business Value» ya odaklanın</a:t>
            </a:r>
          </a:p>
          <a:p>
            <a:r>
              <a:rPr lang="tr-TR" sz="1800" b="1" dirty="0" smtClean="0">
                <a:latin typeface="ITC Galliard LT Roman"/>
              </a:rPr>
              <a:t>Eğer doğru kullanamazsanız, big data hiç bir anlam ifade etmeyecektir.</a:t>
            </a:r>
            <a:endParaRPr lang="tr-TR" sz="1800" b="1" dirty="0" smtClean="0">
              <a:latin typeface="Trebuchet MS" pitchFamily="34" charset="0"/>
            </a:endParaRPr>
          </a:p>
        </p:txBody>
      </p:sp>
      <p:sp>
        <p:nvSpPr>
          <p:cNvPr id="7" name="Content Placeholder 2"/>
          <p:cNvSpPr txBox="1">
            <a:spLocks/>
          </p:cNvSpPr>
          <p:nvPr/>
        </p:nvSpPr>
        <p:spPr bwMode="auto">
          <a:xfrm>
            <a:off x="323528" y="548680"/>
            <a:ext cx="4618856"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r-TR" sz="1800" dirty="0" smtClean="0">
                <a:latin typeface="ITC Galliard LT Roman"/>
                <a:cs typeface="ITC Galliard LT Roman"/>
              </a:rPr>
              <a:t>Bir çok şirket, hali hazırda var olan data ile ne yapacağını bilemiyor, kullandığı teknolojilerle, var olan datasının sadece çok küçük bir kısmı üzerinde çalışabiliyor.</a:t>
            </a:r>
          </a:p>
        </p:txBody>
      </p:sp>
    </p:spTree>
    <p:extLst>
      <p:ext uri="{BB962C8B-B14F-4D97-AF65-F5344CB8AC3E}">
        <p14:creationId xmlns:p14="http://schemas.microsoft.com/office/powerpoint/2010/main" val="211373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500"/>
                                        <p:tgtEl>
                                          <p:spTgt spid="133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500"/>
                                        <p:tgtEl>
                                          <p:spTgt spid="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fade">
                                      <p:cBhvr>
                                        <p:cTn id="25" dur="500"/>
                                        <p:tgtEl>
                                          <p:spTgt spid="6">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4" end="4"/>
                                            </p:txEl>
                                          </p:spTgt>
                                        </p:tgtEl>
                                        <p:attrNameLst>
                                          <p:attrName>style.visibility</p:attrName>
                                        </p:attrNameLst>
                                      </p:cBhvr>
                                      <p:to>
                                        <p:strVal val="visible"/>
                                      </p:to>
                                    </p:set>
                                    <p:animEffect transition="in" filter="fade">
                                      <p:cBhvr>
                                        <p:cTn id="30"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techbase - realtime big data solutions  www.techbase.com.tr</a:t>
            </a:r>
            <a:endParaRPr lang="fr-F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609850"/>
            <a:ext cx="7772400" cy="147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635000" y="3168650"/>
            <a:ext cx="7874000" cy="355600"/>
          </a:xfrm>
          <a:prstGeom prst="rect">
            <a:avLst/>
          </a:prstGeom>
          <a:noFill/>
          <a:ln w="9525">
            <a:noFill/>
            <a:miter lim="800000"/>
            <a:headEnd/>
            <a:tailEnd/>
          </a:ln>
          <a:effectLst/>
        </p:spPr>
        <p:txBody>
          <a:bodyPr lIns="0" tIns="0" rIns="0" bIns="0" anchor="ctr">
            <a:spAutoFit/>
          </a:bodyPr>
          <a:lstStyle/>
          <a:p>
            <a:pPr eaLnBrk="1" fontAlgn="auto" hangingPunct="1">
              <a:lnSpc>
                <a:spcPct val="95000"/>
              </a:lnSpc>
              <a:spcBef>
                <a:spcPts val="0"/>
              </a:spcBef>
              <a:spcAft>
                <a:spcPts val="0"/>
              </a:spcAft>
              <a:defRPr/>
            </a:pPr>
            <a:endParaRPr lang="en-US" sz="2430">
              <a:solidFill>
                <a:srgbClr val="000000"/>
              </a:solidFill>
              <a:latin typeface="Arial" charset="0"/>
            </a:endParaRPr>
          </a:p>
        </p:txBody>
      </p:sp>
      <p:sp>
        <p:nvSpPr>
          <p:cNvPr id="7" name="Text Box 8"/>
          <p:cNvSpPr txBox="1">
            <a:spLocks noChangeArrowheads="1"/>
          </p:cNvSpPr>
          <p:nvPr/>
        </p:nvSpPr>
        <p:spPr bwMode="auto">
          <a:xfrm>
            <a:off x="1593850" y="3749675"/>
            <a:ext cx="5503863"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algn="ctr" eaLnBrk="1" hangingPunct="1">
              <a:lnSpc>
                <a:spcPct val="95000"/>
              </a:lnSpc>
            </a:pPr>
            <a:endParaRPr lang="tr-TR" altLang="tr-TR" sz="3600" b="1">
              <a:solidFill>
                <a:srgbClr val="333333"/>
              </a:solidFill>
              <a:latin typeface="Arial" charset="0"/>
            </a:endParaRPr>
          </a:p>
        </p:txBody>
      </p:sp>
      <p:sp>
        <p:nvSpPr>
          <p:cNvPr id="8" name="Prostokąt 12"/>
          <p:cNvSpPr>
            <a:spLocks noChangeArrowheads="1"/>
          </p:cNvSpPr>
          <p:nvPr/>
        </p:nvSpPr>
        <p:spPr bwMode="auto">
          <a:xfrm>
            <a:off x="323528" y="332656"/>
            <a:ext cx="5630837" cy="618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hangingPunct="1">
              <a:lnSpc>
                <a:spcPct val="95000"/>
              </a:lnSpc>
            </a:pPr>
            <a:r>
              <a:rPr lang="tr-TR" altLang="tr-TR" sz="3600" b="1" dirty="0" smtClean="0"/>
              <a:t>Big Data Pazar Büyüklüğü</a:t>
            </a:r>
            <a:endParaRPr lang="en-US" altLang="tr-TR" sz="3600" b="1" dirty="0"/>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074" y="1412776"/>
            <a:ext cx="8521700" cy="3711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75697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endParaRPr lang="tr-TR"/>
          </a:p>
        </p:txBody>
      </p:sp>
      <p:sp>
        <p:nvSpPr>
          <p:cNvPr id="4" name="Footer Placeholder 3"/>
          <p:cNvSpPr>
            <a:spLocks noGrp="1"/>
          </p:cNvSpPr>
          <p:nvPr>
            <p:ph type="ftr" sz="quarter" idx="11"/>
          </p:nvPr>
        </p:nvSpPr>
        <p:spPr/>
        <p:txBody>
          <a:bodyPr/>
          <a:lstStyle/>
          <a:p>
            <a:pPr>
              <a:defRPr/>
            </a:pPr>
            <a:r>
              <a:rPr lang="en-US" smtClean="0"/>
              <a:t>techbase - realtime big data solutions  www.techbase.com.tr</a:t>
            </a:r>
            <a:endParaRPr lang="fr-FR"/>
          </a:p>
        </p:txBody>
      </p:sp>
      <p:pic>
        <p:nvPicPr>
          <p:cNvPr id="1026" name="Picture 2" descr="C:\Users\veyseltascioglu\Desktop\Big-Data-Landscap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9753600" cy="731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3651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pPr eaLnBrk="1" hangingPunct="1"/>
            <a:r>
              <a:rPr lang="tr-TR" sz="6000" b="1" dirty="0" smtClean="0">
                <a:solidFill>
                  <a:schemeClr val="accent1"/>
                </a:solidFill>
              </a:rPr>
              <a:t>Teşekkürler</a:t>
            </a:r>
            <a:endParaRPr lang="fr-FR" sz="6000" b="1" dirty="0" smtClean="0">
              <a:solidFill>
                <a:schemeClr val="accent1"/>
              </a:solidFill>
            </a:endParaRPr>
          </a:p>
        </p:txBody>
      </p:sp>
      <p:pic>
        <p:nvPicPr>
          <p:cNvPr id="18436" name="Picture 4" descr="C:\Users\vtascioglu\AppData\Local\Microsoft\Windows\Temporary Internet Files\Content.IE5\2CB3LCNK\MC90044207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2060848"/>
            <a:ext cx="4277568" cy="3053395"/>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pPr>
              <a:defRPr/>
            </a:pPr>
            <a:r>
              <a:rPr lang="en-US" dirty="0" err="1" smtClean="0"/>
              <a:t>techbase</a:t>
            </a:r>
            <a:r>
              <a:rPr lang="en-US" dirty="0" smtClean="0"/>
              <a:t> - </a:t>
            </a:r>
            <a:r>
              <a:rPr lang="en-US" dirty="0" err="1" smtClean="0"/>
              <a:t>realtime</a:t>
            </a:r>
            <a:r>
              <a:rPr lang="en-US" dirty="0" smtClean="0"/>
              <a:t> big data solutions  www.techbase.com.tr</a:t>
            </a:r>
            <a:endParaRPr lang="fr-FR" dirty="0"/>
          </a:p>
        </p:txBody>
      </p:sp>
    </p:spTree>
    <p:extLst>
      <p:ext uri="{BB962C8B-B14F-4D97-AF65-F5344CB8AC3E}">
        <p14:creationId xmlns:p14="http://schemas.microsoft.com/office/powerpoint/2010/main" val="6193977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349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Big Data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8341" y="404664"/>
            <a:ext cx="4407319" cy="37638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B0F0"/>
                </a:solidFill>
                <a:miter lim="800000"/>
                <a:headEnd/>
                <a:tailEnd type="none" w="sm" len="sm"/>
              </a14:hiddenLine>
            </a:ext>
            <a:ext uri="{AF507438-7753-43E0-B8FC-AC1667EBCBE1}">
              <a14:hiddenEffects xmlns:a14="http://schemas.microsoft.com/office/drawing/2010/main">
                <a:effectLst>
                  <a:outerShdw dist="35921" dir="2700000" algn="ctr" rotWithShape="0">
                    <a:srgbClr val="C0C0C0"/>
                  </a:outerShdw>
                </a:effectLst>
              </a14:hiddenEffects>
            </a:ext>
          </a:extLst>
        </p:spPr>
      </p:pic>
      <p:pic>
        <p:nvPicPr>
          <p:cNvPr id="1026" name="Picture 2" descr="tubitak_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96336" y="4464548"/>
            <a:ext cx="1152128" cy="1538832"/>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27" name="Picture 3" descr="Horizon 2020 Logo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74171" y="4365300"/>
            <a:ext cx="4392488" cy="173732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28" name="Picture 4" descr="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983" y="4495487"/>
            <a:ext cx="1948511" cy="147695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2" name="Footer Placeholder 1"/>
          <p:cNvSpPr>
            <a:spLocks noGrp="1"/>
          </p:cNvSpPr>
          <p:nvPr>
            <p:ph type="ftr" sz="quarter" idx="11"/>
          </p:nvPr>
        </p:nvSpPr>
        <p:spPr/>
        <p:txBody>
          <a:bodyPr/>
          <a:lstStyle/>
          <a:p>
            <a:pPr>
              <a:defRPr/>
            </a:pPr>
            <a:r>
              <a:rPr lang="en-US" smtClean="0"/>
              <a:t>techbase - realtime big data solutions  www.techbase.com.tr</a:t>
            </a:r>
            <a:endParaRPr lang="fr-FR"/>
          </a:p>
        </p:txBody>
      </p:sp>
    </p:spTree>
    <p:extLst>
      <p:ext uri="{BB962C8B-B14F-4D97-AF65-F5344CB8AC3E}">
        <p14:creationId xmlns:p14="http://schemas.microsoft.com/office/powerpoint/2010/main" val="26626125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4" descr="C:\Users\VTascioglu\Desktop\spark-stream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9967" y="2137207"/>
            <a:ext cx="1867364" cy="138084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C:\Users\VTascioglu\Desktop\techbase-realtime-applications-nodej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08231" y="4834149"/>
            <a:ext cx="2187642" cy="150723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7" descr="C:\Users\VTascioglu\Desktop\kafk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5962" y="4930814"/>
            <a:ext cx="791669" cy="123148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C:\Users\VTascioglu\Desktop\redi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4252" y="5474041"/>
            <a:ext cx="1890272" cy="62685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9"/>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6514317" y="2246433"/>
            <a:ext cx="2378795" cy="88531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3" descr="C:\Users\VTascioglu\Desktop\hive_logo_medium.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20996" y="716844"/>
            <a:ext cx="1151519" cy="106060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1" descr="C:\Users\VTascioglu\Desktop\elasticsearch.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12068" y="3789477"/>
            <a:ext cx="2081044" cy="64694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2" descr="C:\Users\VTascioglu\Desktop\hbase_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7876" y="981210"/>
            <a:ext cx="2151547" cy="53187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C:\Users\VTascioglu\Desktop\cassandra.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3252" y="3808882"/>
            <a:ext cx="2660328" cy="7205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VTascioglu\Desktop\download.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3252" y="672634"/>
            <a:ext cx="2703566" cy="120336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descr="C:\Users\VTascioglu\Desktop\apache-storm.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8714" y="3849066"/>
            <a:ext cx="2589870" cy="93882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Users\VTascioglu\Desktop\spark-logo.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8862" y="2190075"/>
            <a:ext cx="2013273" cy="1069064"/>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pPr>
              <a:defRPr/>
            </a:pPr>
            <a:r>
              <a:rPr lang="en-US" smtClean="0"/>
              <a:t>techbase - realtime big data solutions  www.techbase.com.tr</a:t>
            </a:r>
            <a:endParaRPr lang="fr-FR"/>
          </a:p>
        </p:txBody>
      </p:sp>
    </p:spTree>
    <p:extLst>
      <p:ext uri="{BB962C8B-B14F-4D97-AF65-F5344CB8AC3E}">
        <p14:creationId xmlns:p14="http://schemas.microsoft.com/office/powerpoint/2010/main" val="1044665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par>
                                <p:cTn id="33" presetID="10"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techbase - realtime big data solutions  www.techbase.com.tr</a:t>
            </a:r>
            <a:endParaRPr lang="fr-FR"/>
          </a:p>
        </p:txBody>
      </p:sp>
      <p:sp>
        <p:nvSpPr>
          <p:cNvPr id="5" name="Espace réservé du contenu 2"/>
          <p:cNvSpPr>
            <a:spLocks noGrp="1"/>
          </p:cNvSpPr>
          <p:nvPr>
            <p:ph idx="1"/>
          </p:nvPr>
        </p:nvSpPr>
        <p:spPr>
          <a:xfrm>
            <a:off x="445895" y="332656"/>
            <a:ext cx="8229600" cy="5832648"/>
          </a:xfrm>
        </p:spPr>
        <p:txBody>
          <a:bodyPr/>
          <a:lstStyle/>
          <a:p>
            <a:pPr>
              <a:buFont typeface="Wingdings" pitchFamily="2" charset="2"/>
              <a:buChar char="ü"/>
            </a:pPr>
            <a:endParaRPr lang="tr-TR" dirty="0" smtClean="0">
              <a:solidFill>
                <a:schemeClr val="bg1"/>
              </a:solidFill>
            </a:endParaRPr>
          </a:p>
          <a:p>
            <a:pPr marL="0" indent="0">
              <a:buNone/>
            </a:pPr>
            <a:endParaRPr lang="tr-TR" dirty="0" smtClean="0">
              <a:solidFill>
                <a:schemeClr val="bg1"/>
              </a:solidFill>
            </a:endParaRPr>
          </a:p>
        </p:txBody>
      </p:sp>
      <p:pic>
        <p:nvPicPr>
          <p:cNvPr id="6" name="Picture 2" descr="C:\Users\VTascioglu\Desktop\turkcell-global-bilg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211410"/>
            <a:ext cx="3416971" cy="101441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VTascioglu\Desktop\cryptte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9264" y="1338577"/>
            <a:ext cx="3476231" cy="65064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VTascioglu\Desktop\mpay.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4909407"/>
            <a:ext cx="2655875" cy="97335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VTascioglu\Desktop\kocsiste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5075" y="3133562"/>
            <a:ext cx="3627512" cy="81535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VTascioglu\Desktop\gridtelekom.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056" y="3133562"/>
            <a:ext cx="3264339" cy="688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7195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tr-TR" sz="3600" b="1" dirty="0">
                <a:latin typeface="Trebuchet MS" pitchFamily="34" charset="0"/>
                <a:ea typeface="+mn-ea"/>
                <a:cs typeface="+mn-cs"/>
              </a:rPr>
              <a:t>Big</a:t>
            </a:r>
            <a:r>
              <a:rPr lang="tr-TR" sz="3600" b="1" dirty="0">
                <a:latin typeface="Trebuchet MS" pitchFamily="34" charset="0"/>
                <a:ea typeface="+mn-ea"/>
                <a:cs typeface="+mn-cs"/>
              </a:rPr>
              <a:t> </a:t>
            </a:r>
            <a:r>
              <a:rPr lang="tr-TR" sz="3600" b="1" dirty="0">
                <a:latin typeface="Trebuchet MS" pitchFamily="34" charset="0"/>
                <a:ea typeface="+mn-ea"/>
                <a:cs typeface="+mn-cs"/>
              </a:rPr>
              <a:t>Data</a:t>
            </a:r>
            <a:r>
              <a:rPr lang="tr-TR" sz="3600" b="1" dirty="0">
                <a:latin typeface="Trebuchet MS" pitchFamily="34" charset="0"/>
                <a:ea typeface="+mn-ea"/>
                <a:cs typeface="+mn-cs"/>
              </a:rPr>
              <a:t> </a:t>
            </a:r>
            <a:r>
              <a:rPr lang="tr-TR" sz="3600" b="1" dirty="0">
                <a:latin typeface="Trebuchet MS" pitchFamily="34" charset="0"/>
                <a:ea typeface="+mn-ea"/>
                <a:cs typeface="+mn-cs"/>
              </a:rPr>
              <a:t>-</a:t>
            </a:r>
            <a:r>
              <a:rPr lang="tr-TR" sz="3600" b="1" dirty="0">
                <a:latin typeface="Trebuchet MS" pitchFamily="34" charset="0"/>
                <a:ea typeface="+mn-ea"/>
                <a:cs typeface="+mn-cs"/>
              </a:rPr>
              <a:t> </a:t>
            </a:r>
            <a:r>
              <a:rPr lang="tr-TR" sz="3600" b="1" dirty="0">
                <a:latin typeface="Trebuchet MS" pitchFamily="34" charset="0"/>
                <a:ea typeface="+mn-ea"/>
                <a:cs typeface="+mn-cs"/>
              </a:rPr>
              <a:t>Tanım</a:t>
            </a:r>
          </a:p>
        </p:txBody>
      </p:sp>
      <p:sp>
        <p:nvSpPr>
          <p:cNvPr id="3" name="Content Placeholder 2"/>
          <p:cNvSpPr>
            <a:spLocks noGrp="1"/>
          </p:cNvSpPr>
          <p:nvPr>
            <p:ph idx="1"/>
          </p:nvPr>
        </p:nvSpPr>
        <p:spPr>
          <a:xfrm>
            <a:off x="457200" y="1268760"/>
            <a:ext cx="8229600" cy="4857403"/>
          </a:xfrm>
        </p:spPr>
        <p:txBody>
          <a:bodyPr/>
          <a:lstStyle/>
          <a:p>
            <a:r>
              <a:rPr lang="en-US" sz="1800" dirty="0">
                <a:latin typeface="ITC Galliard LT Roman"/>
                <a:cs typeface="ITC Galliard LT Roman"/>
              </a:rPr>
              <a:t>“Big Data is the frontier of a firm's ability to store, process, and access (SPA) all the data it needs to operate effectively, make decisions, reduce risks, and serve customers</a:t>
            </a:r>
            <a:r>
              <a:rPr lang="en-US" sz="1800" dirty="0" smtClean="0">
                <a:latin typeface="ITC Galliard LT Roman"/>
                <a:cs typeface="ITC Galliard LT Roman"/>
              </a:rPr>
              <a:t>.”</a:t>
            </a:r>
            <a:r>
              <a:rPr lang="tr-TR" sz="1800" dirty="0" smtClean="0">
                <a:latin typeface="ITC Galliard LT Roman"/>
                <a:cs typeface="ITC Galliard LT Roman"/>
              </a:rPr>
              <a:t>  </a:t>
            </a:r>
            <a:r>
              <a:rPr lang="tr-TR" sz="1600" i="1" dirty="0" smtClean="0">
                <a:latin typeface="ITC Galliard LT Roman"/>
                <a:cs typeface="ITC Galliard LT Roman"/>
              </a:rPr>
              <a:t>FORRESTER</a:t>
            </a:r>
            <a:endParaRPr lang="tr-TR" sz="2800" b="1" dirty="0">
              <a:latin typeface="Trebuchet MS" pitchFamily="34" charset="0"/>
            </a:endParaRPr>
          </a:p>
          <a:p>
            <a:r>
              <a:rPr lang="en-US" sz="1800" dirty="0">
                <a:latin typeface="ITC Galliard LT Roman"/>
                <a:cs typeface="ITC Galliard LT Roman"/>
              </a:rPr>
              <a:t>“Big Data in general is defined as high volume, velocity and variety information assets that demand cost-effective, innovative forms of information processing for enhanced insight and decision making</a:t>
            </a:r>
            <a:r>
              <a:rPr lang="en-US" sz="1800" dirty="0" smtClean="0">
                <a:latin typeface="ITC Galliard LT Roman"/>
                <a:cs typeface="ITC Galliard LT Roman"/>
              </a:rPr>
              <a:t>.”</a:t>
            </a:r>
            <a:r>
              <a:rPr lang="tr-TR" sz="1800" dirty="0" smtClean="0">
                <a:latin typeface="ITC Galliard LT Roman"/>
                <a:cs typeface="ITC Galliard LT Roman"/>
              </a:rPr>
              <a:t> </a:t>
            </a:r>
            <a:r>
              <a:rPr lang="tr-TR" sz="1800" i="1" dirty="0" smtClean="0">
                <a:latin typeface="ITC Galliard LT Roman"/>
                <a:cs typeface="ITC Galliard LT Roman"/>
              </a:rPr>
              <a:t>GARTNER</a:t>
            </a:r>
          </a:p>
          <a:p>
            <a:r>
              <a:rPr lang="en-US" sz="1800" dirty="0">
                <a:latin typeface="ITC Galliard LT Roman"/>
                <a:cs typeface="ITC Galliard LT Roman"/>
              </a:rPr>
              <a:t>“Big data is data that exceeds the processing capacity of conventional database systems. The data is too big, moves too fast, or doesn't fit the strictures of your database architectures. To gain value from this data, you must choose an alternative way to process it</a:t>
            </a:r>
            <a:r>
              <a:rPr lang="en-US" sz="1800" dirty="0" smtClean="0">
                <a:latin typeface="ITC Galliard LT Roman"/>
                <a:cs typeface="ITC Galliard LT Roman"/>
              </a:rPr>
              <a:t>.”</a:t>
            </a:r>
            <a:r>
              <a:rPr lang="tr-TR" sz="1800" dirty="0" smtClean="0">
                <a:latin typeface="ITC Galliard LT Roman"/>
                <a:cs typeface="ITC Galliard LT Roman"/>
              </a:rPr>
              <a:t> </a:t>
            </a:r>
            <a:r>
              <a:rPr lang="tr-TR" sz="1800" i="1" dirty="0" smtClean="0">
                <a:latin typeface="ITC Galliard LT Roman"/>
                <a:cs typeface="ITC Galliard LT Roman"/>
              </a:rPr>
              <a:t>O’REILLY</a:t>
            </a:r>
          </a:p>
          <a:p>
            <a:r>
              <a:rPr lang="en-US" sz="1800" dirty="0">
                <a:latin typeface="ITC Galliard LT Roman"/>
                <a:cs typeface="ITC Galliard LT Roman"/>
              </a:rPr>
              <a:t>“Big data is the data characterized by 3 attributes: volume, variety and velocity</a:t>
            </a:r>
            <a:r>
              <a:rPr lang="en-US" sz="1800" dirty="0" smtClean="0">
                <a:latin typeface="ITC Galliard LT Roman"/>
                <a:cs typeface="ITC Galliard LT Roman"/>
              </a:rPr>
              <a:t>.”</a:t>
            </a:r>
            <a:r>
              <a:rPr lang="tr-TR" sz="1800" dirty="0" smtClean="0">
                <a:latin typeface="ITC Galliard LT Roman"/>
                <a:cs typeface="ITC Galliard LT Roman"/>
              </a:rPr>
              <a:t>  </a:t>
            </a:r>
            <a:r>
              <a:rPr lang="tr-TR" sz="1800" i="1" dirty="0" smtClean="0">
                <a:latin typeface="ITC Galliard LT Roman"/>
                <a:cs typeface="ITC Galliard LT Roman"/>
              </a:rPr>
              <a:t>IBM</a:t>
            </a:r>
          </a:p>
          <a:p>
            <a:r>
              <a:rPr lang="en-US" sz="1800" dirty="0">
                <a:latin typeface="ITC Galliard LT Roman"/>
                <a:cs typeface="ITC Galliard LT Roman"/>
              </a:rPr>
              <a:t>“Big data is the data characterized by 4 key attributes: volume, variety, velocity and </a:t>
            </a:r>
            <a:br>
              <a:rPr lang="en-US" sz="1800" dirty="0">
                <a:latin typeface="ITC Galliard LT Roman"/>
                <a:cs typeface="ITC Galliard LT Roman"/>
              </a:rPr>
            </a:br>
            <a:r>
              <a:rPr lang="en-US" sz="1800" dirty="0">
                <a:latin typeface="ITC Galliard LT Roman"/>
                <a:cs typeface="ITC Galliard LT Roman"/>
              </a:rPr>
              <a:t>value</a:t>
            </a:r>
            <a:r>
              <a:rPr lang="en-US" sz="1800" dirty="0" smtClean="0">
                <a:latin typeface="ITC Galliard LT Roman"/>
                <a:cs typeface="ITC Galliard LT Roman"/>
              </a:rPr>
              <a:t>.”</a:t>
            </a:r>
            <a:r>
              <a:rPr lang="tr-TR" sz="1800" dirty="0" smtClean="0">
                <a:latin typeface="ITC Galliard LT Roman"/>
                <a:cs typeface="ITC Galliard LT Roman"/>
              </a:rPr>
              <a:t>  </a:t>
            </a:r>
            <a:r>
              <a:rPr lang="tr-TR" sz="1800" i="1" dirty="0" smtClean="0">
                <a:latin typeface="ITC Galliard LT Roman"/>
                <a:cs typeface="ITC Galliard LT Roman"/>
              </a:rPr>
              <a:t>ORACLE</a:t>
            </a:r>
            <a:endParaRPr lang="tr-TR" sz="1800" i="1" dirty="0">
              <a:latin typeface="ITC Galliard LT Roman"/>
              <a:cs typeface="ITC Galliard LT Roman"/>
            </a:endParaRPr>
          </a:p>
        </p:txBody>
      </p:sp>
      <p:sp>
        <p:nvSpPr>
          <p:cNvPr id="4" name="Footer Placeholder 3"/>
          <p:cNvSpPr>
            <a:spLocks noGrp="1"/>
          </p:cNvSpPr>
          <p:nvPr>
            <p:ph type="ftr" sz="quarter" idx="11"/>
          </p:nvPr>
        </p:nvSpPr>
        <p:spPr/>
        <p:txBody>
          <a:bodyPr/>
          <a:lstStyle/>
          <a:p>
            <a:pPr>
              <a:defRPr/>
            </a:pPr>
            <a:r>
              <a:rPr lang="en-US" smtClean="0"/>
              <a:t>techbase - realtime big data solutions  www.techbase.com.tr</a:t>
            </a:r>
            <a:endParaRPr lang="fr-FR"/>
          </a:p>
        </p:txBody>
      </p:sp>
    </p:spTree>
    <p:extLst>
      <p:ext uri="{BB962C8B-B14F-4D97-AF65-F5344CB8AC3E}">
        <p14:creationId xmlns:p14="http://schemas.microsoft.com/office/powerpoint/2010/main" val="195593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6000" b="1" dirty="0" smtClean="0">
                <a:latin typeface="Trebuchet MS" pitchFamily="34" charset="0"/>
                <a:ea typeface="+mn-ea"/>
                <a:cs typeface="+mn-cs"/>
              </a:rPr>
              <a:t>‘</a:t>
            </a:r>
            <a:r>
              <a:rPr lang="tr-TR" sz="6600" b="1" dirty="0" smtClean="0">
                <a:latin typeface="Trebuchet MS" pitchFamily="34" charset="0"/>
                <a:ea typeface="+mn-ea"/>
                <a:cs typeface="+mn-cs"/>
              </a:rPr>
              <a:t>BIG</a:t>
            </a:r>
            <a:r>
              <a:rPr lang="tr-TR" sz="6000" b="1" dirty="0" smtClean="0">
                <a:latin typeface="Trebuchet MS" pitchFamily="34" charset="0"/>
                <a:ea typeface="+mn-ea"/>
                <a:cs typeface="+mn-cs"/>
              </a:rPr>
              <a:t>’</a:t>
            </a:r>
            <a:r>
              <a:rPr lang="tr-TR" sz="3600" b="1" dirty="0" smtClean="0">
                <a:latin typeface="Trebuchet MS" pitchFamily="34" charset="0"/>
                <a:ea typeface="+mn-ea"/>
                <a:cs typeface="+mn-cs"/>
              </a:rPr>
              <a:t> </a:t>
            </a:r>
            <a:r>
              <a:rPr lang="tr-TR" sz="4800" b="1" dirty="0">
                <a:latin typeface="Trebuchet MS" pitchFamily="34" charset="0"/>
                <a:ea typeface="+mn-ea"/>
                <a:cs typeface="+mn-cs"/>
              </a:rPr>
              <a:t>derken</a:t>
            </a:r>
            <a:r>
              <a:rPr lang="tr-TR" sz="5400" b="1" dirty="0">
                <a:latin typeface="Trebuchet MS" pitchFamily="34" charset="0"/>
                <a:ea typeface="+mn-ea"/>
                <a:cs typeface="+mn-cs"/>
              </a:rPr>
              <a:t>??</a:t>
            </a:r>
            <a:endParaRPr lang="tr-TR" sz="3600" b="1" dirty="0">
              <a:latin typeface="Trebuchet MS" pitchFamily="34" charset="0"/>
              <a:ea typeface="+mn-ea"/>
              <a:cs typeface="+mn-cs"/>
            </a:endParaRPr>
          </a:p>
        </p:txBody>
      </p:sp>
      <p:sp>
        <p:nvSpPr>
          <p:cNvPr id="3" name="Content Placeholder 2"/>
          <p:cNvSpPr>
            <a:spLocks noGrp="1"/>
          </p:cNvSpPr>
          <p:nvPr>
            <p:ph idx="1"/>
          </p:nvPr>
        </p:nvSpPr>
        <p:spPr/>
        <p:txBody>
          <a:bodyPr/>
          <a:lstStyle/>
          <a:p>
            <a:r>
              <a:rPr lang="tr-TR" sz="4800" b="1" dirty="0">
                <a:latin typeface="Trebuchet MS" pitchFamily="34" charset="0"/>
              </a:rPr>
              <a:t>Tall</a:t>
            </a:r>
          </a:p>
          <a:p>
            <a:r>
              <a:rPr lang="tr-TR" sz="4800" b="1" dirty="0">
                <a:latin typeface="Trebuchet MS" pitchFamily="34" charset="0"/>
              </a:rPr>
              <a:t>Grande</a:t>
            </a:r>
          </a:p>
          <a:p>
            <a:r>
              <a:rPr lang="tr-TR" sz="4800" b="1" dirty="0">
                <a:latin typeface="Trebuchet MS" pitchFamily="34" charset="0"/>
              </a:rPr>
              <a:t>Venti</a:t>
            </a:r>
            <a:r>
              <a:rPr lang="tr-TR" sz="4400" dirty="0" smtClean="0"/>
              <a:t> </a:t>
            </a:r>
            <a:endParaRPr lang="tr-TR" sz="4400" dirty="0"/>
          </a:p>
        </p:txBody>
      </p:sp>
      <p:sp>
        <p:nvSpPr>
          <p:cNvPr id="4" name="Footer Placeholder 3"/>
          <p:cNvSpPr>
            <a:spLocks noGrp="1"/>
          </p:cNvSpPr>
          <p:nvPr>
            <p:ph type="ftr" sz="quarter" idx="11"/>
          </p:nvPr>
        </p:nvSpPr>
        <p:spPr/>
        <p:txBody>
          <a:bodyPr/>
          <a:lstStyle/>
          <a:p>
            <a:pPr>
              <a:defRPr/>
            </a:pPr>
            <a:r>
              <a:rPr lang="en-US" smtClean="0"/>
              <a:t>techbase - realtime big data solutions  www.techbase.com.tr</a:t>
            </a:r>
            <a:endParaRPr lang="fr-FR"/>
          </a:p>
        </p:txBody>
      </p:sp>
    </p:spTree>
    <p:extLst>
      <p:ext uri="{BB962C8B-B14F-4D97-AF65-F5344CB8AC3E}">
        <p14:creationId xmlns:p14="http://schemas.microsoft.com/office/powerpoint/2010/main" val="3128123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techbase - realtime big data solutions  www.techbase.com.tr</a:t>
            </a:r>
            <a:endParaRPr lang="fr-FR"/>
          </a:p>
        </p:txBody>
      </p:sp>
      <p:pic>
        <p:nvPicPr>
          <p:cNvPr id="3074" name="Picture 2" descr="C:\Users\veyseltascioglu\Desktop\secretofPersianchessboar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132856"/>
            <a:ext cx="7620000" cy="28702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p:nvPr>
        </p:nvSpPr>
        <p:spPr>
          <a:xfrm>
            <a:off x="457200" y="274638"/>
            <a:ext cx="8229600" cy="1143000"/>
          </a:xfrm>
        </p:spPr>
        <p:txBody>
          <a:bodyPr/>
          <a:lstStyle/>
          <a:p>
            <a:r>
              <a:rPr lang="tr-TR" sz="4800" b="1" dirty="0" smtClean="0">
                <a:latin typeface="Trebuchet MS" pitchFamily="34" charset="0"/>
                <a:ea typeface="+mn-ea"/>
                <a:cs typeface="+mn-cs"/>
              </a:rPr>
              <a:t>Büyük(!) Bir Hikaye...</a:t>
            </a:r>
            <a:endParaRPr lang="tr-TR" sz="3600" b="1" dirty="0">
              <a:latin typeface="Trebuchet MS" pitchFamily="34" charset="0"/>
              <a:ea typeface="+mn-ea"/>
              <a:cs typeface="+mn-cs"/>
            </a:endParaRPr>
          </a:p>
        </p:txBody>
      </p:sp>
    </p:spTree>
    <p:extLst>
      <p:ext uri="{BB962C8B-B14F-4D97-AF65-F5344CB8AC3E}">
        <p14:creationId xmlns:p14="http://schemas.microsoft.com/office/powerpoint/2010/main" val="233918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circle(in)">
                                      <p:cBhvr>
                                        <p:cTn id="13"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İşZekasıPlatformu.MZahidGürbü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chbas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57150">
          <a:solidFill>
            <a:schemeClr val="accent2"/>
          </a:solidFill>
          <a:headEnd type="triangle" w="med" len="med"/>
          <a:tailEnd type="triangle" w="med" len="me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İşZekasıPlatformu.MZahidGürbüz</Template>
  <TotalTime>2925</TotalTime>
  <Words>478</Words>
  <Application>Microsoft Office PowerPoint</Application>
  <PresentationFormat>On-screen Show (4:3)</PresentationFormat>
  <Paragraphs>96</Paragraphs>
  <Slides>25</Slides>
  <Notes>5</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İşZekasıPlatformu.MZahidGürbüz</vt:lpstr>
      <vt:lpstr>Techbase</vt:lpstr>
      <vt:lpstr>PowerPoint Presentation</vt:lpstr>
      <vt:lpstr>Ajanda</vt:lpstr>
      <vt:lpstr>PowerPoint Presentation</vt:lpstr>
      <vt:lpstr>PowerPoint Presentation</vt:lpstr>
      <vt:lpstr>PowerPoint Presentation</vt:lpstr>
      <vt:lpstr>PowerPoint Presentation</vt:lpstr>
      <vt:lpstr>Big Data - Tanım</vt:lpstr>
      <vt:lpstr>‘BIG’ derken??</vt:lpstr>
      <vt:lpstr>Büyük(!) Bir Hikaye...</vt:lpstr>
      <vt:lpstr>Bugünkü üretim miktarı ile Dünyanın 1500 yıllık buğday üretimini  rahibe borçluyuz.</vt:lpstr>
      <vt:lpstr>Hadi, küçük(!) bir hesap yapalım...</vt:lpstr>
      <vt:lpstr>PowerPoint Presentation</vt:lpstr>
      <vt:lpstr>PowerPoint Presentation</vt:lpstr>
      <vt:lpstr>Bi Dünya Buğday</vt:lpstr>
      <vt:lpstr>Data ne hızla büyüyor?</vt:lpstr>
      <vt:lpstr>PowerPoint Presentation</vt:lpstr>
      <vt:lpstr>PowerPoint Presentation</vt:lpstr>
      <vt:lpstr>YottaByte ve Brontobyte  nerede?</vt:lpstr>
      <vt:lpstr>Bütün mesele data boyutu muymuş?</vt:lpstr>
      <vt:lpstr>Big Data’nın V leri... (4+1)</vt:lpstr>
      <vt:lpstr>(V)alue</vt:lpstr>
      <vt:lpstr>PowerPoint Presentation</vt:lpstr>
      <vt:lpstr>PowerPoint Presentation</vt:lpstr>
      <vt:lpstr>PowerPoint Presentation</vt:lpstr>
      <vt:lpstr>Teşekkürler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İŞ ZEKASI PLATFORMU</dc:title>
  <dc:creator>Veysel TAŞÇIOĞLU</dc:creator>
  <cp:lastModifiedBy>veyseltascioglu</cp:lastModifiedBy>
  <cp:revision>1661</cp:revision>
  <dcterms:created xsi:type="dcterms:W3CDTF">2012-04-08T10:33:58Z</dcterms:created>
  <dcterms:modified xsi:type="dcterms:W3CDTF">2015-04-04T04:58:13Z</dcterms:modified>
</cp:coreProperties>
</file>