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4/17/2020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lleman.vn/van-hoa-giai-tri/su-khac-biet-giua-van-hoa-phuong-tay-va-viet-nam" TargetMode="External"/><Relationship Id="rId2" Type="http://schemas.openxmlformats.org/officeDocument/2006/relationships/hyperlink" Target="http://www.amthuc365.vn/t24381c70/van-hoa-am-thuc/2016/05/van-hoa-tren-ban-tiec-cua-nguoi-phuong-tay.html" TargetMode="External"/><Relationship Id="rId1" Type="http://schemas.openxmlformats.org/officeDocument/2006/relationships/slideLayout" Target="../slideLayouts/slideLayout2.xml"/><Relationship Id="rId4" Type="http://schemas.openxmlformats.org/officeDocument/2006/relationships/hyperlink" Target="https://vietnammoi.vn/mot-so-nguyen-tac-trong-van-hoa-an-uong-cua-nguoi-phuong-tay-20200130112055529.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7" y="1300785"/>
            <a:ext cx="11101589" cy="2509213"/>
          </a:xfrm>
        </p:spPr>
        <p:txBody>
          <a:bodyPr>
            <a:normAutofit/>
          </a:bodyPr>
          <a:lstStyle/>
          <a:p>
            <a:r>
              <a:rPr lang="en-US" sz="4400" dirty="0" smtClean="0"/>
              <a:t>KỸ NĂNG SỬ DỤNG </a:t>
            </a:r>
            <a:r>
              <a:rPr lang="en-US" sz="4400" dirty="0" err="1" smtClean="0"/>
              <a:t>DỤNG</a:t>
            </a:r>
            <a:r>
              <a:rPr lang="en-US" sz="4400" dirty="0" smtClean="0"/>
              <a:t> CỤ VÀ NGUYÊN TẮC TRÊN BÀN ĂN CỦA NGƯỜI TÂY</a:t>
            </a:r>
            <a:endParaRPr lang="en-US" sz="4400" dirty="0"/>
          </a:p>
        </p:txBody>
      </p:sp>
    </p:spTree>
    <p:extLst>
      <p:ext uri="{BB962C8B-B14F-4D97-AF65-F5344CB8AC3E}">
        <p14:creationId xmlns:p14="http://schemas.microsoft.com/office/powerpoint/2010/main" val="313831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5" name="TextBox 4"/>
          <p:cNvSpPr txBox="1"/>
          <p:nvPr/>
        </p:nvSpPr>
        <p:spPr>
          <a:xfrm>
            <a:off x="2008479" y="2575303"/>
            <a:ext cx="6581729" cy="1846659"/>
          </a:xfrm>
          <a:prstGeom prst="rect">
            <a:avLst/>
          </a:prstGeom>
          <a:noFill/>
        </p:spPr>
        <p:txBody>
          <a:bodyPr wrap="square" rtlCol="0">
            <a:spAutoFit/>
          </a:bodyPr>
          <a:lstStyle/>
          <a:p>
            <a:pPr marL="342900" indent="-342900">
              <a:buFont typeface="+mj-lt"/>
              <a:buAutoNum type="arabicPeriod"/>
            </a:pPr>
            <a:r>
              <a:rPr lang="en-US" sz="2400" dirty="0" err="1" smtClean="0">
                <a:latin typeface="Calibri" panose="020F0502020204030204" pitchFamily="34" charset="0"/>
                <a:cs typeface="Calibri" panose="020F0502020204030204" pitchFamily="34" charset="0"/>
              </a:rPr>
              <a:t>Mở</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đâu</a:t>
            </a:r>
            <a:endParaRPr lang="en-US" sz="2400" dirty="0" smtClean="0">
              <a:latin typeface="Calibri" panose="020F0502020204030204" pitchFamily="34" charset="0"/>
              <a:cs typeface="Calibri" panose="020F0502020204030204" pitchFamily="34" charset="0"/>
            </a:endParaRPr>
          </a:p>
          <a:p>
            <a:pPr marL="342900" indent="-342900">
              <a:buFont typeface="+mj-lt"/>
              <a:buAutoNum type="arabicPeriod"/>
            </a:pPr>
            <a:r>
              <a:rPr lang="en-US" sz="2400" dirty="0" err="1" smtClean="0">
                <a:latin typeface="Calibri" panose="020F0502020204030204" pitchFamily="34" charset="0"/>
                <a:cs typeface="Calibri" panose="020F0502020204030204" pitchFamily="34" charset="0"/>
              </a:rPr>
              <a:t>Dụng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cụ</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sử</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dụng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trên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bàn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ăn</a:t>
            </a:r>
            <a:endParaRPr lang="en-US" sz="2400" dirty="0" smtClean="0">
              <a:latin typeface="Calibri" panose="020F0502020204030204" pitchFamily="34" charset="0"/>
              <a:cs typeface="Calibri" panose="020F0502020204030204" pitchFamily="34" charset="0"/>
            </a:endParaRPr>
          </a:p>
          <a:p>
            <a:pPr marL="342900" indent="-342900">
              <a:buFont typeface="+mj-lt"/>
              <a:buAutoNum type="arabicPeriod"/>
            </a:pPr>
            <a:r>
              <a:rPr lang="en-US" sz="2400" dirty="0" err="1" smtClean="0">
                <a:latin typeface="Calibri" panose="020F0502020204030204" pitchFamily="34" charset="0"/>
                <a:cs typeface="Calibri" panose="020F0502020204030204" pitchFamily="34" charset="0"/>
              </a:rPr>
              <a:t>Nguyên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tắc</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trên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bàn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ăn</a:t>
            </a:r>
            <a:endParaRPr lang="en-US" sz="2400" dirty="0" smtClean="0">
              <a:latin typeface="Calibri" panose="020F0502020204030204" pitchFamily="34" charset="0"/>
              <a:cs typeface="Calibri" panose="020F0502020204030204" pitchFamily="34" charset="0"/>
            </a:endParaRPr>
          </a:p>
          <a:p>
            <a:pPr marL="342900" indent="-342900">
              <a:buFont typeface="+mj-lt"/>
              <a:buAutoNum type="arabicPeriod"/>
            </a:pPr>
            <a:r>
              <a:rPr lang="en-US" sz="2400" dirty="0" err="1" smtClean="0">
                <a:latin typeface="Calibri" panose="020F0502020204030204" pitchFamily="34" charset="0"/>
                <a:cs typeface="Calibri" panose="020F0502020204030204" pitchFamily="34" charset="0"/>
              </a:rPr>
              <a:t>Kết</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luận</a:t>
            </a:r>
            <a:endParaRPr lang="en-US" sz="2400" dirty="0" smtClean="0">
              <a:latin typeface="Calibri" panose="020F0502020204030204" pitchFamily="34" charset="0"/>
              <a:cs typeface="Calibri" panose="020F0502020204030204" pitchFamily="34" charset="0"/>
            </a:endParaRPr>
          </a:p>
          <a:p>
            <a:pPr marL="342900" indent="-342900">
              <a:buFont typeface="+mj-lt"/>
              <a:buAutoNum type="arabicPeriod"/>
            </a:pPr>
            <a:endParaRPr lang="en-US" dirty="0"/>
          </a:p>
        </p:txBody>
      </p:sp>
    </p:spTree>
    <p:extLst>
      <p:ext uri="{BB962C8B-B14F-4D97-AF65-F5344CB8AC3E}">
        <p14:creationId xmlns:p14="http://schemas.microsoft.com/office/powerpoint/2010/main" val="26125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Calibri" panose="020F0502020204030204" pitchFamily="34" charset="0"/>
                <a:cs typeface="Calibri" panose="020F0502020204030204" pitchFamily="34" charset="0"/>
              </a:rPr>
              <a:t>1. MỞ ĐẦU</a:t>
            </a:r>
            <a:endParaRPr lang="en-US"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69736" y="2086277"/>
            <a:ext cx="5859888" cy="3567548"/>
          </a:xfrm>
        </p:spPr>
      </p:pic>
      <p:sp>
        <p:nvSpPr>
          <p:cNvPr id="5" name="TextBox 4"/>
          <p:cNvSpPr txBox="1"/>
          <p:nvPr/>
        </p:nvSpPr>
        <p:spPr>
          <a:xfrm>
            <a:off x="524366" y="1856768"/>
            <a:ext cx="4893972" cy="4154984"/>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Calibri" panose="020F0502020204030204" pitchFamily="34" charset="0"/>
                <a:cs typeface="Calibri" panose="020F0502020204030204" pitchFamily="34" charset="0"/>
              </a:rPr>
              <a:t>Nhiều dân tộc phương Tây thường dùng muỗng, dao, nĩa khi ăn và nhiều dân tộc phương Đông vẫn quen dùng đũa để gắp thức </a:t>
            </a:r>
            <a:r>
              <a:rPr lang="vi-VN" sz="2400" dirty="0" smtClean="0">
                <a:latin typeface="Calibri" panose="020F0502020204030204" pitchFamily="34" charset="0"/>
                <a:cs typeface="Calibri" panose="020F0502020204030204" pitchFamily="34" charset="0"/>
              </a:rPr>
              <a:t>ăn</a:t>
            </a:r>
            <a:r>
              <a:rPr lang="en-US" sz="2400" dirty="0" smtClean="0">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vi-VN" sz="2400" dirty="0">
                <a:latin typeface="Calibri" panose="020F0502020204030204" pitchFamily="34" charset="0"/>
                <a:cs typeface="Calibri" panose="020F0502020204030204" pitchFamily="34" charset="0"/>
              </a:rPr>
              <a:t>Tại bàn ăn, văn hoá phương Tây đòi hỏi người dự tiệc khi chào người khác, luôn đứng lên, bắt tay người khác và bắt tay đủ hết mọi người ngồi cùng bàn. Đừng nghĩ ai cũng đã biết mình, cũng như biết những khách dự tiệc khác.</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526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Dụng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bàn</a:t>
            </a:r>
            <a:r>
              <a:rPr lang="en-US" dirty="0" smtClean="0"/>
              <a:t> </a:t>
            </a:r>
            <a:r>
              <a:rPr lang="en-US" dirty="0" err="1" smtClean="0"/>
              <a:t>ăn</a:t>
            </a:r>
            <a:r>
              <a:rPr lang="en-US" dirty="0" smtClean="0"/>
              <a:t> </a:t>
            </a:r>
            <a:endParaRPr lang="en-US" dirty="0"/>
          </a:p>
        </p:txBody>
      </p:sp>
      <p:sp>
        <p:nvSpPr>
          <p:cNvPr id="4" name="TextBox 3"/>
          <p:cNvSpPr txBox="1"/>
          <p:nvPr/>
        </p:nvSpPr>
        <p:spPr>
          <a:xfrm>
            <a:off x="1043189" y="2601061"/>
            <a:ext cx="4494726"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smtClean="0">
                <a:latin typeface="Calibri" panose="020F0502020204030204" pitchFamily="34" charset="0"/>
                <a:cs typeface="Calibri" panose="020F0502020204030204" pitchFamily="34" charset="0"/>
              </a:rPr>
              <a:t>Khăn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ăn</a:t>
            </a:r>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err="1">
                <a:latin typeface="Calibri" panose="020F0502020204030204" pitchFamily="34" charset="0"/>
                <a:cs typeface="Calibri" panose="020F0502020204030204" pitchFamily="34" charset="0"/>
              </a:rPr>
              <a:t>Dùng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nĩa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muỗng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dĩa</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ly</a:t>
            </a:r>
            <a:endParaRPr lang="en-US" sz="24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err="1">
                <a:latin typeface="Calibri" panose="020F0502020204030204" pitchFamily="34" charset="0"/>
                <a:cs typeface="Calibri" panose="020F0502020204030204" pitchFamily="34" charset="0"/>
              </a:rPr>
              <a:t>Bánh</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mì</a:t>
            </a:r>
            <a:endParaRPr lang="en-US" sz="24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vi-VN" sz="2400" dirty="0">
                <a:latin typeface="Calibri" panose="020F0502020204030204" pitchFamily="34" charset="0"/>
                <a:cs typeface="Calibri" panose="020F0502020204030204" pitchFamily="34" charset="0"/>
              </a:rPr>
              <a:t>Rượu</a:t>
            </a:r>
            <a:endParaRPr lang="en-US"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769736" y="1764406"/>
            <a:ext cx="5965332" cy="4155784"/>
          </a:xfrm>
          <a:prstGeom prst="rect">
            <a:avLst/>
          </a:prstGeom>
        </p:spPr>
      </p:pic>
    </p:spTree>
    <p:extLst>
      <p:ext uri="{BB962C8B-B14F-4D97-AF65-F5344CB8AC3E}">
        <p14:creationId xmlns:p14="http://schemas.microsoft.com/office/powerpoint/2010/main" val="282529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Nguyên</a:t>
            </a:r>
            <a:r>
              <a:rPr lang="en-US" dirty="0" smtClean="0"/>
              <a:t> </a:t>
            </a:r>
            <a:r>
              <a:rPr lang="en-US" dirty="0" err="1" smtClean="0"/>
              <a:t>tắc</a:t>
            </a:r>
            <a:r>
              <a:rPr lang="en-US" dirty="0" smtClean="0"/>
              <a:t> </a:t>
            </a:r>
            <a:r>
              <a:rPr lang="en-US" dirty="0" err="1" smtClean="0"/>
              <a:t>trên</a:t>
            </a:r>
            <a:r>
              <a:rPr lang="en-US" dirty="0" smtClean="0"/>
              <a:t> </a:t>
            </a:r>
            <a:r>
              <a:rPr lang="en-US" dirty="0" err="1" smtClean="0"/>
              <a:t>bàn</a:t>
            </a:r>
            <a:r>
              <a:rPr lang="en-US" dirty="0" smtClean="0"/>
              <a:t> </a:t>
            </a:r>
            <a:r>
              <a:rPr lang="en-US" dirty="0" err="1" smtClean="0"/>
              <a:t>ăn</a:t>
            </a:r>
            <a:r>
              <a:rPr lang="en-US" dirty="0" smtClean="0"/>
              <a:t> </a:t>
            </a:r>
            <a:endParaRPr lang="en-US" dirty="0"/>
          </a:p>
        </p:txBody>
      </p:sp>
      <p:sp>
        <p:nvSpPr>
          <p:cNvPr id="4" name="TextBox 3"/>
          <p:cNvSpPr txBox="1"/>
          <p:nvPr/>
        </p:nvSpPr>
        <p:spPr>
          <a:xfrm>
            <a:off x="913774" y="2214694"/>
            <a:ext cx="10084783" cy="3785652"/>
          </a:xfrm>
          <a:prstGeom prst="rect">
            <a:avLst/>
          </a:prstGeom>
          <a:noFill/>
        </p:spPr>
        <p:txBody>
          <a:bodyPr wrap="square" rtlCol="0">
            <a:spAutoFit/>
          </a:bodyPr>
          <a:lstStyle/>
          <a:p>
            <a:pPr marL="342900" indent="-342900">
              <a:buFont typeface="+mj-lt"/>
              <a:buAutoNum type="arabicPeriod"/>
            </a:pPr>
            <a:r>
              <a:rPr lang="vi-VN" sz="2000" dirty="0">
                <a:latin typeface="Calibri" panose="020F0502020204030204" pitchFamily="34" charset="0"/>
                <a:cs typeface="Calibri" panose="020F0502020204030204" pitchFamily="34" charset="0"/>
              </a:rPr>
              <a:t>Trong buổi tiệc trang trọng có trẻ con, trẻ con nên đứng sau ghế của chúng cho tới khi tất cả người lớn đã ngồi vào bàn</a:t>
            </a:r>
            <a:r>
              <a:rPr lang="vi-VN"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r>
              <a:rPr lang="vi-VN" sz="2000" dirty="0">
                <a:latin typeface="Calibri" panose="020F0502020204030204" pitchFamily="34" charset="0"/>
                <a:cs typeface="Calibri" panose="020F0502020204030204" pitchFamily="34" charset="0"/>
              </a:rPr>
              <a:t>Nếu không thích món ăn đang được phục vụ, hãy cố gắng ăn 1 chút ít. Ít nhất là có cắt chúng ra một chút và di chuyển chúng xung quanh đĩa</a:t>
            </a:r>
            <a:r>
              <a:rPr lang="vi-VN"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r>
              <a:rPr lang="vi-VN" sz="2000" dirty="0">
                <a:latin typeface="Calibri" panose="020F0502020204030204" pitchFamily="34" charset="0"/>
                <a:cs typeface="Calibri" panose="020F0502020204030204" pitchFamily="34" charset="0"/>
              </a:rPr>
              <a:t>Không nên uống nước khi miệng vẫn còn đang nhai thức ăn, hãy chờ cho tới khi bạn nhai và nuốt hết thức ăn trong miệng</a:t>
            </a:r>
            <a:r>
              <a:rPr lang="vi-VN"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r>
              <a:rPr lang="vi-VN" sz="2000" dirty="0">
                <a:latin typeface="Calibri" panose="020F0502020204030204" pitchFamily="34" charset="0"/>
                <a:cs typeface="Calibri" panose="020F0502020204030204" pitchFamily="34" charset="0"/>
              </a:rPr>
              <a:t> Khi dùng bữa tại một nhà hàng sang trọng, bạn không nên ăn lần lượt các món ăn khác nhau trên </a:t>
            </a:r>
            <a:r>
              <a:rPr lang="vi-VN" sz="2000" dirty="0" smtClean="0">
                <a:latin typeface="Calibri" panose="020F0502020204030204" pitchFamily="34" charset="0"/>
                <a:cs typeface="Calibri" panose="020F0502020204030204" pitchFamily="34" charset="0"/>
              </a:rPr>
              <a:t>bàn</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r>
              <a:rPr lang="en-US" sz="2000" dirty="0" err="1">
                <a:latin typeface="Calibri" panose="020F0502020204030204" pitchFamily="34" charset="0"/>
                <a:cs typeface="Calibri" panose="020F0502020204030204" pitchFamily="34" charset="0"/>
              </a:rPr>
              <a:t>Khi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thịt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không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cắt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hết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thịt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một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lúc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rồi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bắt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đầu</a:t>
            </a:r>
            <a:r>
              <a:rPr lang="en-US" sz="2000" dirty="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ăn</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r>
              <a:rPr lang="vi-VN" sz="2000" dirty="0">
                <a:latin typeface="Calibri" panose="020F0502020204030204" pitchFamily="34" charset="0"/>
                <a:cs typeface="Calibri" panose="020F0502020204030204" pitchFamily="34" charset="0"/>
              </a:rPr>
              <a:t>Nếu mỗi suất ăn phục vụ một loại rượu khác nhau thì việc bạn không uống hết mỗi li rượu có thể chấp nhận được</a:t>
            </a:r>
            <a:r>
              <a:rPr lang="vi-VN"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r>
              <a:rPr lang="vi-VN" sz="2000" dirty="0">
                <a:latin typeface="Calibri" panose="020F0502020204030204" pitchFamily="34" charset="0"/>
                <a:cs typeface="Calibri" panose="020F0502020204030204" pitchFamily="34" charset="0"/>
              </a:rPr>
              <a:t>Phát ra tiếng khi ăn như là húp sùm sụp, nhai nhóp nhép hay ợ thì rất bất lịch </a:t>
            </a:r>
            <a:r>
              <a:rPr lang="vi-VN" sz="2000" dirty="0" smtClean="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ự</a:t>
            </a:r>
          </a:p>
        </p:txBody>
      </p:sp>
    </p:spTree>
    <p:extLst>
      <p:ext uri="{BB962C8B-B14F-4D97-AF65-F5344CB8AC3E}">
        <p14:creationId xmlns:p14="http://schemas.microsoft.com/office/powerpoint/2010/main" val="316784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luận</a:t>
            </a:r>
            <a:endParaRPr lang="en-US" dirty="0"/>
          </a:p>
        </p:txBody>
      </p:sp>
      <p:sp>
        <p:nvSpPr>
          <p:cNvPr id="4" name="TextBox 3"/>
          <p:cNvSpPr txBox="1"/>
          <p:nvPr/>
        </p:nvSpPr>
        <p:spPr>
          <a:xfrm>
            <a:off x="1182709" y="1970467"/>
            <a:ext cx="9826581" cy="830997"/>
          </a:xfrm>
          <a:prstGeom prst="rect">
            <a:avLst/>
          </a:prstGeom>
          <a:noFill/>
        </p:spPr>
        <p:txBody>
          <a:bodyPr wrap="square" rtlCol="0">
            <a:spAutoFit/>
          </a:bodyPr>
          <a:lstStyle/>
          <a:p>
            <a:r>
              <a:rPr lang="vi-VN" sz="2400" dirty="0">
                <a:latin typeface="Calibri" panose="020F0502020204030204" pitchFamily="34" charset="0"/>
                <a:cs typeface="Calibri" panose="020F0502020204030204" pitchFamily="34" charset="0"/>
              </a:rPr>
              <a:t>Các nước </a:t>
            </a:r>
            <a:r>
              <a:rPr lang="en-US" sz="2400" dirty="0" err="1" smtClean="0">
                <a:latin typeface="Calibri" panose="020F0502020204030204" pitchFamily="34" charset="0"/>
                <a:cs typeface="Calibri" panose="020F0502020204030204" pitchFamily="34" charset="0"/>
              </a:rPr>
              <a:t>phương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Tây</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dù có nhiều điểm tương đồng trong món ăn, nhưng ở mỗi nước, cách thưởng thức món ăn lại có những quy tắc khác...</a:t>
            </a:r>
            <a:endParaRPr lang="en-US"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258193" y="3391168"/>
            <a:ext cx="4286250" cy="2857500"/>
          </a:xfrm>
          <a:prstGeom prst="rect">
            <a:avLst/>
          </a:prstGeom>
        </p:spPr>
      </p:pic>
      <p:pic>
        <p:nvPicPr>
          <p:cNvPr id="6" name="Picture 5"/>
          <p:cNvPicPr>
            <a:picLocks noChangeAspect="1"/>
          </p:cNvPicPr>
          <p:nvPr/>
        </p:nvPicPr>
        <p:blipFill>
          <a:blip r:embed="rId3"/>
          <a:stretch>
            <a:fillRect/>
          </a:stretch>
        </p:blipFill>
        <p:spPr>
          <a:xfrm>
            <a:off x="913775" y="3410218"/>
            <a:ext cx="4286250" cy="2838450"/>
          </a:xfrm>
          <a:prstGeom prst="rect">
            <a:avLst/>
          </a:prstGeom>
        </p:spPr>
      </p:pic>
    </p:spTree>
    <p:extLst>
      <p:ext uri="{BB962C8B-B14F-4D97-AF65-F5344CB8AC3E}">
        <p14:creationId xmlns:p14="http://schemas.microsoft.com/office/powerpoint/2010/main" val="306544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4" name="TextBox 3"/>
          <p:cNvSpPr txBox="1"/>
          <p:nvPr/>
        </p:nvSpPr>
        <p:spPr>
          <a:xfrm>
            <a:off x="913775" y="2112135"/>
            <a:ext cx="10364451" cy="1938992"/>
          </a:xfrm>
          <a:prstGeom prst="rect">
            <a:avLst/>
          </a:prstGeom>
          <a:noFill/>
        </p:spPr>
        <p:txBody>
          <a:bodyPr wrap="square" rtlCol="0">
            <a:spAutoFit/>
          </a:bodyPr>
          <a:lstStyle/>
          <a:p>
            <a:pPr marL="342900" indent="-342900">
              <a:buFont typeface="+mj-lt"/>
              <a:buAutoNum type="arabicPeriod"/>
            </a:pPr>
            <a:r>
              <a:rPr lang="en-US" sz="2000" dirty="0">
                <a:latin typeface="Calibri" panose="020F0502020204030204" pitchFamily="34" charset="0"/>
                <a:cs typeface="Calibri" panose="020F0502020204030204" pitchFamily="34" charset="0"/>
                <a:hlinkClick r:id="rId2"/>
              </a:rPr>
              <a:t>http://</a:t>
            </a:r>
            <a:r>
              <a:rPr lang="en-US" sz="2000" dirty="0" smtClean="0">
                <a:latin typeface="Calibri" panose="020F0502020204030204" pitchFamily="34" charset="0"/>
                <a:cs typeface="Calibri" panose="020F0502020204030204" pitchFamily="34" charset="0"/>
                <a:hlinkClick r:id="rId2"/>
              </a:rPr>
              <a:t>www.amthuc365.vn/t24381c70/van-hoa-am-thuc/2016/05/van-hoa-tren-ban-tiec-cua-nguoi-phuong-tay.html</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r>
              <a:rPr lang="en-US" sz="2000" dirty="0">
                <a:latin typeface="Calibri" panose="020F0502020204030204" pitchFamily="34" charset="0"/>
                <a:cs typeface="Calibri" panose="020F0502020204030204" pitchFamily="34" charset="0"/>
                <a:hlinkClick r:id="rId3"/>
              </a:rPr>
              <a:t>https://</a:t>
            </a:r>
            <a:r>
              <a:rPr lang="en-US" sz="2000" dirty="0" smtClean="0">
                <a:latin typeface="Calibri" panose="020F0502020204030204" pitchFamily="34" charset="0"/>
                <a:cs typeface="Calibri" panose="020F0502020204030204" pitchFamily="34" charset="0"/>
                <a:hlinkClick r:id="rId3"/>
              </a:rPr>
              <a:t>www.elleman.vn/van-hoa-giai-tri/su-khac-biet-giua-van-hoa-phuong-tay-va-viet-nam</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r>
              <a:rPr lang="en-US" sz="2000" dirty="0">
                <a:latin typeface="Calibri" panose="020F0502020204030204" pitchFamily="34" charset="0"/>
                <a:cs typeface="Calibri" panose="020F0502020204030204" pitchFamily="34" charset="0"/>
                <a:hlinkClick r:id="rId4"/>
              </a:rPr>
              <a:t>https://</a:t>
            </a:r>
            <a:r>
              <a:rPr lang="en-US" sz="2000" dirty="0" smtClean="0">
                <a:latin typeface="Calibri" panose="020F0502020204030204" pitchFamily="34" charset="0"/>
                <a:cs typeface="Calibri" panose="020F0502020204030204" pitchFamily="34" charset="0"/>
                <a:hlinkClick r:id="rId4"/>
              </a:rPr>
              <a:t>vietnammoi.vn/mot-so-nguyen-tac-trong-van-hoa-an-uong-cua-nguoi-phuong-tay-20200130112055529.htm</a:t>
            </a:r>
            <a:endParaRPr lang="en-US" sz="2000" dirty="0" smtClean="0">
              <a:latin typeface="Calibri" panose="020F0502020204030204" pitchFamily="34" charset="0"/>
              <a:cs typeface="Calibri" panose="020F0502020204030204" pitchFamily="34" charset="0"/>
            </a:endParaRPr>
          </a:p>
          <a:p>
            <a:pPr marL="342900" indent="-342900">
              <a:buFont typeface="+mj-lt"/>
              <a:buAutoNum type="arabicPeriod"/>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227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3048" y="3078050"/>
            <a:ext cx="8281116" cy="523220"/>
          </a:xfrm>
          <a:prstGeom prst="rect">
            <a:avLst/>
          </a:prstGeom>
          <a:noFill/>
        </p:spPr>
        <p:txBody>
          <a:bodyPr wrap="square" rtlCol="0">
            <a:spAutoFit/>
          </a:bodyPr>
          <a:lstStyle/>
          <a:p>
            <a:r>
              <a:rPr lang="en-US" sz="2800" b="1" dirty="0" smtClean="0"/>
              <a:t>CẢM ƠN CÔ VÀ CÁC BẠN ĐÃ LẮNG NGHE</a:t>
            </a:r>
            <a:endParaRPr lang="en-US" sz="2800" b="1" dirty="0"/>
          </a:p>
        </p:txBody>
      </p:sp>
    </p:spTree>
    <p:extLst>
      <p:ext uri="{BB962C8B-B14F-4D97-AF65-F5344CB8AC3E}">
        <p14:creationId xmlns:p14="http://schemas.microsoft.com/office/powerpoint/2010/main" val="313345074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107</TotalTime>
  <Words>390</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Tw Cen MT</vt:lpstr>
      <vt:lpstr>Wingdings</vt:lpstr>
      <vt:lpstr>Droplet</vt:lpstr>
      <vt:lpstr>KỸ NĂNG SỬ DỤNG DỤNG CỤ VÀ NGUYÊN TẮC TRÊN BÀN ĂN CỦA NGƯỜI TÂY</vt:lpstr>
      <vt:lpstr>NỘI DUNG</vt:lpstr>
      <vt:lpstr>1. MỞ ĐẦU</vt:lpstr>
      <vt:lpstr>2. Dụng cụ sử dụng trên bàn ăn </vt:lpstr>
      <vt:lpstr>3. Nguyên tắc trên bàn ăn </vt:lpstr>
      <vt:lpstr>4. kết luận</vt:lpstr>
      <vt:lpstr>Tai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NĂNG SỬ DỤNG DỤNG CỤ VÀ NGUYÊN TẮC TRÊN BÀN ĂN CỦA NGƯỜI TÂY</dc:title>
  <dc:creator>un lyan</dc:creator>
  <cp:lastModifiedBy>un lyan</cp:lastModifiedBy>
  <cp:revision>8</cp:revision>
  <dcterms:created xsi:type="dcterms:W3CDTF">2020-04-17T01:29:51Z</dcterms:created>
  <dcterms:modified xsi:type="dcterms:W3CDTF">2020-04-17T03:19:44Z</dcterms:modified>
</cp:coreProperties>
</file>