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2" r:id="rId3"/>
    <p:sldId id="264" r:id="rId4"/>
    <p:sldId id="265" r:id="rId5"/>
    <p:sldId id="269" r:id="rId6"/>
    <p:sldId id="266" r:id="rId7"/>
    <p:sldId id="270" r:id="rId8"/>
    <p:sldId id="271" r:id="rId9"/>
    <p:sldId id="273" r:id="rId10"/>
    <p:sldId id="302" r:id="rId11"/>
    <p:sldId id="303" r:id="rId12"/>
    <p:sldId id="304" r:id="rId13"/>
    <p:sldId id="275" r:id="rId14"/>
    <p:sldId id="276" r:id="rId15"/>
    <p:sldId id="274" r:id="rId16"/>
    <p:sldId id="277" r:id="rId17"/>
    <p:sldId id="278" r:id="rId18"/>
    <p:sldId id="280" r:id="rId19"/>
    <p:sldId id="279" r:id="rId20"/>
    <p:sldId id="281" r:id="rId21"/>
    <p:sldId id="267" r:id="rId22"/>
    <p:sldId id="283" r:id="rId23"/>
    <p:sldId id="285" r:id="rId24"/>
    <p:sldId id="286" r:id="rId25"/>
    <p:sldId id="287" r:id="rId26"/>
    <p:sldId id="289" r:id="rId27"/>
    <p:sldId id="288" r:id="rId28"/>
    <p:sldId id="290" r:id="rId29"/>
    <p:sldId id="291" r:id="rId30"/>
    <p:sldId id="292" r:id="rId31"/>
    <p:sldId id="293" r:id="rId32"/>
    <p:sldId id="294" r:id="rId33"/>
    <p:sldId id="305" r:id="rId34"/>
    <p:sldId id="295" r:id="rId35"/>
    <p:sldId id="296" r:id="rId36"/>
    <p:sldId id="297" r:id="rId37"/>
    <p:sldId id="298" r:id="rId38"/>
    <p:sldId id="300" r:id="rId39"/>
    <p:sldId id="301" r:id="rId40"/>
    <p:sldId id="268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59"/>
    <a:srgbClr val="4C4C4C"/>
    <a:srgbClr val="480048"/>
    <a:srgbClr val="D36F0B"/>
    <a:srgbClr val="E6742E"/>
    <a:srgbClr val="CFC4B8"/>
    <a:srgbClr val="E0D6B5"/>
    <a:srgbClr val="783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Session ID xxxx</a:t>
            </a:r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687BE47E-143A-004A-B7E7-8448F1A05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91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Session ID xxxx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66E9DF97-9402-8942-B592-E2F4A0DAE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0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92CB1-B04F-C140-846D-2D83F1DC38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039AC-70A2-C845-BE22-61EC1329FC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6/4/2014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s://www.youtube.com/playlist?list=PLmEKL_BOSNSlim-DnV7re8Yn4Yyunvbs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jwfoutz@unm.edu" TargetMode="External"/><Relationship Id="rId2" Type="http://schemas.openxmlformats.org/officeDocument/2006/relationships/hyperlink" Target="mailto:stirlingcrow@unm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9"/>
          <p:cNvSpPr>
            <a:spLocks noChangeArrowheads="1"/>
          </p:cNvSpPr>
          <p:nvPr/>
        </p:nvSpPr>
        <p:spPr bwMode="auto">
          <a:xfrm>
            <a:off x="4197928" y="4570412"/>
            <a:ext cx="468846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600" b="1" dirty="0">
                <a:solidFill>
                  <a:srgbClr val="5F5F5F"/>
                </a:solidFill>
              </a:rPr>
              <a:t>Presented by: </a:t>
            </a:r>
            <a:r>
              <a:rPr lang="en-US" sz="1600" b="1" dirty="0" smtClean="0">
                <a:solidFill>
                  <a:srgbClr val="5F5F5F"/>
                </a:solidFill>
              </a:rPr>
              <a:t>Stirling </a:t>
            </a:r>
            <a:r>
              <a:rPr lang="en-US" sz="1600" b="1" dirty="0" smtClean="0">
                <a:solidFill>
                  <a:srgbClr val="5F5F5F"/>
                </a:solidFill>
              </a:rPr>
              <a:t>Crow and </a:t>
            </a:r>
            <a:r>
              <a:rPr lang="en-US" sz="1600" b="1" dirty="0" smtClean="0">
                <a:solidFill>
                  <a:srgbClr val="5F5F5F"/>
                </a:solidFill>
              </a:rPr>
              <a:t>Jason Foutz </a:t>
            </a:r>
            <a:r>
              <a:rPr lang="en-US" sz="1600" b="1" dirty="0">
                <a:solidFill>
                  <a:srgbClr val="5F5F5F"/>
                </a:solidFill>
              </a:rPr>
              <a:t/>
            </a:r>
            <a:br>
              <a:rPr lang="en-US" sz="1600" b="1" dirty="0">
                <a:solidFill>
                  <a:srgbClr val="5F5F5F"/>
                </a:solidFill>
              </a:rPr>
            </a:br>
            <a:r>
              <a:rPr lang="en-US" sz="1600" b="1" dirty="0" smtClean="0">
                <a:solidFill>
                  <a:srgbClr val="5F5F5F"/>
                </a:solidFill>
              </a:rPr>
              <a:t>University of New Mexico</a:t>
            </a:r>
            <a:endParaRPr lang="en-US" sz="1600" b="1" dirty="0">
              <a:solidFill>
                <a:srgbClr val="5F5F5F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1600" b="1" dirty="0" smtClean="0">
                <a:solidFill>
                  <a:srgbClr val="5F5F5F"/>
                </a:solidFill>
              </a:rPr>
              <a:t>June 5th, 2014</a:t>
            </a:r>
            <a:endParaRPr lang="en-US" sz="1600" b="1" dirty="0">
              <a:solidFill>
                <a:srgbClr val="5F5F5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1488" y="3266785"/>
            <a:ext cx="4524375" cy="1752600"/>
          </a:xfrm>
        </p:spPr>
        <p:txBody>
          <a:bodyPr rtlCol="0"/>
          <a:lstStyle/>
          <a:p>
            <a:r>
              <a:rPr lang="en-US" dirty="0"/>
              <a:t>Creating a Stand-alone GRAILS Application</a:t>
            </a:r>
          </a:p>
        </p:txBody>
      </p:sp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4281488" y="1160318"/>
            <a:ext cx="4524375" cy="2181225"/>
          </a:xfrm>
        </p:spPr>
        <p:txBody>
          <a:bodyPr/>
          <a:lstStyle/>
          <a:p>
            <a:r>
              <a:rPr lang="en-US" dirty="0"/>
              <a:t>Getting ready for Banner XE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Developing in PL/SQL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072" y="2858501"/>
            <a:ext cx="4862945" cy="362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2396836"/>
            <a:ext cx="292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 Database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914400" y="3274135"/>
            <a:ext cx="1593273" cy="1662545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782" y="3643745"/>
            <a:ext cx="134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3" name="Flowchart: Multidocument 12"/>
          <p:cNvSpPr/>
          <p:nvPr/>
        </p:nvSpPr>
        <p:spPr>
          <a:xfrm>
            <a:off x="3139786" y="3188546"/>
            <a:ext cx="2157845" cy="1833727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77045" y="3602458"/>
            <a:ext cx="168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PL/SQL Code</a:t>
            </a:r>
            <a:endParaRPr lang="en-US" sz="1800" dirty="0"/>
          </a:p>
        </p:txBody>
      </p:sp>
      <p:pic>
        <p:nvPicPr>
          <p:cNvPr id="1027" name="Picture 3" descr="C:\Users\stirlingcrow\AppData\Local\Microsoft\Windows\Temporary Internet Files\Content.IE5\5J9W17B0\MC9004315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51" y="2406616"/>
            <a:ext cx="1607013" cy="160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5417128" y="3274135"/>
            <a:ext cx="1704223" cy="512989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Same Side Corner Rectangle 13"/>
          <p:cNvSpPr/>
          <p:nvPr/>
        </p:nvSpPr>
        <p:spPr>
          <a:xfrm flipV="1">
            <a:off x="2923309" y="1688654"/>
            <a:ext cx="5957455" cy="5006317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8761" y="1564606"/>
            <a:ext cx="2078180" cy="997927"/>
          </a:xfrm>
        </p:spPr>
        <p:txBody>
          <a:bodyPr/>
          <a:lstStyle/>
          <a:p>
            <a:r>
              <a:rPr lang="en-US" dirty="0" smtClean="0"/>
              <a:t>Developing in GRAILS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2496" y="4058698"/>
            <a:ext cx="2770910" cy="2512961"/>
            <a:chOff x="358808" y="3975431"/>
            <a:chExt cx="2770910" cy="2512961"/>
          </a:xfrm>
        </p:grpSpPr>
        <p:sp>
          <p:nvSpPr>
            <p:cNvPr id="8" name="Rectangle 7"/>
            <p:cNvSpPr/>
            <p:nvPr/>
          </p:nvSpPr>
          <p:spPr>
            <a:xfrm>
              <a:off x="755073" y="4447309"/>
              <a:ext cx="1780310" cy="20410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808" y="3975431"/>
              <a:ext cx="277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Oracle Database</a:t>
              </a:r>
              <a:endParaRPr lang="en-US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996117" y="4763833"/>
              <a:ext cx="1091687" cy="934847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949" y="5046590"/>
              <a:ext cx="924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Tables</a:t>
              </a:r>
              <a:endParaRPr lang="en-US" sz="1800" dirty="0"/>
            </a:p>
          </p:txBody>
        </p:sp>
      </p:grpSp>
      <p:sp>
        <p:nvSpPr>
          <p:cNvPr id="12" name="laptop"/>
          <p:cNvSpPr>
            <a:spLocks noEditPoints="1" noChangeArrowheads="1"/>
          </p:cNvSpPr>
          <p:nvPr/>
        </p:nvSpPr>
        <p:spPr bwMode="auto">
          <a:xfrm>
            <a:off x="5181600" y="5646278"/>
            <a:ext cx="1496292" cy="104869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8327" y="4345699"/>
            <a:ext cx="4613564" cy="4064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93673" y="4345699"/>
            <a:ext cx="211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8836" y="1986327"/>
            <a:ext cx="1634837" cy="1938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GGTS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pPr algn="ctr"/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77892" y="2063570"/>
            <a:ext cx="1634837" cy="1938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Cloud 18"/>
          <p:cNvSpPr/>
          <p:nvPr/>
        </p:nvSpPr>
        <p:spPr>
          <a:xfrm>
            <a:off x="6567055" y="2637404"/>
            <a:ext cx="1745674" cy="1287915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0184" y="3073708"/>
            <a:ext cx="166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Grails Web App</a:t>
            </a:r>
            <a:endParaRPr lang="en-US" sz="1400" dirty="0"/>
          </a:p>
        </p:txBody>
      </p:sp>
      <p:sp>
        <p:nvSpPr>
          <p:cNvPr id="21" name="Flowchart: Document 20"/>
          <p:cNvSpPr/>
          <p:nvPr/>
        </p:nvSpPr>
        <p:spPr>
          <a:xfrm>
            <a:off x="5181600" y="2390310"/>
            <a:ext cx="983672" cy="934847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42163" y="2560045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WAR </a:t>
            </a:r>
          </a:p>
          <a:p>
            <a:pPr algn="ctr"/>
            <a:r>
              <a:rPr lang="en-US" sz="1400" dirty="0" smtClean="0"/>
              <a:t>file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75018" y="2637404"/>
            <a:ext cx="81741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85164" y="2642444"/>
            <a:ext cx="928254" cy="39062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08909" y="3491345"/>
            <a:ext cx="4668983" cy="14685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08909" y="3602182"/>
            <a:ext cx="4904509" cy="17123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920836" y="1967345"/>
            <a:ext cx="4987637" cy="4142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13" y="0"/>
            <a:ext cx="7772400" cy="1143000"/>
          </a:xfrm>
        </p:spPr>
        <p:txBody>
          <a:bodyPr/>
          <a:lstStyle/>
          <a:p>
            <a:r>
              <a:rPr lang="en-US" dirty="0"/>
              <a:t>Development Process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3056"/>
            <a:ext cx="8229600" cy="4893108"/>
          </a:xfrm>
        </p:spPr>
        <p:txBody>
          <a:bodyPr/>
          <a:lstStyle/>
          <a:p>
            <a:r>
              <a:rPr lang="en-US" dirty="0" smtClean="0"/>
              <a:t>Developing in GRAILS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204" y="3263882"/>
            <a:ext cx="2770910" cy="2512961"/>
            <a:chOff x="358808" y="3975431"/>
            <a:chExt cx="2770910" cy="2512961"/>
          </a:xfrm>
        </p:grpSpPr>
        <p:sp>
          <p:nvSpPr>
            <p:cNvPr id="6" name="Rectangle 5"/>
            <p:cNvSpPr/>
            <p:nvPr/>
          </p:nvSpPr>
          <p:spPr>
            <a:xfrm>
              <a:off x="755073" y="4447309"/>
              <a:ext cx="1780310" cy="20410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808" y="3975431"/>
              <a:ext cx="277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Oracle Database</a:t>
              </a:r>
              <a:endParaRPr lang="en-US" dirty="0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996117" y="4763833"/>
              <a:ext cx="1091687" cy="934847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9949" y="5046590"/>
              <a:ext cx="924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Tables</a:t>
              </a:r>
              <a:endParaRPr lang="en-US" sz="1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50327" y="3494714"/>
            <a:ext cx="3699163" cy="1938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Tomcat or </a:t>
            </a:r>
            <a:r>
              <a:rPr lang="en-US" dirty="0" err="1" smtClean="0"/>
              <a:t>WebLogic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Cloud 13"/>
          <p:cNvSpPr/>
          <p:nvPr/>
        </p:nvSpPr>
        <p:spPr>
          <a:xfrm>
            <a:off x="5153893" y="4018530"/>
            <a:ext cx="1745674" cy="1287915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7022" y="4454834"/>
            <a:ext cx="166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Grails Web App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52999" y="2166003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AIX / Red Hat Linux Production Server</a:t>
            </a:r>
            <a:endParaRPr lang="en-US" dirty="0"/>
          </a:p>
        </p:txBody>
      </p:sp>
      <p:sp>
        <p:nvSpPr>
          <p:cNvPr id="21" name="Flowchart: Document 20"/>
          <p:cNvSpPr/>
          <p:nvPr/>
        </p:nvSpPr>
        <p:spPr>
          <a:xfrm>
            <a:off x="2430637" y="1996268"/>
            <a:ext cx="983672" cy="934847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91200" y="2166003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WAR </a:t>
            </a:r>
          </a:p>
          <a:p>
            <a:pPr algn="ctr"/>
            <a:r>
              <a:rPr lang="en-US" sz="1400" dirty="0" smtClean="0"/>
              <a:t>file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14309" y="2463691"/>
            <a:ext cx="1961255" cy="200051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58291" y="4464210"/>
            <a:ext cx="2694708" cy="19827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091200" y="4756301"/>
            <a:ext cx="3284365" cy="12049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735965" y="5744547"/>
            <a:ext cx="1496294" cy="1002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/>
        </p:nvSpPr>
        <p:spPr>
          <a:xfrm>
            <a:off x="6885709" y="5919569"/>
            <a:ext cx="1007854" cy="65209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DB Connection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0482" name="Rectangle 3"/>
          <p:cNvSpPr>
            <a:spLocks noGrp="1" noChangeAspect="1" noChangeArrowheads="1"/>
          </p:cNvSpPr>
          <p:nvPr>
            <p:ph sz="quarter" idx="1"/>
          </p:nvPr>
        </p:nvSpPr>
        <p:spPr>
          <a:xfrm>
            <a:off x="110836" y="1551712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JDBC</a:t>
            </a:r>
          </a:p>
          <a:p>
            <a:pPr eaLnBrk="1" hangingPunct="1"/>
            <a:r>
              <a:rPr lang="en-US" dirty="0" err="1" smtClean="0">
                <a:solidFill>
                  <a:srgbClr val="595959"/>
                </a:solidFill>
                <a:latin typeface="Arial" charset="0"/>
              </a:rPr>
              <a:t>Datasource</a:t>
            </a:r>
            <a:endParaRPr lang="en-US" dirty="0" smtClean="0">
              <a:solidFill>
                <a:srgbClr val="595959"/>
              </a:solidFill>
              <a:latin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Hibernate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GORM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04197" y="1885311"/>
            <a:ext cx="2813792" cy="3016946"/>
            <a:chOff x="3490027" y="1593274"/>
            <a:chExt cx="2813792" cy="3016946"/>
          </a:xfrm>
        </p:grpSpPr>
        <p:sp>
          <p:nvSpPr>
            <p:cNvPr id="5" name="Cloud 4"/>
            <p:cNvSpPr/>
            <p:nvPr/>
          </p:nvSpPr>
          <p:spPr>
            <a:xfrm>
              <a:off x="3490027" y="1593274"/>
              <a:ext cx="2813792" cy="2369126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0381" y="2307785"/>
              <a:ext cx="2163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Grails Web App</a:t>
              </a:r>
              <a:endParaRPr lang="en-US" sz="2000" dirty="0"/>
            </a:p>
          </p:txBody>
        </p:sp>
        <p:sp>
          <p:nvSpPr>
            <p:cNvPr id="2" name="Snip Same Side Corner Rectangle 1"/>
            <p:cNvSpPr/>
            <p:nvPr/>
          </p:nvSpPr>
          <p:spPr>
            <a:xfrm>
              <a:off x="4073236" y="2951018"/>
              <a:ext cx="1427019" cy="1659202"/>
            </a:xfrm>
            <a:prstGeom prst="snip2Same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79272" y="3102115"/>
              <a:ext cx="1814945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GORM</a:t>
              </a:r>
            </a:p>
            <a:p>
              <a:pPr algn="ctr"/>
              <a:r>
                <a:rPr lang="en-US" sz="2000" dirty="0" smtClean="0"/>
                <a:t>(Hibernate)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1600" dirty="0" smtClean="0"/>
                <a:t>Oracle JDBC</a:t>
              </a:r>
              <a:endParaRPr lang="en-US" sz="2000" dirty="0"/>
            </a:p>
            <a:p>
              <a:pPr algn="ctr"/>
              <a:r>
                <a:rPr lang="en-US" sz="1600" dirty="0" smtClean="0"/>
                <a:t>MySQL JDBC</a:t>
              </a: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76516" y="1835727"/>
            <a:ext cx="2813792" cy="3066530"/>
            <a:chOff x="3490027" y="1593274"/>
            <a:chExt cx="2813792" cy="3066530"/>
          </a:xfrm>
        </p:grpSpPr>
        <p:sp>
          <p:nvSpPr>
            <p:cNvPr id="11" name="Cloud 10"/>
            <p:cNvSpPr/>
            <p:nvPr/>
          </p:nvSpPr>
          <p:spPr>
            <a:xfrm>
              <a:off x="3490027" y="1593274"/>
              <a:ext cx="2813792" cy="2369126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10381" y="2307785"/>
              <a:ext cx="2163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Grails Web App</a:t>
              </a:r>
              <a:endParaRPr lang="en-US" sz="2000" dirty="0"/>
            </a:p>
          </p:txBody>
        </p:sp>
        <p:sp>
          <p:nvSpPr>
            <p:cNvPr id="13" name="Snip Same Side Corner Rectangle 12"/>
            <p:cNvSpPr/>
            <p:nvPr/>
          </p:nvSpPr>
          <p:spPr>
            <a:xfrm>
              <a:off x="4073236" y="2951017"/>
              <a:ext cx="1427019" cy="1708787"/>
            </a:xfrm>
            <a:prstGeom prst="snip2Same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9272" y="3102115"/>
              <a:ext cx="181494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GORM</a:t>
              </a:r>
            </a:p>
            <a:p>
              <a:pPr algn="ctr"/>
              <a:r>
                <a:rPr lang="en-US" sz="2000" dirty="0" smtClean="0"/>
                <a:t>(Hibernate)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1600" dirty="0" smtClean="0"/>
                <a:t>Oracle JDBC</a:t>
              </a:r>
              <a:endParaRPr lang="en-US" sz="1600" dirty="0"/>
            </a:p>
          </p:txBody>
        </p:sp>
      </p:grpSp>
      <p:sp>
        <p:nvSpPr>
          <p:cNvPr id="8" name="Curved Down Arrow 7"/>
          <p:cNvSpPr/>
          <p:nvPr/>
        </p:nvSpPr>
        <p:spPr>
          <a:xfrm>
            <a:off x="4908797" y="616861"/>
            <a:ext cx="2590800" cy="121886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885709" y="4254437"/>
            <a:ext cx="1205346" cy="352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787407" y="4254437"/>
            <a:ext cx="1303648" cy="352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712891" y="5282883"/>
            <a:ext cx="2770910" cy="1463797"/>
            <a:chOff x="2969203" y="5199616"/>
            <a:chExt cx="2770910" cy="1463797"/>
          </a:xfrm>
        </p:grpSpPr>
        <p:sp>
          <p:nvSpPr>
            <p:cNvPr id="24" name="Rectangle 23"/>
            <p:cNvSpPr/>
            <p:nvPr/>
          </p:nvSpPr>
          <p:spPr>
            <a:xfrm>
              <a:off x="3584098" y="5661281"/>
              <a:ext cx="1496294" cy="10021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69203" y="5199616"/>
              <a:ext cx="2770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Oracle Database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3789314" y="5824526"/>
              <a:ext cx="1007854" cy="65209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50732" y="5971793"/>
              <a:ext cx="924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Tables</a:t>
              </a:r>
              <a:endParaRPr lang="en-US" sz="18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121070" y="5282882"/>
            <a:ext cx="277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MySQL Database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02599" y="6055059"/>
            <a:ext cx="92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Tables</a:t>
            </a:r>
            <a:endParaRPr lang="en-US" sz="1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823855" y="4699569"/>
            <a:ext cx="0" cy="1208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89636" y="4846835"/>
            <a:ext cx="0" cy="1208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Customization	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0482" name="Rectangl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Groovy Server Pages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Templates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g:Tags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59595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MVC Framework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0482" name="Rectangl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Models/Domains = Table Column Specs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Views = Display HTML info to users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Controllers = Perform logic, info to views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0"/>
            <a:ext cx="7772400" cy="90747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Model/Domain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14400"/>
            <a:ext cx="7558087" cy="577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6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Model/Domain - </a:t>
            </a:r>
            <a:r>
              <a:rPr lang="en-US" dirty="0" err="1" smtClean="0">
                <a:latin typeface="Arial" charset="0"/>
              </a:rPr>
              <a:t>Spriden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62361"/>
            <a:ext cx="7772400" cy="41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1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</a:rPr>
              <a:t>Spriden</a:t>
            </a:r>
            <a:r>
              <a:rPr lang="en-US" dirty="0" smtClean="0">
                <a:latin typeface="Arial" charset="0"/>
              </a:rPr>
              <a:t> Controller Methods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</a:p>
          <a:p>
            <a:r>
              <a:rPr lang="en-US" dirty="0" err="1" smtClean="0"/>
              <a:t>searchById</a:t>
            </a:r>
            <a:endParaRPr lang="en-US" dirty="0" smtClean="0"/>
          </a:p>
          <a:p>
            <a:r>
              <a:rPr lang="en-US" dirty="0" err="1" smtClean="0"/>
              <a:t>listStudents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512618" y="110835"/>
            <a:ext cx="7439891" cy="82434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Controller: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14413"/>
            <a:ext cx="8686800" cy="534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0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Presentation Overview	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8F3AB-6AFA-1F4D-9733-44AAD3A7769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6" name="Rectangl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Getting Started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Demo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Walk Through of our code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Deployment Challenges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Source on </a:t>
            </a:r>
            <a:r>
              <a:rPr lang="en-US" dirty="0" err="1" smtClean="0">
                <a:solidFill>
                  <a:srgbClr val="595959"/>
                </a:solidFill>
                <a:latin typeface="Arial" charset="0"/>
              </a:rPr>
              <a:t>GitHub</a:t>
            </a:r>
            <a:endParaRPr lang="en-US" dirty="0" smtClean="0">
              <a:solidFill>
                <a:srgbClr val="595959"/>
              </a:solidFill>
              <a:latin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University Policy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New Tools for a New Development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Important </a:t>
            </a:r>
            <a:r>
              <a:rPr lang="en-US" dirty="0" smtClean="0">
                <a:latin typeface="Arial" charset="0"/>
              </a:rPr>
              <a:t>Views: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searchById.gsp</a:t>
            </a:r>
            <a:endParaRPr lang="en-US" dirty="0" smtClean="0"/>
          </a:p>
          <a:p>
            <a:r>
              <a:rPr lang="en-US" dirty="0" err="1" smtClean="0"/>
              <a:t>listStudents.gsp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60" y="1757363"/>
            <a:ext cx="5008828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2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MVC Overview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5A0DA-535A-E949-B4C5-7A5A5E0014D6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1506" name="Rectangl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Controllers 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perform 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business logic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Logic result is sent to a View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Controller’s 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actions 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and Views have the same name</a:t>
            </a:r>
          </a:p>
          <a:p>
            <a:pPr eaLnBrk="1" hangingPunct="1"/>
            <a:r>
              <a:rPr lang="en-US" dirty="0" err="1" smtClean="0">
                <a:solidFill>
                  <a:srgbClr val="595959"/>
                </a:solidFill>
                <a:latin typeface="Arial" charset="0"/>
              </a:rPr>
              <a:t>SpridenController’s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 charset="0"/>
              </a:rPr>
              <a:t>searchById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 uses the </a:t>
            </a:r>
            <a:r>
              <a:rPr lang="en-US" dirty="0" err="1" smtClean="0">
                <a:solidFill>
                  <a:srgbClr val="595959"/>
                </a:solidFill>
                <a:latin typeface="Arial" charset="0"/>
              </a:rPr>
              <a:t>searchById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 view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4328552"/>
            <a:ext cx="3598075" cy="150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130" y="4451320"/>
            <a:ext cx="4882481" cy="132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earchById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2" y="2273259"/>
            <a:ext cx="6026832" cy="428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3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searchById</a:t>
            </a:r>
            <a:r>
              <a:rPr lang="en-US" dirty="0"/>
              <a:t> sends us to </a:t>
            </a:r>
            <a:r>
              <a:rPr lang="en-US" dirty="0" err="1"/>
              <a:t>listStudents</a:t>
            </a:r>
            <a:r>
              <a:rPr lang="en-US" dirty="0"/>
              <a:t> in </a:t>
            </a:r>
            <a:r>
              <a:rPr lang="en-US" dirty="0" err="1"/>
              <a:t>SpridenController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553993"/>
            <a:ext cx="4006815" cy="594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2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Variables come from the form</a:t>
            </a:r>
          </a:p>
          <a:p>
            <a:r>
              <a:rPr lang="en-US" dirty="0" err="1" smtClean="0"/>
              <a:t>listStudents</a:t>
            </a:r>
            <a:r>
              <a:rPr lang="en-US" dirty="0" smtClean="0"/>
              <a:t>’ action </a:t>
            </a:r>
            <a:r>
              <a:rPr lang="en-US" dirty="0" smtClean="0"/>
              <a:t>executes a query, using those variables</a:t>
            </a:r>
          </a:p>
          <a:p>
            <a:r>
              <a:rPr lang="en-US" dirty="0" smtClean="0"/>
              <a:t>The results get sent to the </a:t>
            </a:r>
            <a:r>
              <a:rPr lang="en-US" dirty="0" err="1" smtClean="0"/>
              <a:t>listStudents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Controller methods map view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Spring plugins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Spring beans</a:t>
            </a:r>
          </a:p>
          <a:p>
            <a:r>
              <a:rPr lang="en-US" dirty="0" err="1" smtClean="0"/>
              <a:t>Autowire</a:t>
            </a:r>
            <a:r>
              <a:rPr lang="en-US" dirty="0" smtClean="0"/>
              <a:t> in java is the default in Grails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Deployment Servers</a:t>
            </a:r>
          </a:p>
          <a:p>
            <a:r>
              <a:rPr lang="en-US" dirty="0" err="1" smtClean="0"/>
              <a:t>Weblogic</a:t>
            </a:r>
            <a:r>
              <a:rPr lang="en-US" dirty="0" smtClean="0"/>
              <a:t> Quirks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Tomcat</a:t>
            </a:r>
          </a:p>
          <a:p>
            <a:r>
              <a:rPr lang="en-US" dirty="0" err="1" smtClean="0"/>
              <a:t>Weblogic</a:t>
            </a:r>
            <a:endParaRPr lang="en-US" dirty="0" smtClean="0"/>
          </a:p>
          <a:p>
            <a:r>
              <a:rPr lang="en-US" dirty="0" err="1" smtClean="0"/>
              <a:t>Weblogic</a:t>
            </a:r>
            <a:r>
              <a:rPr lang="en-US" dirty="0" smtClean="0"/>
              <a:t> quirks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Weblogic</a:t>
            </a:r>
            <a:r>
              <a:rPr lang="en-US" dirty="0" smtClean="0"/>
              <a:t> Discoveries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MalformedParameterizedTypeException</a:t>
            </a:r>
            <a:endParaRPr lang="en-US" dirty="0" smtClean="0"/>
          </a:p>
          <a:p>
            <a:r>
              <a:rPr lang="en-US" dirty="0" smtClean="0"/>
              <a:t>See:</a:t>
            </a:r>
          </a:p>
          <a:p>
            <a:pPr lvl="1"/>
            <a:r>
              <a:rPr lang="en-US" dirty="0" smtClean="0"/>
              <a:t>http://grails.org/Deployment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7" y="3693809"/>
            <a:ext cx="8364658" cy="165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5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Weblogic</a:t>
            </a:r>
            <a:r>
              <a:rPr lang="en-US" dirty="0" smtClean="0"/>
              <a:t> Discoveries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index.gsp</a:t>
            </a:r>
            <a:r>
              <a:rPr lang="en-US" dirty="0" smtClean="0"/>
              <a:t> not found</a:t>
            </a:r>
          </a:p>
          <a:p>
            <a:r>
              <a:rPr lang="en-US" dirty="0" smtClean="0"/>
              <a:t>See:</a:t>
            </a:r>
          </a:p>
          <a:p>
            <a:pPr lvl="1"/>
            <a:r>
              <a:rPr lang="en-US" dirty="0" smtClean="0"/>
              <a:t> http://jira.grails.org/browse/GRAILS-8767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91013" y="3224213"/>
            <a:ext cx="4524375" cy="1752600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sz="2000" i="1" dirty="0" smtClean="0">
                <a:solidFill>
                  <a:srgbClr val="4C4C4C"/>
                </a:solidFill>
                <a:latin typeface="Arial" charset="0"/>
              </a:rPr>
              <a:t>Technologies for development</a:t>
            </a:r>
          </a:p>
          <a:p>
            <a:pPr algn="r" eaLnBrk="1" hangingPunct="1">
              <a:buFontTx/>
              <a:buNone/>
            </a:pPr>
            <a:endParaRPr lang="en-US" sz="2000" i="1" dirty="0">
              <a:solidFill>
                <a:srgbClr val="4C4C4C"/>
              </a:solidFill>
              <a:latin typeface="Arial" charset="0"/>
            </a:endParaRPr>
          </a:p>
          <a:p>
            <a:pPr algn="r" eaLnBrk="1" hangingPunct="1">
              <a:buFontTx/>
              <a:buNone/>
            </a:pPr>
            <a:endParaRPr lang="en-US" sz="2000" dirty="0">
              <a:solidFill>
                <a:srgbClr val="4C4C4C"/>
              </a:solidFill>
              <a:latin typeface="Arial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1013" y="962025"/>
            <a:ext cx="4524375" cy="2179638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ea typeface="+mj-ea"/>
              </a:rPr>
              <a:t>Getting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WebLogic</a:t>
            </a:r>
            <a:r>
              <a:rPr lang="en-US" dirty="0" smtClean="0"/>
              <a:t> Discoveries	 - War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</a:p>
          <a:p>
            <a:r>
              <a:rPr lang="en-US" dirty="0" smtClean="0"/>
              <a:t>Refresh-dependencies</a:t>
            </a:r>
          </a:p>
          <a:p>
            <a:r>
              <a:rPr lang="en-US" dirty="0" smtClean="0"/>
              <a:t>Compile</a:t>
            </a:r>
          </a:p>
          <a:p>
            <a:r>
              <a:rPr lang="en-US" dirty="0" smtClean="0"/>
              <a:t>War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https://github.com/unm-sis/SpridenSearch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26" y="2230635"/>
            <a:ext cx="6327949" cy="449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4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The Application Being Built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 to: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www.youtube.com/playlist?list=PLmEKL_BOSNSlim-DnV7re8Yn4Yyunvbsx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Or.. Just go to </a:t>
            </a:r>
            <a:r>
              <a:rPr lang="en-US" dirty="0" smtClean="0">
                <a:hlinkClick r:id="rId3"/>
              </a:rPr>
              <a:t>www.youtube.com</a:t>
            </a:r>
            <a:r>
              <a:rPr lang="en-US" dirty="0" smtClean="0"/>
              <a:t> and search for:</a:t>
            </a:r>
          </a:p>
          <a:p>
            <a:pPr lvl="2"/>
            <a:r>
              <a:rPr lang="en-US" dirty="0" err="1"/>
              <a:t>stirling</a:t>
            </a:r>
            <a:r>
              <a:rPr lang="en-US" dirty="0"/>
              <a:t> crow </a:t>
            </a:r>
            <a:r>
              <a:rPr lang="en-US" dirty="0" smtClean="0"/>
              <a:t>grails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FERPA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University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Did we build it right?</a:t>
            </a:r>
          </a:p>
          <a:p>
            <a:r>
              <a:rPr lang="en-US" dirty="0" smtClean="0"/>
              <a:t>FERPA</a:t>
            </a:r>
          </a:p>
          <a:p>
            <a:r>
              <a:rPr lang="en-US" dirty="0" smtClean="0"/>
              <a:t>Security at all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environment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Issue </a:t>
            </a:r>
            <a:r>
              <a:rPr lang="en-US" dirty="0" smtClean="0"/>
              <a:t>tracking - JIRA</a:t>
            </a:r>
            <a:endParaRPr lang="en-US" dirty="0" smtClean="0"/>
          </a:p>
          <a:p>
            <a:r>
              <a:rPr lang="en-US" dirty="0" smtClean="0"/>
              <a:t>Documentation - Confluence</a:t>
            </a:r>
            <a:endParaRPr lang="en-US" dirty="0" smtClean="0"/>
          </a:p>
          <a:p>
            <a:r>
              <a:rPr lang="en-US" dirty="0" smtClean="0"/>
              <a:t>Version </a:t>
            </a:r>
            <a:r>
              <a:rPr lang="en-US" dirty="0" smtClean="0"/>
              <a:t>Control -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Technical Environment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Policy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E45B7-1358-DF42-A289-998CEB89613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Questions?  Comments?</a:t>
            </a:r>
          </a:p>
          <a:p>
            <a:r>
              <a:rPr lang="en-US" dirty="0" smtClean="0"/>
              <a:t>We’d love to know if any of you have created applications </a:t>
            </a:r>
            <a:r>
              <a:rPr lang="en-US" smtClean="0"/>
              <a:t>using GRAILS!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Getting Started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38B3E-E50A-5143-BA78-01924E5CF96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9458" name="Rectangl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Java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Spring Framework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Groovy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Hibernate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Grails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97075"/>
            <a:ext cx="8229600" cy="4746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24F04-CA84-7E4D-848B-B04A1DEEC29C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4339" name="Rectangle 3"/>
          <p:cNvSpPr>
            <a:spLocks noGrp="1" noChangeAspect="1" noChangeArrowheads="1"/>
          </p:cNvSpPr>
          <p:nvPr>
            <p:ph sz="quarter" idx="1"/>
          </p:nvPr>
        </p:nvSpPr>
        <p:spPr>
          <a:xfrm>
            <a:off x="609600" y="2852738"/>
            <a:ext cx="8077200" cy="2554287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595959"/>
                </a:solidFill>
                <a:ea typeface="+mn-ea"/>
              </a:rPr>
              <a:t>Stirling Crow, Jason </a:t>
            </a:r>
            <a:r>
              <a:rPr lang="en-US" sz="2400" dirty="0" err="1" smtClean="0">
                <a:solidFill>
                  <a:srgbClr val="595959"/>
                </a:solidFill>
                <a:ea typeface="+mn-ea"/>
              </a:rPr>
              <a:t>Foutz</a:t>
            </a:r>
            <a:endParaRPr lang="en-US" sz="2400" dirty="0" smtClean="0">
              <a:solidFill>
                <a:srgbClr val="595959"/>
              </a:solidFill>
              <a:ea typeface="+mn-ea"/>
            </a:endParaRPr>
          </a:p>
          <a:p>
            <a:pPr marL="0" indent="0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595959"/>
                </a:solidFill>
                <a:ea typeface="+mn-ea"/>
                <a:hlinkClick r:id="rId2"/>
              </a:rPr>
              <a:t>stirlingcrow@unm.edu</a:t>
            </a:r>
            <a:r>
              <a:rPr lang="en-US" sz="2400" dirty="0" smtClean="0">
                <a:solidFill>
                  <a:srgbClr val="595959"/>
                </a:solidFill>
                <a:ea typeface="+mn-ea"/>
              </a:rPr>
              <a:t> </a:t>
            </a:r>
            <a:r>
              <a:rPr lang="en-US" sz="2400" dirty="0" smtClean="0">
                <a:solidFill>
                  <a:srgbClr val="595959"/>
                </a:solidFill>
                <a:ea typeface="+mn-ea"/>
                <a:hlinkClick r:id="rId3"/>
              </a:rPr>
              <a:t>jwfoutz@unm.edu</a:t>
            </a:r>
            <a:endParaRPr lang="en-US" sz="2400" dirty="0" smtClean="0">
              <a:solidFill>
                <a:srgbClr val="595959"/>
              </a:solidFill>
              <a:ea typeface="+mn-ea"/>
            </a:endParaRPr>
          </a:p>
          <a:p>
            <a:pPr marL="0" indent="0"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solidFill>
                <a:srgbClr val="595959"/>
              </a:solidFill>
              <a:ea typeface="+mn-ea"/>
            </a:endParaRPr>
          </a:p>
          <a:p>
            <a:pPr marL="0" indent="0"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solidFill>
                <a:srgbClr val="595959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91013" y="3224213"/>
            <a:ext cx="4524375" cy="1752600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sz="2000" i="1" dirty="0" smtClean="0">
                <a:solidFill>
                  <a:srgbClr val="4C4C4C"/>
                </a:solidFill>
                <a:latin typeface="Arial" charset="0"/>
              </a:rPr>
              <a:t>See </a:t>
            </a:r>
            <a:r>
              <a:rPr lang="en-US" sz="2000" i="1" dirty="0" err="1" smtClean="0">
                <a:solidFill>
                  <a:srgbClr val="4C4C4C"/>
                </a:solidFill>
                <a:latin typeface="Arial" charset="0"/>
              </a:rPr>
              <a:t>Spriden</a:t>
            </a:r>
            <a:r>
              <a:rPr lang="en-US" sz="2000" i="1" dirty="0" smtClean="0">
                <a:solidFill>
                  <a:srgbClr val="4C4C4C"/>
                </a:solidFill>
                <a:latin typeface="Arial" charset="0"/>
              </a:rPr>
              <a:t> Search in action!</a:t>
            </a:r>
            <a:endParaRPr lang="en-US" sz="2000" i="1" dirty="0">
              <a:solidFill>
                <a:srgbClr val="4C4C4C"/>
              </a:solidFill>
              <a:latin typeface="Arial" charset="0"/>
            </a:endParaRPr>
          </a:p>
          <a:p>
            <a:pPr algn="r" eaLnBrk="1" hangingPunct="1">
              <a:buFontTx/>
              <a:buNone/>
            </a:pPr>
            <a:endParaRPr lang="en-US" sz="2000" dirty="0">
              <a:solidFill>
                <a:srgbClr val="4C4C4C"/>
              </a:solidFill>
              <a:latin typeface="Arial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1013" y="962025"/>
            <a:ext cx="4524375" cy="2179638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ea typeface="+mj-e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09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Demo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482" name="Rectangl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Simple, useful application</a:t>
            </a: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SPRIDEN – </a:t>
            </a:r>
            <a:r>
              <a:rPr lang="en-US" dirty="0" err="1" smtClean="0">
                <a:solidFill>
                  <a:srgbClr val="595959"/>
                </a:solidFill>
                <a:latin typeface="Arial" charset="0"/>
              </a:rPr>
              <a:t>BannerID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 charset="0"/>
              </a:rPr>
              <a:t>vs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 charset="0"/>
              </a:rPr>
              <a:t>Pidm</a:t>
            </a:r>
            <a:endParaRPr lang="en-US" dirty="0" smtClean="0">
              <a:solidFill>
                <a:srgbClr val="595959"/>
              </a:solidFill>
              <a:latin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Tomcat Deployment on development machine </a:t>
            </a:r>
          </a:p>
          <a:p>
            <a:pPr eaLnBrk="1" hangingPunct="1"/>
            <a:r>
              <a:rPr lang="en-US" dirty="0" err="1" smtClean="0">
                <a:solidFill>
                  <a:srgbClr val="595959"/>
                </a:solidFill>
                <a:latin typeface="Arial" charset="0"/>
              </a:rPr>
              <a:t>WebLogic</a:t>
            </a:r>
            <a:r>
              <a:rPr lang="en-US" dirty="0" smtClean="0">
                <a:solidFill>
                  <a:srgbClr val="595959"/>
                </a:solidFill>
                <a:latin typeface="Arial" charset="0"/>
              </a:rPr>
              <a:t> Deployment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Demo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4042" y="1471296"/>
            <a:ext cx="6373115" cy="452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4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Demo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66CC6-4A9F-6748-9231-05F4A91398E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4042" y="1471296"/>
            <a:ext cx="6373115" cy="452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4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91013" y="3224213"/>
            <a:ext cx="4524375" cy="1752600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sz="2000" i="1" dirty="0" smtClean="0">
                <a:solidFill>
                  <a:srgbClr val="4C4C4C"/>
                </a:solidFill>
                <a:latin typeface="Arial" charset="0"/>
              </a:rPr>
              <a:t>MVC Framework</a:t>
            </a:r>
          </a:p>
          <a:p>
            <a:pPr algn="r" eaLnBrk="1" hangingPunct="1">
              <a:buFontTx/>
              <a:buNone/>
            </a:pPr>
            <a:r>
              <a:rPr lang="en-US" sz="2000" i="1" dirty="0" smtClean="0">
                <a:solidFill>
                  <a:srgbClr val="4C4C4C"/>
                </a:solidFill>
                <a:latin typeface="Arial" charset="0"/>
              </a:rPr>
              <a:t>DB Connection</a:t>
            </a:r>
          </a:p>
          <a:p>
            <a:pPr algn="r" eaLnBrk="1" hangingPunct="1">
              <a:buFontTx/>
              <a:buNone/>
            </a:pPr>
            <a:r>
              <a:rPr lang="en-US" sz="2000" i="1" dirty="0" smtClean="0">
                <a:solidFill>
                  <a:srgbClr val="4C4C4C"/>
                </a:solidFill>
                <a:latin typeface="Arial" charset="0"/>
              </a:rPr>
              <a:t>Customization – Groovy Server Pages</a:t>
            </a:r>
          </a:p>
          <a:p>
            <a:pPr algn="r" eaLnBrk="1" hangingPunct="1">
              <a:buFontTx/>
              <a:buNone/>
            </a:pPr>
            <a:endParaRPr lang="en-US" sz="2000" i="1" dirty="0">
              <a:solidFill>
                <a:srgbClr val="4C4C4C"/>
              </a:solidFill>
              <a:latin typeface="Arial" charset="0"/>
            </a:endParaRPr>
          </a:p>
          <a:p>
            <a:pPr algn="r" eaLnBrk="1" hangingPunct="1">
              <a:buFontTx/>
              <a:buNone/>
            </a:pPr>
            <a:endParaRPr lang="en-US" sz="2000" dirty="0">
              <a:solidFill>
                <a:srgbClr val="4C4C4C"/>
              </a:solidFill>
              <a:latin typeface="Arial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1013" y="962025"/>
            <a:ext cx="4524375" cy="2179638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ea typeface="+mj-ea"/>
              </a:rPr>
              <a:t>Source Code Tour</a:t>
            </a:r>
          </a:p>
        </p:txBody>
      </p:sp>
    </p:spTree>
    <p:extLst>
      <p:ext uri="{BB962C8B-B14F-4D97-AF65-F5344CB8AC3E}">
        <p14:creationId xmlns:p14="http://schemas.microsoft.com/office/powerpoint/2010/main" val="457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B2D1F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E99C92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663</TotalTime>
  <Words>484</Words>
  <Application>Microsoft Office PowerPoint</Application>
  <PresentationFormat>On-screen Show (4:3)</PresentationFormat>
  <Paragraphs>207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Getting ready for Banner XE</vt:lpstr>
      <vt:lpstr>Presentation Overview </vt:lpstr>
      <vt:lpstr>Getting Started</vt:lpstr>
      <vt:lpstr>Getting Started</vt:lpstr>
      <vt:lpstr>Demo</vt:lpstr>
      <vt:lpstr>Demo</vt:lpstr>
      <vt:lpstr>Demo</vt:lpstr>
      <vt:lpstr>Demo</vt:lpstr>
      <vt:lpstr>Source Code Tour</vt:lpstr>
      <vt:lpstr>Development Process Changes</vt:lpstr>
      <vt:lpstr>Development Process Changes</vt:lpstr>
      <vt:lpstr>Development Process Changes</vt:lpstr>
      <vt:lpstr>DB Connection</vt:lpstr>
      <vt:lpstr>Customization </vt:lpstr>
      <vt:lpstr>MVC Framework</vt:lpstr>
      <vt:lpstr>Model/Domain</vt:lpstr>
      <vt:lpstr>Model/Domain - Spriden</vt:lpstr>
      <vt:lpstr>Spriden Controller Methods</vt:lpstr>
      <vt:lpstr>Controller:</vt:lpstr>
      <vt:lpstr>Important Views:</vt:lpstr>
      <vt:lpstr>MVC Overview</vt:lpstr>
      <vt:lpstr>MVC Overview</vt:lpstr>
      <vt:lpstr>MVC Overview</vt:lpstr>
      <vt:lpstr>MVC Overview</vt:lpstr>
      <vt:lpstr>Source Code Tour</vt:lpstr>
      <vt:lpstr>Deployment Challenges</vt:lpstr>
      <vt:lpstr>Deployment Challenges</vt:lpstr>
      <vt:lpstr>Weblogic Discoveries</vt:lpstr>
      <vt:lpstr>Weblogic Discoveries</vt:lpstr>
      <vt:lpstr>WebLogic Discoveries  - War files</vt:lpstr>
      <vt:lpstr>Source Code  </vt:lpstr>
      <vt:lpstr>Source Code </vt:lpstr>
      <vt:lpstr>Watch The Application Being Built</vt:lpstr>
      <vt:lpstr>University Policy</vt:lpstr>
      <vt:lpstr>University Policy</vt:lpstr>
      <vt:lpstr>New Tools</vt:lpstr>
      <vt:lpstr>New Tools</vt:lpstr>
      <vt:lpstr>Summary</vt:lpstr>
      <vt:lpstr>Questions</vt:lpstr>
      <vt:lpstr>Thank You!</vt:lpstr>
    </vt:vector>
  </TitlesOfParts>
  <Company>Datatel,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Darlene Newsome</dc:creator>
  <cp:lastModifiedBy>Stirling Crow</cp:lastModifiedBy>
  <cp:revision>27</cp:revision>
  <cp:lastPrinted>2013-12-09T14:00:03Z</cp:lastPrinted>
  <dcterms:created xsi:type="dcterms:W3CDTF">2013-12-09T14:52:18Z</dcterms:created>
  <dcterms:modified xsi:type="dcterms:W3CDTF">2014-06-04T18:27:30Z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