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83" r:id="rId7"/>
    <p:sldId id="282" r:id="rId8"/>
    <p:sldId id="263" r:id="rId9"/>
    <p:sldId id="273" r:id="rId10"/>
    <p:sldId id="274" r:id="rId11"/>
    <p:sldId id="264" r:id="rId12"/>
    <p:sldId id="280" r:id="rId13"/>
    <p:sldId id="275" r:id="rId14"/>
    <p:sldId id="276" r:id="rId15"/>
    <p:sldId id="277" r:id="rId16"/>
    <p:sldId id="278" r:id="rId17"/>
    <p:sldId id="279" r:id="rId18"/>
    <p:sldId id="281" r:id="rId19"/>
    <p:sldId id="265" r:id="rId20"/>
    <p:sldId id="266" r:id="rId21"/>
    <p:sldId id="284" r:id="rId22"/>
    <p:sldId id="272" r:id="rId23"/>
    <p:sldId id="267" r:id="rId24"/>
    <p:sldId id="268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0" y="304800"/>
            <a:ext cx="58626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08" y="6155572"/>
            <a:ext cx="2679192" cy="7024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700"/>
            <a:ext cx="533399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grails.org/browse/GRAILS-8767" TargetMode="External"/><Relationship Id="rId2" Type="http://schemas.openxmlformats.org/officeDocument/2006/relationships/hyperlink" Target="http://grails.org/Deploy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unm-sis/Spriden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wfoutz@unm.edu" TargetMode="External"/><Relationship Id="rId2" Type="http://schemas.openxmlformats.org/officeDocument/2006/relationships/hyperlink" Target="mailto:stirlingcrow@unm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ready for Banner XE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86600" cy="1752600"/>
          </a:xfrm>
        </p:spPr>
        <p:txBody>
          <a:bodyPr/>
          <a:lstStyle/>
          <a:p>
            <a:r>
              <a:rPr lang="en-US" dirty="0" smtClean="0"/>
              <a:t>Creating a Stand-alone GRAILS 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Model/Domain - </a:t>
            </a:r>
            <a:r>
              <a:rPr lang="en-US" dirty="0" err="1" smtClean="0"/>
              <a:t>Spriden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53350" cy="41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49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Spriden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3 Methods: index, </a:t>
            </a:r>
            <a:r>
              <a:rPr lang="en-US" dirty="0" err="1" smtClean="0"/>
              <a:t>searchById</a:t>
            </a:r>
            <a:r>
              <a:rPr lang="en-US" dirty="0" smtClean="0"/>
              <a:t>, </a:t>
            </a:r>
            <a:r>
              <a:rPr lang="en-US" dirty="0" err="1" smtClean="0"/>
              <a:t>listStudents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598"/>
            <a:ext cx="6400800" cy="341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20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Important Views:</a:t>
            </a:r>
          </a:p>
          <a:p>
            <a:pPr lvl="1"/>
            <a:r>
              <a:rPr lang="en-US" dirty="0" err="1" smtClean="0"/>
              <a:t>searchById.gsp</a:t>
            </a:r>
            <a:endParaRPr lang="en-US" dirty="0" smtClean="0"/>
          </a:p>
          <a:p>
            <a:pPr lvl="1"/>
            <a:r>
              <a:rPr lang="en-US" dirty="0" err="1" smtClean="0"/>
              <a:t>listStudents.gsp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16102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93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perform business logic and then send results (or nothing) to the view with the same name. </a:t>
            </a:r>
          </a:p>
          <a:p>
            <a:pPr lvl="1"/>
            <a:r>
              <a:rPr lang="en-US" dirty="0" smtClean="0"/>
              <a:t>For example, the “index” method in the </a:t>
            </a:r>
            <a:r>
              <a:rPr lang="en-US" dirty="0" err="1" smtClean="0"/>
              <a:t>Spriden</a:t>
            </a:r>
            <a:r>
              <a:rPr lang="en-US" dirty="0" smtClean="0"/>
              <a:t> Controller redirects us to the “</a:t>
            </a:r>
            <a:r>
              <a:rPr lang="en-US" dirty="0" err="1" smtClean="0"/>
              <a:t>searchById</a:t>
            </a:r>
            <a:r>
              <a:rPr lang="en-US" dirty="0" smtClean="0"/>
              <a:t>” method</a:t>
            </a:r>
          </a:p>
          <a:p>
            <a:pPr lvl="1"/>
            <a:r>
              <a:rPr lang="en-US" dirty="0" smtClean="0"/>
              <a:t>The “</a:t>
            </a:r>
            <a:r>
              <a:rPr lang="en-US" dirty="0" err="1" smtClean="0"/>
              <a:t>searchById</a:t>
            </a:r>
            <a:r>
              <a:rPr lang="en-US" dirty="0" smtClean="0"/>
              <a:t>” method has nothing in it so we go straight to the </a:t>
            </a:r>
            <a:r>
              <a:rPr lang="en-US" dirty="0" err="1" smtClean="0"/>
              <a:t>searchById</a:t>
            </a:r>
            <a:r>
              <a:rPr lang="en-US" dirty="0" smtClean="0"/>
              <a:t> view.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486400"/>
            <a:ext cx="35528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28479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1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searchById</a:t>
            </a:r>
            <a:r>
              <a:rPr lang="en-US" dirty="0" smtClean="0"/>
              <a:t> view then generates the following: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the code in the view will direct us to the </a:t>
            </a:r>
            <a:r>
              <a:rPr lang="en-US" dirty="0" err="1" smtClean="0"/>
              <a:t>listStudents</a:t>
            </a:r>
            <a:r>
              <a:rPr lang="en-US" dirty="0" smtClean="0"/>
              <a:t> method in the </a:t>
            </a:r>
            <a:r>
              <a:rPr lang="en-US" dirty="0" err="1" smtClean="0"/>
              <a:t>Spriden</a:t>
            </a:r>
            <a:r>
              <a:rPr lang="en-US" dirty="0" smtClean="0"/>
              <a:t> controller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73259"/>
            <a:ext cx="2852893" cy="20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7" y="1447800"/>
            <a:ext cx="31527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8699791">
            <a:off x="2816585" y="3595687"/>
            <a:ext cx="521580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2" y="4648200"/>
            <a:ext cx="4815348" cy="175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grab variables from the form and the </a:t>
            </a:r>
            <a:r>
              <a:rPr lang="en-US" dirty="0" err="1" smtClean="0"/>
              <a:t>SpridenController’s</a:t>
            </a:r>
            <a:r>
              <a:rPr lang="en-US" dirty="0" smtClean="0"/>
              <a:t> </a:t>
            </a:r>
            <a:r>
              <a:rPr lang="en-US" dirty="0" err="1" smtClean="0"/>
              <a:t>listStudents</a:t>
            </a:r>
            <a:r>
              <a:rPr lang="en-US" dirty="0" smtClean="0"/>
              <a:t> method executes a query the returns results from that query.  Those results then get sent to the </a:t>
            </a:r>
            <a:r>
              <a:rPr lang="en-US" dirty="0" err="1" smtClean="0"/>
              <a:t>listStudents</a:t>
            </a:r>
            <a:r>
              <a:rPr lang="en-US" dirty="0" smtClean="0"/>
              <a:t> view.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662613" cy="31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04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dirty="0" smtClean="0"/>
              <a:t>Tour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Plugins</a:t>
            </a:r>
          </a:p>
          <a:p>
            <a:r>
              <a:rPr lang="en-US" dirty="0" smtClean="0"/>
              <a:t>Spring 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Servers</a:t>
            </a:r>
          </a:p>
          <a:p>
            <a:pPr lvl="1"/>
            <a:r>
              <a:rPr lang="en-US" dirty="0" err="1" smtClean="0"/>
              <a:t>WebLogic</a:t>
            </a:r>
            <a:endParaRPr lang="en-US" dirty="0" smtClean="0"/>
          </a:p>
          <a:p>
            <a:pPr lvl="1"/>
            <a:r>
              <a:rPr lang="en-US" dirty="0" smtClean="0"/>
              <a:t>Tomcat</a:t>
            </a:r>
          </a:p>
          <a:p>
            <a:r>
              <a:rPr lang="en-US" dirty="0" err="1" smtClean="0"/>
              <a:t>WebLogic</a:t>
            </a:r>
            <a:r>
              <a:rPr lang="en-US" dirty="0" smtClean="0"/>
              <a:t> Quirks and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WebLogic</a:t>
            </a:r>
            <a:r>
              <a:rPr lang="en-US" dirty="0" smtClean="0"/>
              <a:t> 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MalformedParameterizedTypeException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See: </a:t>
            </a:r>
            <a:r>
              <a:rPr lang="en-US" dirty="0">
                <a:hlinkClick r:id="rId2"/>
              </a:rPr>
              <a:t>http://grails.org/Deployment</a:t>
            </a:r>
            <a:endParaRPr lang="en-US" dirty="0" smtClean="0"/>
          </a:p>
          <a:p>
            <a:r>
              <a:rPr lang="en-US" dirty="0" smtClean="0"/>
              <a:t>“/</a:t>
            </a:r>
            <a:r>
              <a:rPr lang="en-US" dirty="0" err="1"/>
              <a:t>index.gsp</a:t>
            </a:r>
            <a:r>
              <a:rPr lang="en-US" dirty="0"/>
              <a:t>” not found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See: </a:t>
            </a:r>
            <a:r>
              <a:rPr lang="en-US" u="sng" dirty="0">
                <a:hlinkClick r:id="rId3"/>
              </a:rPr>
              <a:t>http://jira.grails.org/browse/GRAILS-8767</a:t>
            </a:r>
            <a:endParaRPr lang="en-US" dirty="0" smtClean="0"/>
          </a:p>
          <a:p>
            <a:r>
              <a:rPr lang="en-US" dirty="0" smtClean="0"/>
              <a:t>Do the following before building WAR: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lean</a:t>
            </a:r>
          </a:p>
          <a:p>
            <a:pPr lvl="1"/>
            <a:r>
              <a:rPr lang="en-US" dirty="0" smtClean="0"/>
              <a:t>refresh-dependencies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4717774" cy="93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2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https://github.com/unm-sis/SpridenSearch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800600" cy="341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Unm</a:t>
            </a:r>
            <a:r>
              <a:rPr lang="en-US" dirty="0" smtClean="0"/>
              <a:t> Student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Stirling Crow (</a:t>
            </a:r>
            <a:r>
              <a:rPr lang="en-US" dirty="0" smtClean="0">
                <a:hlinkClick r:id="rId2"/>
              </a:rPr>
              <a:t>stirlingcrow@unm.edu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Jason Foutz (</a:t>
            </a:r>
            <a:r>
              <a:rPr lang="en-US" dirty="0" smtClean="0">
                <a:hlinkClick r:id="rId3"/>
              </a:rPr>
              <a:t>jwfoutz@unm.edu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build it right?</a:t>
            </a:r>
          </a:p>
          <a:p>
            <a:r>
              <a:rPr lang="en-US" dirty="0" smtClean="0"/>
              <a:t>FERPA</a:t>
            </a:r>
            <a:endParaRPr lang="en-US" dirty="0" smtClean="0"/>
          </a:p>
          <a:p>
            <a:r>
              <a:rPr lang="en-US" dirty="0" smtClean="0"/>
              <a:t>Security at all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Tools for 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tracking - JIRA</a:t>
            </a:r>
            <a:endParaRPr lang="en-US" dirty="0" smtClean="0"/>
          </a:p>
          <a:p>
            <a:r>
              <a:rPr lang="en-US" dirty="0" smtClean="0"/>
              <a:t>Documentation - Confluence</a:t>
            </a: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smtClean="0"/>
              <a:t>Control -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Walk-Through Code</a:t>
            </a:r>
          </a:p>
          <a:p>
            <a:r>
              <a:rPr lang="en-US" dirty="0" smtClean="0"/>
              <a:t>Deployment Environments</a:t>
            </a:r>
          </a:p>
          <a:p>
            <a:r>
              <a:rPr lang="en-US" dirty="0" smtClean="0"/>
              <a:t>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Unviersity</a:t>
            </a:r>
            <a:r>
              <a:rPr lang="en-US" dirty="0" smtClean="0"/>
              <a:t> Policy</a:t>
            </a:r>
          </a:p>
          <a:p>
            <a:r>
              <a:rPr lang="en-US" dirty="0" smtClean="0"/>
              <a:t>New Tools for New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Groovy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Grails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1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build a simple application that was also useful.</a:t>
            </a:r>
          </a:p>
          <a:p>
            <a:r>
              <a:rPr lang="en-US" dirty="0" smtClean="0"/>
              <a:t>SPRIDEN - Banner </a:t>
            </a:r>
            <a:r>
              <a:rPr lang="en-US" dirty="0" smtClean="0"/>
              <a:t>ID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Pidm</a:t>
            </a:r>
            <a:endParaRPr lang="en-US" dirty="0" smtClean="0"/>
          </a:p>
          <a:p>
            <a:r>
              <a:rPr lang="en-US" dirty="0" smtClean="0"/>
              <a:t>Demo of </a:t>
            </a:r>
            <a:r>
              <a:rPr lang="en-US" dirty="0" err="1" smtClean="0"/>
              <a:t>WebLogic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Demo of Tomcat Deployment on laptop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50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38100"/>
            <a:ext cx="97536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64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 smtClean="0"/>
          </a:p>
          <a:p>
            <a:pPr lvl="1"/>
            <a:r>
              <a:rPr lang="en-US" dirty="0" smtClean="0"/>
              <a:t>Models/Domains = Table Column Specs</a:t>
            </a:r>
            <a:endParaRPr lang="en-US" dirty="0" smtClean="0"/>
          </a:p>
          <a:p>
            <a:pPr lvl="1"/>
            <a:r>
              <a:rPr lang="en-US" dirty="0" smtClean="0"/>
              <a:t>Views </a:t>
            </a:r>
            <a:r>
              <a:rPr lang="en-US" dirty="0" smtClean="0"/>
              <a:t>– Display HTML info to users</a:t>
            </a:r>
            <a:endParaRPr lang="en-US" dirty="0" smtClean="0"/>
          </a:p>
          <a:p>
            <a:pPr lvl="1"/>
            <a:r>
              <a:rPr lang="en-US" dirty="0" smtClean="0"/>
              <a:t>Controllers </a:t>
            </a:r>
            <a:r>
              <a:rPr lang="en-US" dirty="0" smtClean="0"/>
              <a:t>– perform logic, return info to views</a:t>
            </a:r>
          </a:p>
          <a:p>
            <a:r>
              <a:rPr lang="en-US" dirty="0" smtClean="0"/>
              <a:t>DB Connection</a:t>
            </a:r>
          </a:p>
          <a:p>
            <a:pPr lvl="1"/>
            <a:r>
              <a:rPr lang="en-US" dirty="0" smtClean="0"/>
              <a:t>JDBC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r>
              <a:rPr lang="en-US" dirty="0" smtClean="0"/>
              <a:t>Customization – Groovy Server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85887"/>
            <a:ext cx="6310312" cy="490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3F63811EDF54098BF6D50731B4A84" ma:contentTypeVersion="1" ma:contentTypeDescription="Create a new document." ma:contentTypeScope="" ma:versionID="058f643e437de9c9f072ff1756d77298">
  <xsd:schema xmlns:xsd="http://www.w3.org/2001/XMLSchema" xmlns:xs="http://www.w3.org/2001/XMLSchema" xmlns:p="http://schemas.microsoft.com/office/2006/metadata/properties" xmlns:ns2="3e8f561a-6839-402c-8c9e-fb08061cda6f" targetNamespace="http://schemas.microsoft.com/office/2006/metadata/properties" ma:root="true" ma:fieldsID="ef5694396c65ded36ff8b379d5bf3eac" ns2:_="">
    <xsd:import namespace="3e8f561a-6839-402c-8c9e-fb08061cda6f"/>
    <xsd:element name="properties">
      <xsd:complexType>
        <xsd:sequence>
          <xsd:element name="documentManagement">
            <xsd:complexType>
              <xsd:all>
                <xsd:element ref="ns2:Site_x0020_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f561a-6839-402c-8c9e-fb08061cda6f" elementFormDefault="qualified">
    <xsd:import namespace="http://schemas.microsoft.com/office/2006/documentManagement/types"/>
    <xsd:import namespace="http://schemas.microsoft.com/office/infopath/2007/PartnerControls"/>
    <xsd:element name="Site_x0020_Owner" ma:index="8" nillable="true" ma:displayName="Site Owner" ma:list="UserInfo" ma:SharePointGroup="0" ma:internalName="Site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te_x0020_Owner xmlns="3e8f561a-6839-402c-8c9e-fb08061cda6f">
      <UserInfo>
        <DisplayName/>
        <AccountId xsi:nil="true"/>
        <AccountType/>
      </UserInfo>
    </Site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A0B57-E227-470D-AF2B-6D3DCFB4B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f561a-6839-402c-8c9e-fb08061cd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835B5E-16B0-42AE-983F-002410C5261C}">
  <ds:schemaRefs>
    <ds:schemaRef ds:uri="http://schemas.openxmlformats.org/package/2006/metadata/core-properties"/>
    <ds:schemaRef ds:uri="http://schemas.microsoft.com/office/infopath/2007/PartnerControls"/>
    <ds:schemaRef ds:uri="3e8f561a-6839-402c-8c9e-fb08061cda6f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A3583F-3C7F-40C2-9DD7-8C9611E83D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347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Getting ready for Banner XE</vt:lpstr>
      <vt:lpstr>Welcome</vt:lpstr>
      <vt:lpstr>Presentation Overview</vt:lpstr>
      <vt:lpstr>Getting Started</vt:lpstr>
      <vt:lpstr>Demo</vt:lpstr>
      <vt:lpstr>PowerPoint Presentation</vt:lpstr>
      <vt:lpstr>PowerPoint Presentation</vt:lpstr>
      <vt:lpstr>Source Code Tour</vt:lpstr>
      <vt:lpstr>Model/Domain</vt:lpstr>
      <vt:lpstr>Model/Domain - Spriden</vt:lpstr>
      <vt:lpstr>Controller</vt:lpstr>
      <vt:lpstr>Views</vt:lpstr>
      <vt:lpstr>MVC Overview</vt:lpstr>
      <vt:lpstr>MVC Overview</vt:lpstr>
      <vt:lpstr>MVC Overview</vt:lpstr>
      <vt:lpstr>Source Code Tour - Security</vt:lpstr>
      <vt:lpstr>Deployment Challenges</vt:lpstr>
      <vt:lpstr>WebLogic Discoveries</vt:lpstr>
      <vt:lpstr>Source Code</vt:lpstr>
      <vt:lpstr>University Policy</vt:lpstr>
      <vt:lpstr>New Tools for New Development</vt:lpstr>
      <vt:lpstr>Closing</vt:lpstr>
      <vt:lpstr>PowerPoint Presentation</vt:lpstr>
    </vt:vector>
  </TitlesOfParts>
  <Company>UNM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Scholes Hall Managed Workstation Migration</dc:title>
  <dc:creator>mharriso</dc:creator>
  <cp:lastModifiedBy>Stirling Crow</cp:lastModifiedBy>
  <cp:revision>21</cp:revision>
  <dcterms:created xsi:type="dcterms:W3CDTF">2013-10-07T21:46:37Z</dcterms:created>
  <dcterms:modified xsi:type="dcterms:W3CDTF">2013-11-13T20:20:39Z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0x0101006893F63811EDF54098BF6D50731B4A84</vt:lpwstr>
  </property>
</Properties>
</file>