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246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ELCOT\Downloads\Monika%20employee%20data%20analysis.xlsx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[Monika employee data analysis.xlsx]Sheet2!PivotTable1</c:name>
    <c:fmtId val="6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areaChart>
        <c:grouping val="stacked"/>
        <c:varyColors val="0"/>
        <c:ser>
          <c:idx val="0"/>
          <c:order val="0"/>
          <c:tx>
            <c:strRef>
              <c:f>Sheet2!$B$3:$B$4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cat>
            <c:strRef>
              <c:f>Sheet2!$A$5:$A$14</c:f>
              <c:strCache>
                <c:ptCount val="9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PYZ</c:v>
                </c:pt>
                <c:pt idx="6">
                  <c:v>SVG</c:v>
                </c:pt>
                <c:pt idx="7">
                  <c:v>TNS</c:v>
                </c:pt>
                <c:pt idx="8">
                  <c:v>WBL</c:v>
                </c:pt>
              </c:strCache>
            </c:strRef>
          </c:cat>
          <c:val>
            <c:numRef>
              <c:f>Sheet2!$B$5:$B$14</c:f>
              <c:numCache>
                <c:formatCode>General</c:formatCode>
                <c:ptCount val="9"/>
                <c:pt idx="8">
                  <c:v>2.0</c:v>
                </c:pt>
              </c:numCache>
            </c:numRef>
          </c:val>
        </c:ser>
        <c:ser>
          <c:idx val="1"/>
          <c:order val="1"/>
          <c:tx>
            <c:strRef>
              <c:f>Sheet2!$C$3:$C$4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cat>
            <c:strRef>
              <c:f>Sheet2!$A$5:$A$14</c:f>
              <c:strCache>
                <c:ptCount val="9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PYZ</c:v>
                </c:pt>
                <c:pt idx="6">
                  <c:v>SVG</c:v>
                </c:pt>
                <c:pt idx="7">
                  <c:v>TNS</c:v>
                </c:pt>
                <c:pt idx="8">
                  <c:v>WBL</c:v>
                </c:pt>
              </c:strCache>
            </c:strRef>
          </c:cat>
          <c:val>
            <c:numRef>
              <c:f>Sheet2!$C$5:$C$14</c:f>
              <c:numCache>
                <c:formatCode>General</c:formatCode>
                <c:ptCount val="9"/>
                <c:pt idx="1">
                  <c:v>1.0</c:v>
                </c:pt>
                <c:pt idx="3">
                  <c:v>1.0</c:v>
                </c:pt>
                <c:pt idx="5">
                  <c:v>1.0</c:v>
                </c:pt>
              </c:numCache>
            </c:numRef>
          </c:val>
        </c:ser>
        <c:ser>
          <c:idx val="2"/>
          <c:order val="2"/>
          <c:tx>
            <c:strRef>
              <c:f>Sheet2!$D$3:$D$4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cat>
            <c:strRef>
              <c:f>Sheet2!$A$5:$A$14</c:f>
              <c:strCache>
                <c:ptCount val="9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PYZ</c:v>
                </c:pt>
                <c:pt idx="6">
                  <c:v>SVG</c:v>
                </c:pt>
                <c:pt idx="7">
                  <c:v>TNS</c:v>
                </c:pt>
                <c:pt idx="8">
                  <c:v>WBL</c:v>
                </c:pt>
              </c:strCache>
            </c:strRef>
          </c:cat>
          <c:val>
            <c:numRef>
              <c:f>Sheet2!$D$5:$D$14</c:f>
              <c:numCache>
                <c:formatCode>General</c:formatCode>
                <c:ptCount val="9"/>
                <c:pt idx="1">
                  <c:v>2.0</c:v>
                </c:pt>
                <c:pt idx="2">
                  <c:v>1.0</c:v>
                </c:pt>
                <c:pt idx="3">
                  <c:v>1.0</c:v>
                </c:pt>
                <c:pt idx="4">
                  <c:v>1.0</c:v>
                </c:pt>
                <c:pt idx="6">
                  <c:v>1.0</c:v>
                </c:pt>
                <c:pt idx="7">
                  <c:v>1.0</c:v>
                </c:pt>
                <c:pt idx="8">
                  <c:v>1.0</c:v>
                </c:pt>
              </c:numCache>
            </c:numRef>
          </c:val>
        </c:ser>
        <c:ser>
          <c:idx val="3"/>
          <c:order val="3"/>
          <c:tx>
            <c:strRef>
              <c:f>Sheet2!$E$3:$E$4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cat>
            <c:strRef>
              <c:f>Sheet2!$A$5:$A$14</c:f>
              <c:strCache>
                <c:ptCount val="9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PYZ</c:v>
                </c:pt>
                <c:pt idx="6">
                  <c:v>SVG</c:v>
                </c:pt>
                <c:pt idx="7">
                  <c:v>TNS</c:v>
                </c:pt>
                <c:pt idx="8">
                  <c:v>WBL</c:v>
                </c:pt>
              </c:strCache>
            </c:strRef>
          </c:cat>
          <c:val>
            <c:numRef>
              <c:f>Sheet2!$E$5:$E$14</c:f>
              <c:numCache>
                <c:formatCode>General</c:formatCode>
                <c:ptCount val="9"/>
                <c:pt idx="0">
                  <c:v>1.0</c:v>
                </c:pt>
                <c:pt idx="2">
                  <c:v>1.0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86054128"/>
        <c:axId val="427805688"/>
      </c:areaChart>
      <c:catAx>
        <c:axId val="3860541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7805688"/>
        <c:crosses val="autoZero"/>
        <c:auto val="1"/>
        <c:lblAlgn val="ctr"/>
        <c:lblOffset val="100"/>
        <c:noMultiLvlLbl val="0"/>
      </c:catAx>
      <c:valAx>
        <c:axId val="4278056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605412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6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1048707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8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9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0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2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9/4/2024</a:t>
            </a:fld>
            <a:endParaRPr lang="en-US"/>
          </a:p>
        </p:txBody>
      </p:sp>
      <p:sp>
        <p:nvSpPr>
          <p:cNvPr id="10486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7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8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9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0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9/4/2024</a:t>
            </a:fld>
            <a:endParaRPr lang="en-US"/>
          </a:p>
        </p:txBody>
      </p:sp>
      <p:sp>
        <p:nvSpPr>
          <p:cNvPr id="1048701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3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9/4/2024</a:t>
            </a:fld>
            <a:endParaRPr lang="en-US"/>
          </a:p>
        </p:txBody>
      </p:sp>
      <p:sp>
        <p:nvSpPr>
          <p:cNvPr id="1048704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305350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876299" y="3183404"/>
            <a:ext cx="9177339" cy="1869441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STUDENT NAME  : </a:t>
            </a:r>
            <a:r>
              <a:rPr dirty="0" sz="2400" lang="en-US"/>
              <a:t>D</a:t>
            </a:r>
            <a:r>
              <a:rPr dirty="0" sz="2400" lang="en-US"/>
              <a:t>e</a:t>
            </a:r>
            <a:r>
              <a:rPr dirty="0" sz="2400" lang="en-US"/>
              <a:t>e</a:t>
            </a:r>
            <a:r>
              <a:rPr dirty="0" sz="2400" lang="en-US"/>
              <a:t>p</a:t>
            </a:r>
            <a:r>
              <a:rPr dirty="0" sz="2400" lang="en-US"/>
              <a:t>i</a:t>
            </a:r>
            <a:r>
              <a:rPr dirty="0" sz="2400" lang="en-US"/>
              <a:t>k</a:t>
            </a:r>
            <a:r>
              <a:rPr dirty="0" sz="2400" lang="en-US"/>
              <a:t>a</a:t>
            </a:r>
            <a:r>
              <a:rPr dirty="0" sz="2400" lang="en-US"/>
              <a:t> </a:t>
            </a:r>
            <a:r>
              <a:rPr dirty="0" sz="2400" lang="en-US"/>
              <a:t>.</a:t>
            </a:r>
            <a:r>
              <a:rPr dirty="0" sz="2400" lang="en-US"/>
              <a:t> </a:t>
            </a:r>
            <a:r>
              <a:rPr dirty="0" sz="2400" lang="en-US"/>
              <a:t>L</a:t>
            </a:r>
            <a:endParaRPr altLang="en-US" lang="zh-CN"/>
          </a:p>
          <a:p>
            <a:r>
              <a:rPr dirty="0" sz="2400" lang="en-US"/>
              <a:t>REGISTER NO       : 3122</a:t>
            </a:r>
            <a:r>
              <a:rPr dirty="0" sz="2400" lang="en-US"/>
              <a:t>0</a:t>
            </a:r>
            <a:r>
              <a:rPr dirty="0" sz="2400" lang="en-US"/>
              <a:t>1</a:t>
            </a:r>
            <a:r>
              <a:rPr dirty="0" sz="2400" lang="en-US"/>
              <a:t>4</a:t>
            </a:r>
            <a:r>
              <a:rPr dirty="0" sz="2400" lang="en-US"/>
              <a:t>8</a:t>
            </a:r>
            <a:r>
              <a:rPr dirty="0" sz="2400" lang="en-US"/>
              <a:t>8</a:t>
            </a:r>
            <a:endParaRPr altLang="en-US" lang="zh-CN"/>
          </a:p>
          <a:p>
            <a:r>
              <a:rPr dirty="0" sz="2400" lang="en-US"/>
              <a:t>DEPARTMENT      : B.COM (GENERAL)</a:t>
            </a:r>
          </a:p>
          <a:p>
            <a:r>
              <a:rPr dirty="0" sz="2400" lang="en-US"/>
              <a:t>COLLEGE               : S.S.GOVERNMENT.ARTS.COLLEGE</a:t>
            </a:r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0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1" name="object 8"/>
          <p:cNvSpPr txBox="1"/>
          <p:nvPr/>
        </p:nvSpPr>
        <p:spPr>
          <a:xfrm>
            <a:off x="3276600" y="374646"/>
            <a:ext cx="3303904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2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3" name="TextBox 1"/>
          <p:cNvSpPr txBox="1"/>
          <p:nvPr/>
        </p:nvSpPr>
        <p:spPr>
          <a:xfrm>
            <a:off x="3733800" y="1524000"/>
            <a:ext cx="4724400" cy="5447645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400" lang="en-IN"/>
              <a:t>Data Collection</a:t>
            </a:r>
          </a:p>
          <a:p>
            <a:pPr indent="-342900" marL="342900">
              <a:buFont typeface="+mj-lt"/>
              <a:buAutoNum type="arabicPeriod"/>
            </a:pPr>
            <a:r>
              <a:rPr dirty="0" sz="2400" lang="en-IN"/>
              <a:t>Kaggle</a:t>
            </a:r>
          </a:p>
          <a:p>
            <a:r>
              <a:rPr b="1" dirty="0" sz="2400" lang="en-IN"/>
              <a:t>Features Collection</a:t>
            </a:r>
          </a:p>
          <a:p>
            <a:pPr indent="-342900" marL="342900">
              <a:buFont typeface="+mj-lt"/>
              <a:buAutoNum type="arabicPeriod"/>
            </a:pPr>
            <a:r>
              <a:rPr dirty="0" sz="2400" lang="en-IN"/>
              <a:t>Kaggle</a:t>
            </a:r>
          </a:p>
          <a:p>
            <a:r>
              <a:rPr b="1" dirty="0" sz="2400" lang="en-IN"/>
              <a:t>Data cleaning</a:t>
            </a:r>
          </a:p>
          <a:p>
            <a:pPr indent="-342900" marL="342900">
              <a:buFont typeface="+mj-lt"/>
              <a:buAutoNum type="arabicPeriod"/>
            </a:pPr>
            <a:r>
              <a:rPr dirty="0" sz="2400" lang="en-IN"/>
              <a:t>Using filter</a:t>
            </a:r>
          </a:p>
          <a:p>
            <a:pPr indent="-342900" marL="342900">
              <a:buFont typeface="+mj-lt"/>
              <a:buAutoNum type="arabicPeriod"/>
            </a:pPr>
            <a:r>
              <a:rPr dirty="0" sz="2400" lang="en-IN"/>
              <a:t>Using conditional formatting</a:t>
            </a:r>
          </a:p>
          <a:p>
            <a:r>
              <a:rPr b="1" dirty="0" sz="2400" lang="en-IN"/>
              <a:t>Performance Level</a:t>
            </a:r>
          </a:p>
          <a:p>
            <a:pPr indent="-342900" marL="342900">
              <a:buFont typeface="+mj-lt"/>
              <a:buAutoNum type="arabicPeriod"/>
            </a:pPr>
            <a:r>
              <a:rPr dirty="0" sz="2400" lang="en-IN"/>
              <a:t>Using Formulas</a:t>
            </a:r>
          </a:p>
          <a:p>
            <a:r>
              <a:rPr b="1" dirty="0" sz="2400" lang="en-IN"/>
              <a:t>Summary</a:t>
            </a:r>
          </a:p>
          <a:p>
            <a:pPr indent="-342900" marL="342900">
              <a:buFont typeface="+mj-lt"/>
              <a:buAutoNum type="arabicPeriod"/>
            </a:pPr>
            <a:r>
              <a:rPr dirty="0" sz="2400" lang="en-IN"/>
              <a:t>Using Graph </a:t>
            </a:r>
          </a:p>
          <a:p>
            <a:pPr indent="-342900" marL="342900">
              <a:buFont typeface="+mj-lt"/>
              <a:buAutoNum type="arabicPeriod"/>
            </a:pPr>
            <a:r>
              <a:rPr dirty="0" sz="2400" lang="en-IN"/>
              <a:t>Using Pivot table</a:t>
            </a:r>
          </a:p>
          <a:p>
            <a:pPr indent="-342900" marL="342900">
              <a:buFont typeface="+mj-lt"/>
              <a:buAutoNum type="arabicPeriod"/>
            </a:pPr>
            <a:r>
              <a:rPr dirty="0" sz="2400" lang="en-IN"/>
              <a:t>Using Slicer</a:t>
            </a:r>
          </a:p>
          <a:p>
            <a:endParaRPr dirty="0" lang="en-US"/>
          </a:p>
          <a:p>
            <a:endParaRPr b="1" dirty="0" lang="en-I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5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7" name="object 7"/>
          <p:cNvSpPr txBox="1">
            <a:spLocks noGrp="1"/>
          </p:cNvSpPr>
          <p:nvPr>
            <p:ph type="title"/>
          </p:nvPr>
        </p:nvSpPr>
        <p:spPr>
          <a:xfrm>
            <a:off x="3658870" y="651508"/>
            <a:ext cx="243713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88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4194304" name="Chart 7"/>
          <p:cNvGraphicFramePr>
            <a:graphicFrameLocks/>
          </p:cNvGraphicFramePr>
          <p:nvPr/>
        </p:nvGraphicFramePr>
        <p:xfrm>
          <a:off x="1905000" y="2057399"/>
          <a:ext cx="6858000" cy="37623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Title 1"/>
          <p:cNvSpPr>
            <a:spLocks noGrp="1"/>
          </p:cNvSpPr>
          <p:nvPr>
            <p:ph type="title"/>
          </p:nvPr>
        </p:nvSpPr>
        <p:spPr>
          <a:xfrm>
            <a:off x="3505200" y="533400"/>
            <a:ext cx="10681335" cy="758190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0" name="TextBox 2"/>
          <p:cNvSpPr txBox="1"/>
          <p:nvPr/>
        </p:nvSpPr>
        <p:spPr>
          <a:xfrm>
            <a:off x="2286000" y="1981200"/>
            <a:ext cx="6019800" cy="3539430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buFont typeface="Wingdings" panose="05000000000000000000" pitchFamily="2" charset="2"/>
              <a:buChar char="v"/>
            </a:pPr>
            <a:r>
              <a:rPr dirty="0" sz="2800" lang="en-IN"/>
              <a:t>Employee performance analysis is a vital process that enables organisations to evaluate employees performance accurately, identify strengths and weaknesses, High performing workforce, Resource allocation and align individual goals with organisational objectives.</a:t>
            </a:r>
            <a:endParaRPr dirty="0" sz="2800"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3056306" y="1268941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dirty="0"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036578" y="3098700"/>
            <a:ext cx="8593228" cy="14122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2057400" y="457200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dirty="0"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TextBox 8"/>
          <p:cNvSpPr txBox="1"/>
          <p:nvPr/>
        </p:nvSpPr>
        <p:spPr>
          <a:xfrm>
            <a:off x="1143000" y="2054762"/>
            <a:ext cx="7162800" cy="2936240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buFont typeface="Wingdings" panose="05000000000000000000" pitchFamily="2" charset="2"/>
              <a:buChar char="v"/>
            </a:pPr>
            <a:r>
              <a:rPr dirty="0" sz="2400" lang="en-IN"/>
              <a:t>Performance Improvement: Pinpointing areas where employees need training or development to enhance their skills.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sz="2400" lang="en-IN"/>
              <a:t>Succession Planning : Developing future leaders by identifying high potential employees.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sz="2400" lang="en-IN"/>
              <a:t>Weakness and gaps : Identifying underperforming employees and providing targeted support or training.</a:t>
            </a:r>
            <a:endParaRPr dirty="0" sz="2400"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2514600" y="719108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dirty="0"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5" name="TextBox 10"/>
          <p:cNvSpPr txBox="1"/>
          <p:nvPr/>
        </p:nvSpPr>
        <p:spPr>
          <a:xfrm>
            <a:off x="990600" y="2133600"/>
            <a:ext cx="7924800" cy="8026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56" name="TextBox 8"/>
          <p:cNvSpPr txBox="1"/>
          <p:nvPr/>
        </p:nvSpPr>
        <p:spPr>
          <a:xfrm flipH="1">
            <a:off x="2255516" y="2133600"/>
            <a:ext cx="6659883" cy="4434840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buFont typeface="Wingdings" panose="05000000000000000000" pitchFamily="2" charset="2"/>
              <a:buChar char="v"/>
            </a:pPr>
            <a:r>
              <a:rPr dirty="0" sz="3200" lang="en-IN"/>
              <a:t>Data Collection and integration.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sz="3200" lang="en-IN"/>
              <a:t>Data cleaning and </a:t>
            </a:r>
            <a:r>
              <a:rPr dirty="0" sz="3200" lang="en-IN" err="1"/>
              <a:t>Preprocessing</a:t>
            </a:r>
            <a:r>
              <a:rPr dirty="0" sz="3200" lang="en-IN"/>
              <a:t>.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sz="3200" lang="en-IN"/>
              <a:t>Exploratory Employees Performance analysis.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sz="3200" lang="en-IN"/>
              <a:t>Recommendations for performance improvement and development. 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sz="3200" lang="en-IN"/>
              <a:t>Performance evaluation framework.</a:t>
            </a:r>
            <a:endParaRPr dirty="0" sz="3200"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8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9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0" name="object 5"/>
          <p:cNvSpPr txBox="1">
            <a:spLocks noGrp="1"/>
          </p:cNvSpPr>
          <p:nvPr>
            <p:ph type="title"/>
          </p:nvPr>
        </p:nvSpPr>
        <p:spPr>
          <a:xfrm>
            <a:off x="2438400" y="838200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dirty="0"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1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2" name="TextBox 6"/>
          <p:cNvSpPr txBox="1"/>
          <p:nvPr/>
        </p:nvSpPr>
        <p:spPr>
          <a:xfrm>
            <a:off x="2286000" y="1987648"/>
            <a:ext cx="6172200" cy="5450840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buFont typeface="Wingdings" panose="05000000000000000000" pitchFamily="2" charset="2"/>
              <a:buChar char="v"/>
            </a:pPr>
            <a:r>
              <a:rPr dirty="0" sz="3200" lang="en-IN"/>
              <a:t>HR Department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sz="3200" lang="en-IN"/>
              <a:t>Managers and Supervisors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sz="3200" lang="en-IN"/>
              <a:t>Employees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sz="3200" lang="en-IN"/>
              <a:t>Department heads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sz="3200" lang="en-IN"/>
              <a:t>Senior Management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sz="3200" lang="en-IN"/>
              <a:t>Training and Development Teams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sz="3200" lang="en-IN"/>
              <a:t>Recruitment Teams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sz="3200" lang="en-IN"/>
              <a:t>Compensation and Benefits Teams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endParaRPr dirty="0" lang="en-IN"/>
          </a:p>
          <a:p>
            <a:pPr indent="-285750" marL="285750">
              <a:buFont typeface="Wingdings" panose="05000000000000000000" pitchFamily="2" charset="2"/>
              <a:buChar char="v"/>
            </a:pPr>
            <a:endParaRPr dirty="0"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7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8" name="TextBox 7"/>
          <p:cNvSpPr txBox="1"/>
          <p:nvPr/>
        </p:nvSpPr>
        <p:spPr>
          <a:xfrm>
            <a:off x="3328327" y="2308518"/>
            <a:ext cx="6019800" cy="353943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3200" lang="en-IN"/>
              <a:t>Conditional formatting – To identify Missing values</a:t>
            </a:r>
          </a:p>
          <a:p>
            <a:r>
              <a:rPr dirty="0" sz="3200" lang="en-IN"/>
              <a:t>Filter – To Remove Black Space</a:t>
            </a:r>
          </a:p>
          <a:p>
            <a:r>
              <a:rPr dirty="0" sz="3200" lang="en-IN"/>
              <a:t>Formula – To identify Performance level</a:t>
            </a:r>
          </a:p>
          <a:p>
            <a:r>
              <a:rPr dirty="0" sz="3200" lang="en-IN"/>
              <a:t>Pivot table – Summary the Data</a:t>
            </a:r>
          </a:p>
          <a:p>
            <a:r>
              <a:rPr dirty="0" sz="3200" lang="en-IN"/>
              <a:t>Graph – Data Visualization</a:t>
            </a:r>
            <a:endParaRPr dirty="0" sz="3200"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Title 1"/>
          <p:cNvSpPr>
            <a:spLocks noGrp="1"/>
          </p:cNvSpPr>
          <p:nvPr>
            <p:ph type="title"/>
          </p:nvPr>
        </p:nvSpPr>
        <p:spPr>
          <a:xfrm>
            <a:off x="1752600" y="304800"/>
            <a:ext cx="10681335" cy="758190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70" name="TextBox 2"/>
          <p:cNvSpPr txBox="1"/>
          <p:nvPr/>
        </p:nvSpPr>
        <p:spPr>
          <a:xfrm>
            <a:off x="2971800" y="1676400"/>
            <a:ext cx="4800600" cy="4708981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000" lang="en-IN"/>
              <a:t>Dataset Record from – Kaggle</a:t>
            </a:r>
          </a:p>
          <a:p>
            <a:r>
              <a:rPr dirty="0" sz="2000" lang="en-IN"/>
              <a:t>Features – 26</a:t>
            </a:r>
          </a:p>
          <a:p>
            <a:r>
              <a:rPr dirty="0" sz="2000" lang="en-IN"/>
              <a:t>Used features – 9</a:t>
            </a:r>
          </a:p>
          <a:p>
            <a:r>
              <a:rPr dirty="0" sz="2000" lang="en-IN"/>
              <a:t>Emp id – Number</a:t>
            </a:r>
          </a:p>
          <a:p>
            <a:r>
              <a:rPr dirty="0" sz="2000" lang="en-IN"/>
              <a:t>First Name – Text</a:t>
            </a:r>
          </a:p>
          <a:p>
            <a:r>
              <a:rPr dirty="0" sz="2000" lang="en-IN"/>
              <a:t>Last Name – Text</a:t>
            </a:r>
          </a:p>
          <a:p>
            <a:r>
              <a:rPr dirty="0" sz="2000" lang="en-US"/>
              <a:t>Exit Date – Text</a:t>
            </a:r>
          </a:p>
          <a:p>
            <a:r>
              <a:rPr dirty="0" sz="2000" lang="en-US"/>
              <a:t>Business Unit – Text</a:t>
            </a:r>
          </a:p>
          <a:p>
            <a:r>
              <a:rPr dirty="0" sz="2000" lang="en-US"/>
              <a:t>Employee Status – Text</a:t>
            </a:r>
          </a:p>
          <a:p>
            <a:r>
              <a:rPr dirty="0" sz="2000" lang="en-US"/>
              <a:t>Employee Type – Text</a:t>
            </a:r>
          </a:p>
          <a:p>
            <a:r>
              <a:rPr dirty="0" sz="2000" lang="en-US"/>
              <a:t>Employee Classification Type – Text</a:t>
            </a:r>
          </a:p>
          <a:p>
            <a:r>
              <a:rPr dirty="0" sz="2000" lang="en-US"/>
              <a:t>Gender Code – Text</a:t>
            </a:r>
          </a:p>
          <a:p>
            <a:r>
              <a:rPr dirty="0" sz="2000" lang="en-US"/>
              <a:t>Performance Score – Text</a:t>
            </a:r>
          </a:p>
          <a:p>
            <a:r>
              <a:rPr dirty="0" sz="2000" lang="en-US"/>
              <a:t>Current Employee Rating – Number</a:t>
            </a:r>
          </a:p>
          <a:p>
            <a:r>
              <a:rPr dirty="0" sz="2000" lang="en-US"/>
              <a:t>Performance level - Text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5" name="object 7"/>
          <p:cNvSpPr txBox="1">
            <a:spLocks noGrp="1"/>
          </p:cNvSpPr>
          <p:nvPr>
            <p:ph type="title"/>
          </p:nvPr>
        </p:nvSpPr>
        <p:spPr>
          <a:xfrm>
            <a:off x="1270854" y="1695450"/>
            <a:ext cx="8480425" cy="67069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6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7" name="TextBox 8"/>
          <p:cNvSpPr txBox="1"/>
          <p:nvPr/>
        </p:nvSpPr>
        <p:spPr>
          <a:xfrm>
            <a:off x="2743200" y="239869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78" name="TextBox 9"/>
          <p:cNvSpPr txBox="1"/>
          <p:nvPr/>
        </p:nvSpPr>
        <p:spPr>
          <a:xfrm>
            <a:off x="2743200" y="3643195"/>
            <a:ext cx="6160770" cy="1384995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buFont typeface="Wingdings" panose="05000000000000000000" pitchFamily="2" charset="2"/>
              <a:buChar char="v"/>
            </a:pPr>
            <a:r>
              <a:rPr dirty="0" sz="2800" lang="en-IN"/>
              <a:t>Performance Level Calculation = IFS (Z8&gt;=5, “ VERY HIGH” , Z8&gt;=4, “HIGH”, Z8&gt;=3, “MED”, TRUE, “LOW”)</a:t>
            </a:r>
            <a:endParaRPr dirty="0" sz="2800"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dilli kumar</cp:lastModifiedBy>
  <dcterms:created xsi:type="dcterms:W3CDTF">2024-03-29T04:07:22Z</dcterms:created>
  <dcterms:modified xsi:type="dcterms:W3CDTF">2024-11-16T05:34:54Z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f7cc4cd4c2924ee2a331418e5c8aa1d1</vt:lpwstr>
  </property>
</Properties>
</file>