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harts/chart1.xml" ContentType="application/vnd.openxmlformats-officedocument.drawingml.chart+xml"/>
  <Override PartName="/ppt/slides/slide11.xml" ContentType="application/vnd.openxmlformats-officedocument.presentationml.slide+xml"/>
  <Override PartName="/ppt/charts/chart2.xml" ContentType="application/vnd.openxmlformats-officedocument.drawingml.chart+xml"/>
  <Override PartName="/ppt/charts/chart3.xml" ContentType="application/vnd.openxmlformats-officedocument.drawingml.chart+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novo\Downloads\yogesh.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Lenovo\Downloads\yogesh.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Lenovo\Downloads\yogesh.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[yogesh.xlsx]pivot table!PivotTable2</c:name>
    <c:fmtId val="2"/>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dLbl>
          <c:idx val="0"/>
          <c:delete val="1"/>
        </c:dLbl>
      </c:pivotFmt>
    </c:pivotFmts>
    <c:plotArea>
      <c:layout/>
      <c:barChart>
        <c:barDir val="col"/>
        <c:grouping val="clustered"/>
        <c:varyColors val="0"/>
        <c:ser>
          <c:idx val="0"/>
          <c:order val="0"/>
          <c:tx>
            <c:strRef>
              <c:f>'pivot table'!$B$3</c:f>
              <c:strCache>
                <c:ptCount val="1"/>
                <c:pt idx="0">
                  <c:v>Total</c:v>
                </c:pt>
              </c:strCache>
            </c:strRef>
          </c:tx>
          <c:spPr>
            <a:solidFill>
              <a:schemeClr val="accent1"/>
            </a:solidFill>
            <a:ln>
              <a:noFill/>
            </a:ln>
            <a:effectLst/>
          </c:spPr>
          <c:invertIfNegative val="0"/>
          <c:cat>
            <c:multiLvlStrRef>
              <c:f>'pivot table'!$A$4:$A$54</c:f>
              <c:multiLvlStrCache>
                <c:ptCount val="25"/>
                <c:lvl>
                  <c:pt idx="0">
                    <c:v>Permanent</c:v>
                  </c:pt>
                  <c:pt idx="1">
                    <c:v>Temporary</c:v>
                  </c:pt>
                  <c:pt idx="2">
                    <c:v>Temporary</c:v>
                  </c:pt>
                  <c:pt idx="3">
                    <c:v>Permanent</c:v>
                  </c:pt>
                  <c:pt idx="4">
                    <c:v>Permanent</c:v>
                  </c:pt>
                  <c:pt idx="5">
                    <c:v>Permanent</c:v>
                  </c:pt>
                  <c:pt idx="6">
                    <c:v>Permanent</c:v>
                  </c:pt>
                  <c:pt idx="7">
                    <c:v>Permanent</c:v>
                  </c:pt>
                  <c:pt idx="8">
                    <c:v>Permanent</c:v>
                  </c:pt>
                  <c:pt idx="9">
                    <c:v>Temporary</c:v>
                  </c:pt>
                  <c:pt idx="10">
                    <c:v>Permanent</c:v>
                  </c:pt>
                  <c:pt idx="11">
                    <c:v>Permanent</c:v>
                  </c:pt>
                  <c:pt idx="12">
                    <c:v>Permanent</c:v>
                  </c:pt>
                  <c:pt idx="13">
                    <c:v>Permanent</c:v>
                  </c:pt>
                  <c:pt idx="14">
                    <c:v>Fixed Term</c:v>
                  </c:pt>
                  <c:pt idx="15">
                    <c:v>Fixed Term</c:v>
                  </c:pt>
                  <c:pt idx="16">
                    <c:v>Permanent</c:v>
                  </c:pt>
                  <c:pt idx="17">
                    <c:v>Permanent</c:v>
                  </c:pt>
                  <c:pt idx="18">
                    <c:v>Permanent</c:v>
                  </c:pt>
                  <c:pt idx="19">
                    <c:v>Permanent</c:v>
                  </c:pt>
                  <c:pt idx="20">
                    <c:v>Permanent</c:v>
                  </c:pt>
                  <c:pt idx="21">
                    <c:v>Permanent</c:v>
                  </c:pt>
                  <c:pt idx="22">
                    <c:v>Permanent</c:v>
                  </c:pt>
                  <c:pt idx="23">
                    <c:v>Temporary</c:v>
                  </c:pt>
                  <c:pt idx="24">
                    <c:v>Permanent</c:v>
                  </c:pt>
                </c:lvl>
                <c:lvl>
                  <c:pt idx="0">
                    <c:v> Fred Dudeney</c:v>
                  </c:pt>
                  <c:pt idx="1">
                    <c:v>Adey Ryal</c:v>
                  </c:pt>
                  <c:pt idx="2">
                    <c:v>Aluin Churly</c:v>
                  </c:pt>
                  <c:pt idx="3">
                    <c:v>Barbara-anne Kenchington</c:v>
                  </c:pt>
                  <c:pt idx="4">
                    <c:v>Barr Faughny</c:v>
                  </c:pt>
                  <c:pt idx="5">
                    <c:v>Calvin O'Carroll</c:v>
                  </c:pt>
                  <c:pt idx="6">
                    <c:v>Cara Havers</c:v>
                  </c:pt>
                  <c:pt idx="7">
                    <c:v>Carlin Demke</c:v>
                  </c:pt>
                  <c:pt idx="8">
                    <c:v>Collin Jagson</c:v>
                  </c:pt>
                  <c:pt idx="9">
                    <c:v>Egor Minto</c:v>
                  </c:pt>
                  <c:pt idx="10">
                    <c:v>Evanne  Sheryn</c:v>
                  </c:pt>
                  <c:pt idx="11">
                    <c:v>Faun Rickeard</c:v>
                  </c:pt>
                  <c:pt idx="12">
                    <c:v>Giffer Berlin</c:v>
                  </c:pt>
                  <c:pt idx="13">
                    <c:v>Gilda Richen</c:v>
                  </c:pt>
                  <c:pt idx="14">
                    <c:v>Gilles Jaquet</c:v>
                  </c:pt>
                  <c:pt idx="15">
                    <c:v>Giselbert Newlands</c:v>
                  </c:pt>
                  <c:pt idx="16">
                    <c:v>Granny Spencelayh</c:v>
                  </c:pt>
                  <c:pt idx="17">
                    <c:v>Grazia Bunkle</c:v>
                  </c:pt>
                  <c:pt idx="18">
                    <c:v>Jo-anne Gobeau</c:v>
                  </c:pt>
                  <c:pt idx="19">
                    <c:v>Layton Crayden</c:v>
                  </c:pt>
                  <c:pt idx="20">
                    <c:v>Lizzie Mullally</c:v>
                  </c:pt>
                  <c:pt idx="21">
                    <c:v>Mabel Orrow</c:v>
                  </c:pt>
                  <c:pt idx="22">
                    <c:v>Syd Fearn</c:v>
                  </c:pt>
                  <c:pt idx="23">
                    <c:v>Theresita Chasmer</c:v>
                  </c:pt>
                  <c:pt idx="24">
                    <c:v>Thorvald Milliken</c:v>
                  </c:pt>
                </c:lvl>
              </c:multiLvlStrCache>
            </c:multiLvlStrRef>
          </c:cat>
          <c:val>
            <c:numRef>
              <c:f>'pivot table'!$B$4:$B$54</c:f>
              <c:numCache>
                <c:formatCode>General</c:formatCode>
                <c:ptCount val="25"/>
                <c:pt idx="0">
                  <c:v>88689.09</c:v>
                </c:pt>
                <c:pt idx="1">
                  <c:v>32496.88</c:v>
                </c:pt>
                <c:pt idx="2">
                  <c:v>96555.53</c:v>
                </c:pt>
                <c:pt idx="3">
                  <c:v>88034.67</c:v>
                </c:pt>
                <c:pt idx="4">
                  <c:v>68008.55</c:v>
                </c:pt>
                <c:pt idx="5">
                  <c:v>44447.26</c:v>
                </c:pt>
                <c:pt idx="6">
                  <c:v>89605.13</c:v>
                </c:pt>
                <c:pt idx="7">
                  <c:v>110042.37</c:v>
                </c:pt>
                <c:pt idx="8">
                  <c:v>100424.23</c:v>
                </c:pt>
                <c:pt idx="9">
                  <c:v>63447.07</c:v>
                </c:pt>
                <c:pt idx="10">
                  <c:v>81897.79</c:v>
                </c:pt>
                <c:pt idx="11">
                  <c:v>74924.65</c:v>
                </c:pt>
                <c:pt idx="12">
                  <c:v>92336.08</c:v>
                </c:pt>
                <c:pt idx="13">
                  <c:v>71924.85</c:v>
                </c:pt>
                <c:pt idx="14">
                  <c:v>76303.82</c:v>
                </c:pt>
                <c:pt idx="15">
                  <c:v>47646.95</c:v>
                </c:pt>
                <c:pt idx="16">
                  <c:v>99460.78</c:v>
                </c:pt>
                <c:pt idx="17">
                  <c:v>6844.0</c:v>
                </c:pt>
                <c:pt idx="18">
                  <c:v>37902.35</c:v>
                </c:pt>
                <c:pt idx="19">
                  <c:v>40445.29</c:v>
                </c:pt>
                <c:pt idx="20">
                  <c:v>1540.0</c:v>
                </c:pt>
                <c:pt idx="21">
                  <c:v>31241.24</c:v>
                </c:pt>
                <c:pt idx="22">
                  <c:v>108872.77</c:v>
                </c:pt>
                <c:pt idx="23">
                  <c:v>106665.67</c:v>
                </c:pt>
                <c:pt idx="24">
                  <c:v>33031.26</c:v>
                </c:pt>
              </c:numCache>
            </c:numRef>
          </c:val>
        </c:ser>
        <c:dLbls>
          <c:showLegendKey val="0"/>
          <c:showVal val="0"/>
          <c:showCatName val="0"/>
          <c:showSerName val="0"/>
          <c:showPercent val="0"/>
          <c:showBubbleSize val="0"/>
        </c:dLbls>
        <c:gapWidth val="219"/>
        <c:overlap val="-27"/>
        <c:axId val="46815104"/>
        <c:axId val="47575808"/>
      </c:barChart>
      <c:catAx>
        <c:axId val="46815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575808"/>
        <c:crosses val="autoZero"/>
        <c:auto val="1"/>
        <c:lblAlgn val="ctr"/>
        <c:lblOffset val="100"/>
        <c:noMultiLvlLbl val="0"/>
      </c:catAx>
      <c:valAx>
        <c:axId val="47575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81510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02777777777777781"/>
          <c:y val="0.0813659230096238"/>
          <c:w val="0.9388888888888892"/>
          <c:h val="0.20740339749198036"/>
        </c:manualLayout>
      </c:layout>
      <c:ofPieChart>
        <c:ofPieType val="pie"/>
        <c:varyColors val="1"/>
        <c:ser>
          <c:idx val="0"/>
          <c:order val="0"/>
          <c:tx>
            <c:strRef>
              <c:f>analys!$C$1</c:f>
              <c:strCache>
                <c:ptCount val="1"/>
                <c:pt idx="0">
                  <c:v>Salary</c:v>
                </c:pt>
              </c:strCache>
            </c:strRef>
          </c:tx>
          <c:dPt>
            <c:idx val="0"/>
            <c:spPr>
              <a:solidFill>
                <a:schemeClr val="accent1"/>
              </a:solidFill>
              <a:ln w="19050">
                <a:solidFill>
                  <a:schemeClr val="lt1"/>
                </a:solidFill>
              </a:ln>
              <a:effectLst/>
            </c:spPr>
          </c:dPt>
          <c:dPt>
            <c:idx val="1"/>
            <c:spPr>
              <a:solidFill>
                <a:schemeClr val="accent2"/>
              </a:solidFill>
              <a:ln w="19050">
                <a:solidFill>
                  <a:schemeClr val="lt1"/>
                </a:solidFill>
              </a:ln>
              <a:effectLst/>
            </c:spPr>
          </c:dPt>
          <c:dPt>
            <c:idx val="2"/>
            <c:spPr>
              <a:solidFill>
                <a:schemeClr val="accent3"/>
              </a:solidFill>
              <a:ln w="19050">
                <a:solidFill>
                  <a:schemeClr val="lt1"/>
                </a:solidFill>
              </a:ln>
              <a:effectLst/>
            </c:spPr>
          </c:dPt>
          <c:dPt>
            <c:idx val="3"/>
            <c:spPr>
              <a:solidFill>
                <a:schemeClr val="accent4"/>
              </a:solidFill>
              <a:ln w="19050">
                <a:solidFill>
                  <a:schemeClr val="lt1"/>
                </a:solidFill>
              </a:ln>
              <a:effectLst/>
            </c:spPr>
          </c:dPt>
          <c:dPt>
            <c:idx val="4"/>
            <c:spPr>
              <a:solidFill>
                <a:schemeClr val="accent5"/>
              </a:solidFill>
              <a:ln w="19050">
                <a:solidFill>
                  <a:schemeClr val="lt1"/>
                </a:solidFill>
              </a:ln>
              <a:effectLst/>
            </c:spPr>
          </c:dPt>
          <c:dPt>
            <c:idx val="5"/>
            <c:spPr>
              <a:solidFill>
                <a:schemeClr val="accent6"/>
              </a:solidFill>
              <a:ln w="19050">
                <a:solidFill>
                  <a:schemeClr val="lt1"/>
                </a:solidFill>
              </a:ln>
              <a:effectLst/>
            </c:spPr>
          </c:dPt>
          <c:dPt>
            <c:idx val="6"/>
            <c:spPr>
              <a:solidFill>
                <a:schemeClr val="accent1">
                  <a:lumMod val="60000"/>
                </a:schemeClr>
              </a:solidFill>
              <a:ln w="19050">
                <a:solidFill>
                  <a:schemeClr val="lt1"/>
                </a:solidFill>
              </a:ln>
              <a:effectLst/>
            </c:spPr>
          </c:dPt>
          <c:dPt>
            <c:idx val="7"/>
            <c:spPr>
              <a:solidFill>
                <a:schemeClr val="accent2">
                  <a:lumMod val="60000"/>
                </a:schemeClr>
              </a:solidFill>
              <a:ln w="19050">
                <a:solidFill>
                  <a:schemeClr val="lt1"/>
                </a:solidFill>
              </a:ln>
              <a:effectLst/>
            </c:spPr>
          </c:dPt>
          <c:dPt>
            <c:idx val="8"/>
            <c:spPr>
              <a:solidFill>
                <a:schemeClr val="accent3">
                  <a:lumMod val="60000"/>
                </a:schemeClr>
              </a:solidFill>
              <a:ln w="19050">
                <a:solidFill>
                  <a:schemeClr val="lt1"/>
                </a:solidFill>
              </a:ln>
              <a:effectLst/>
            </c:spPr>
          </c:dPt>
          <c:dPt>
            <c:idx val="9"/>
            <c:spPr>
              <a:solidFill>
                <a:schemeClr val="accent4">
                  <a:lumMod val="60000"/>
                </a:schemeClr>
              </a:solidFill>
              <a:ln w="19050">
                <a:solidFill>
                  <a:schemeClr val="lt1"/>
                </a:solidFill>
              </a:ln>
              <a:effectLst/>
            </c:spPr>
          </c:dPt>
          <c:dPt>
            <c:idx val="10"/>
            <c:spPr>
              <a:solidFill>
                <a:schemeClr val="accent5">
                  <a:lumMod val="60000"/>
                </a:schemeClr>
              </a:solidFill>
              <a:ln w="19050">
                <a:solidFill>
                  <a:schemeClr val="lt1"/>
                </a:solidFill>
              </a:ln>
              <a:effectLst/>
            </c:spPr>
          </c:dPt>
          <c:dPt>
            <c:idx val="11"/>
            <c:spPr>
              <a:solidFill>
                <a:schemeClr val="accent6">
                  <a:lumMod val="60000"/>
                </a:schemeClr>
              </a:solidFill>
              <a:ln w="19050">
                <a:solidFill>
                  <a:schemeClr val="lt1"/>
                </a:solidFill>
              </a:ln>
              <a:effectLst/>
            </c:spPr>
          </c:dPt>
          <c:dPt>
            <c:idx val="12"/>
            <c:spPr>
              <a:solidFill>
                <a:schemeClr val="accent1">
                  <a:lumMod val="80000"/>
                  <a:lumOff val="20000"/>
                </a:schemeClr>
              </a:solidFill>
              <a:ln w="19050">
                <a:solidFill>
                  <a:schemeClr val="lt1"/>
                </a:solidFill>
              </a:ln>
              <a:effectLst/>
            </c:spPr>
          </c:dPt>
          <c:dPt>
            <c:idx val="13"/>
            <c:spPr>
              <a:solidFill>
                <a:schemeClr val="accent2">
                  <a:lumMod val="80000"/>
                  <a:lumOff val="20000"/>
                </a:schemeClr>
              </a:solidFill>
              <a:ln w="19050">
                <a:solidFill>
                  <a:schemeClr val="lt1"/>
                </a:solidFill>
              </a:ln>
              <a:effectLst/>
            </c:spPr>
          </c:dPt>
          <c:dPt>
            <c:idx val="14"/>
            <c:spPr>
              <a:solidFill>
                <a:schemeClr val="accent3">
                  <a:lumMod val="80000"/>
                  <a:lumOff val="20000"/>
                </a:schemeClr>
              </a:solidFill>
              <a:ln w="19050">
                <a:solidFill>
                  <a:schemeClr val="lt1"/>
                </a:solidFill>
              </a:ln>
              <a:effectLst/>
            </c:spPr>
          </c:dPt>
          <c:dPt>
            <c:idx val="15"/>
            <c:spPr>
              <a:solidFill>
                <a:schemeClr val="accent4">
                  <a:lumMod val="80000"/>
                  <a:lumOff val="20000"/>
                </a:schemeClr>
              </a:solidFill>
              <a:ln w="19050">
                <a:solidFill>
                  <a:schemeClr val="lt1"/>
                </a:solidFill>
              </a:ln>
              <a:effectLst/>
            </c:spPr>
          </c:dPt>
          <c:dPt>
            <c:idx val="16"/>
            <c:spPr>
              <a:solidFill>
                <a:schemeClr val="accent5">
                  <a:lumMod val="80000"/>
                  <a:lumOff val="20000"/>
                </a:schemeClr>
              </a:solidFill>
              <a:ln w="19050">
                <a:solidFill>
                  <a:schemeClr val="lt1"/>
                </a:solidFill>
              </a:ln>
              <a:effectLst/>
            </c:spPr>
          </c:dPt>
          <c:dPt>
            <c:idx val="17"/>
            <c:spPr>
              <a:solidFill>
                <a:schemeClr val="accent6">
                  <a:lumMod val="80000"/>
                  <a:lumOff val="20000"/>
                </a:schemeClr>
              </a:solidFill>
              <a:ln w="19050">
                <a:solidFill>
                  <a:schemeClr val="lt1"/>
                </a:solidFill>
              </a:ln>
              <a:effectLst/>
            </c:spPr>
          </c:dPt>
          <c:dPt>
            <c:idx val="18"/>
            <c:spPr>
              <a:solidFill>
                <a:schemeClr val="accent1">
                  <a:lumMod val="80000"/>
                </a:schemeClr>
              </a:solidFill>
              <a:ln w="19050">
                <a:solidFill>
                  <a:schemeClr val="lt1"/>
                </a:solidFill>
              </a:ln>
              <a:effectLst/>
            </c:spPr>
          </c:dPt>
          <c:dPt>
            <c:idx val="19"/>
            <c:spPr>
              <a:solidFill>
                <a:schemeClr val="accent2">
                  <a:lumMod val="80000"/>
                </a:schemeClr>
              </a:solidFill>
              <a:ln w="19050">
                <a:solidFill>
                  <a:schemeClr val="lt1"/>
                </a:solidFill>
              </a:ln>
              <a:effectLst/>
            </c:spPr>
          </c:dPt>
          <c:dPt>
            <c:idx val="20"/>
            <c:spPr>
              <a:solidFill>
                <a:schemeClr val="accent3">
                  <a:lumMod val="80000"/>
                </a:schemeClr>
              </a:solidFill>
              <a:ln w="19050">
                <a:solidFill>
                  <a:schemeClr val="lt1"/>
                </a:solidFill>
              </a:ln>
              <a:effectLst/>
            </c:spPr>
          </c:dPt>
          <c:dPt>
            <c:idx val="21"/>
            <c:spPr>
              <a:solidFill>
                <a:schemeClr val="accent4">
                  <a:lumMod val="80000"/>
                </a:schemeClr>
              </a:solidFill>
              <a:ln w="19050">
                <a:solidFill>
                  <a:schemeClr val="lt1"/>
                </a:solidFill>
              </a:ln>
              <a:effectLst/>
            </c:spPr>
          </c:dPt>
          <c:dPt>
            <c:idx val="22"/>
            <c:spPr>
              <a:solidFill>
                <a:schemeClr val="accent5">
                  <a:lumMod val="80000"/>
                </a:schemeClr>
              </a:solidFill>
              <a:ln w="19050">
                <a:solidFill>
                  <a:schemeClr val="lt1"/>
                </a:solidFill>
              </a:ln>
              <a:effectLst/>
            </c:spPr>
          </c:dPt>
          <c:dPt>
            <c:idx val="23"/>
            <c:spPr>
              <a:solidFill>
                <a:schemeClr val="accent6">
                  <a:lumMod val="80000"/>
                </a:schemeClr>
              </a:solidFill>
              <a:ln w="19050">
                <a:solidFill>
                  <a:schemeClr val="lt1"/>
                </a:solidFill>
              </a:ln>
              <a:effectLst/>
            </c:spPr>
          </c:dPt>
          <c:dPt>
            <c:idx val="24"/>
            <c:spPr>
              <a:solidFill>
                <a:schemeClr val="accent1">
                  <a:lumMod val="60000"/>
                  <a:lumOff val="40000"/>
                </a:schemeClr>
              </a:solidFill>
              <a:ln w="19050">
                <a:solidFill>
                  <a:schemeClr val="lt1"/>
                </a:solidFill>
              </a:ln>
              <a:effectLst/>
            </c:spPr>
          </c:dPt>
          <c:dPt>
            <c:idx val="25"/>
            <c:spPr>
              <a:solidFill>
                <a:schemeClr val="accent2">
                  <a:lumMod val="60000"/>
                  <a:lumOff val="40000"/>
                </a:schemeClr>
              </a:solidFill>
              <a:ln w="19050">
                <a:solidFill>
                  <a:schemeClr val="lt1"/>
                </a:solidFill>
              </a:ln>
              <a:effectLst/>
            </c:spPr>
          </c:dPt>
          <c:cat>
            <c:multiLvlStrRef>
              <c:f>analys!$A$2:$B$26</c:f>
              <c:multiLvlStrCache>
                <c:ptCount val="25"/>
                <c:lvl>
                  <c:pt idx="0">
                    <c:v>Gilles Jaquet</c:v>
                  </c:pt>
                  <c:pt idx="1">
                    <c:v>Grazia Bunkle</c:v>
                  </c:pt>
                  <c:pt idx="2">
                    <c:v>Granny Spencelayh</c:v>
                  </c:pt>
                  <c:pt idx="3">
                    <c:v>Barbara-anne Kenchington</c:v>
                  </c:pt>
                  <c:pt idx="4">
                    <c:v>Calvin O'Carroll</c:v>
                  </c:pt>
                  <c:pt idx="5">
                    <c:v>Layton Crayden</c:v>
                  </c:pt>
                  <c:pt idx="6">
                    <c:v>Giffer Berlin</c:v>
                  </c:pt>
                  <c:pt idx="7">
                    <c:v>Barr Faughny</c:v>
                  </c:pt>
                  <c:pt idx="8">
                    <c:v>Faun Rickeard</c:v>
                  </c:pt>
                  <c:pt idx="9">
                    <c:v>Lizzie Mullally</c:v>
                  </c:pt>
                  <c:pt idx="10">
                    <c:v> Fred Dudeney</c:v>
                  </c:pt>
                  <c:pt idx="11">
                    <c:v>Aluin Churly</c:v>
                  </c:pt>
                  <c:pt idx="12">
                    <c:v>Gilda Richen</c:v>
                  </c:pt>
                  <c:pt idx="13">
                    <c:v>Mabel Orrow</c:v>
                  </c:pt>
                  <c:pt idx="14">
                    <c:v>Carlin Demke</c:v>
                  </c:pt>
                  <c:pt idx="15">
                    <c:v>Jo-anne Gobeau</c:v>
                  </c:pt>
                  <c:pt idx="16">
                    <c:v>Thorvald Milliken</c:v>
                  </c:pt>
                  <c:pt idx="17">
                    <c:v>Adey Ryal</c:v>
                  </c:pt>
                  <c:pt idx="18">
                    <c:v>Evanne  Sheryn</c:v>
                  </c:pt>
                  <c:pt idx="19">
                    <c:v>Syd Fearn</c:v>
                  </c:pt>
                  <c:pt idx="20">
                    <c:v>Cara Havers</c:v>
                  </c:pt>
                  <c:pt idx="21">
                    <c:v>Egor Minto</c:v>
                  </c:pt>
                  <c:pt idx="22">
                    <c:v>Theresita Chasmer</c:v>
                  </c:pt>
                  <c:pt idx="23">
                    <c:v>Collin Jagson</c:v>
                  </c:pt>
                  <c:pt idx="24">
                    <c:v>Giselbert Newlands</c:v>
                  </c:pt>
                </c:lvl>
                <c:lvl>
                  <c:pt idx="0">
                    <c:v>VT01610</c:v>
                  </c:pt>
                  <c:pt idx="1">
                    <c:v>TN00129</c:v>
                  </c:pt>
                  <c:pt idx="2">
                    <c:v>TN01340</c:v>
                  </c:pt>
                  <c:pt idx="3">
                    <c:v>TN00698</c:v>
                  </c:pt>
                  <c:pt idx="4">
                    <c:v>SQ00960</c:v>
                  </c:pt>
                  <c:pt idx="5">
                    <c:v>SQ01998</c:v>
                  </c:pt>
                  <c:pt idx="6">
                    <c:v>PR04446</c:v>
                  </c:pt>
                  <c:pt idx="7">
                    <c:v>SQ01283</c:v>
                  </c:pt>
                  <c:pt idx="8">
                    <c:v>SQ01026</c:v>
                  </c:pt>
                  <c:pt idx="9">
                    <c:v>TN02667</c:v>
                  </c:pt>
                  <c:pt idx="10">
                    <c:v>TN01912</c:v>
                  </c:pt>
                  <c:pt idx="11">
                    <c:v>VT02319</c:v>
                  </c:pt>
                  <c:pt idx="12">
                    <c:v>SQ04960</c:v>
                  </c:pt>
                  <c:pt idx="13">
                    <c:v>SQ01829</c:v>
                  </c:pt>
                  <c:pt idx="14">
                    <c:v>SQ00022</c:v>
                  </c:pt>
                  <c:pt idx="15">
                    <c:v>TN00214</c:v>
                  </c:pt>
                  <c:pt idx="16">
                    <c:v>TN02798</c:v>
                  </c:pt>
                  <c:pt idx="17">
                    <c:v>VT02532</c:v>
                  </c:pt>
                  <c:pt idx="18">
                    <c:v>PR02321</c:v>
                  </c:pt>
                  <c:pt idx="19">
                    <c:v>SQ03116</c:v>
                  </c:pt>
                  <c:pt idx="20">
                    <c:v>SQ02638</c:v>
                  </c:pt>
                  <c:pt idx="21">
                    <c:v>VT03704</c:v>
                  </c:pt>
                  <c:pt idx="22">
                    <c:v>VT04552</c:v>
                  </c:pt>
                  <c:pt idx="23">
                    <c:v>SQ04665</c:v>
                  </c:pt>
                  <c:pt idx="24">
                    <c:v>VT00336</c:v>
                  </c:pt>
                </c:lvl>
              </c:multiLvlStrCache>
            </c:multiLvlStrRef>
          </c:cat>
          <c:val>
            <c:numRef>
              <c:f>analys!$C$2:$C$26</c:f>
              <c:numCache>
                <c:formatCode>General</c:formatCode>
                <c:ptCount val="25"/>
                <c:pt idx="0">
                  <c:v>76303.82</c:v>
                </c:pt>
                <c:pt idx="1">
                  <c:v>6844.0</c:v>
                </c:pt>
                <c:pt idx="2">
                  <c:v>99460.78</c:v>
                </c:pt>
                <c:pt idx="3">
                  <c:v>88034.67</c:v>
                </c:pt>
                <c:pt idx="4">
                  <c:v>44447.26</c:v>
                </c:pt>
                <c:pt idx="5">
                  <c:v>40445.29</c:v>
                </c:pt>
                <c:pt idx="6">
                  <c:v>92336.08</c:v>
                </c:pt>
                <c:pt idx="7">
                  <c:v>68008.55</c:v>
                </c:pt>
                <c:pt idx="8">
                  <c:v>74924.65</c:v>
                </c:pt>
                <c:pt idx="9">
                  <c:v>1540.0</c:v>
                </c:pt>
                <c:pt idx="10">
                  <c:v>88689.09</c:v>
                </c:pt>
                <c:pt idx="11">
                  <c:v>96555.53</c:v>
                </c:pt>
                <c:pt idx="12">
                  <c:v>71924.85</c:v>
                </c:pt>
                <c:pt idx="13">
                  <c:v>31241.24</c:v>
                </c:pt>
                <c:pt idx="14">
                  <c:v>110042.37</c:v>
                </c:pt>
                <c:pt idx="15">
                  <c:v>37902.35</c:v>
                </c:pt>
                <c:pt idx="16">
                  <c:v>33031.26</c:v>
                </c:pt>
                <c:pt idx="17">
                  <c:v>32496.88</c:v>
                </c:pt>
                <c:pt idx="18">
                  <c:v>81897.79</c:v>
                </c:pt>
                <c:pt idx="19">
                  <c:v>108872.77</c:v>
                </c:pt>
                <c:pt idx="20">
                  <c:v>89605.13</c:v>
                </c:pt>
                <c:pt idx="21">
                  <c:v>63447.07</c:v>
                </c:pt>
                <c:pt idx="22">
                  <c:v>106665.67</c:v>
                </c:pt>
                <c:pt idx="23">
                  <c:v>100424.23</c:v>
                </c:pt>
                <c:pt idx="24">
                  <c:v>47646.95</c:v>
                </c:pt>
              </c:numCache>
            </c:numRef>
          </c:val>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spPr>
        <a:noFill/>
        <a:ln>
          <a:noFill/>
        </a:ln>
        <a:effectLst/>
        <a:sp3d/>
      </c:spPr>
    </c:floor>
    <c:sideWall>
      <c:spPr>
        <a:noFill/>
        <a:ln>
          <a:noFill/>
        </a:ln>
        <a:effectLst/>
        <a:sp3d/>
      </c:spPr>
    </c:sideWall>
    <c:backWall>
      <c:spPr>
        <a:noFill/>
        <a:ln>
          <a:noFill/>
        </a:ln>
        <a:effectLst/>
        <a:sp3d/>
      </c:spPr>
    </c:backWall>
    <c:plotArea>
      <c:layout>
        <c:manualLayout>
          <c:layoutTarget val="inner"/>
          <c:xMode val="edge"/>
          <c:yMode val="edge"/>
          <c:x val="0.11726837270341207"/>
          <c:y val="0.2061574074074074"/>
          <c:w val="0.8382871828521434"/>
          <c:h val="0.27537839020122484"/>
        </c:manualLayout>
      </c:layout>
      <c:bar3DChart>
        <c:barDir val="col"/>
        <c:grouping val="stacked"/>
        <c:varyColors val="0"/>
        <c:ser>
          <c:idx val="0"/>
          <c:order val="0"/>
          <c:tx>
            <c:strRef>
              <c:f>analys!$C$1</c:f>
              <c:strCache>
                <c:ptCount val="1"/>
                <c:pt idx="0">
                  <c:v>Salary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multiLvlStrRef>
              <c:f>analys!$A$2:$B$26</c:f>
              <c:multiLvlStrCache>
                <c:ptCount val="25"/>
                <c:lvl>
                  <c:pt idx="0">
                    <c:v>Gilles Jaquet</c:v>
                  </c:pt>
                  <c:pt idx="1">
                    <c:v>Grazia Bunkle</c:v>
                  </c:pt>
                  <c:pt idx="2">
                    <c:v>Granny Spencelayh</c:v>
                  </c:pt>
                  <c:pt idx="3">
                    <c:v>Barbara-anne Kenchington</c:v>
                  </c:pt>
                  <c:pt idx="4">
                    <c:v>Calvin O'Carroll</c:v>
                  </c:pt>
                  <c:pt idx="5">
                    <c:v>Layton Crayden</c:v>
                  </c:pt>
                  <c:pt idx="6">
                    <c:v>Giffer Berlin</c:v>
                  </c:pt>
                  <c:pt idx="7">
                    <c:v>Barr Faughny</c:v>
                  </c:pt>
                  <c:pt idx="8">
                    <c:v>Faun Rickeard</c:v>
                  </c:pt>
                  <c:pt idx="9">
                    <c:v>Lizzie Mullally</c:v>
                  </c:pt>
                  <c:pt idx="10">
                    <c:v> Fred Dudeney</c:v>
                  </c:pt>
                  <c:pt idx="11">
                    <c:v>Aluin Churly</c:v>
                  </c:pt>
                  <c:pt idx="12">
                    <c:v>Gilda Richen</c:v>
                  </c:pt>
                  <c:pt idx="13">
                    <c:v>Mabel Orrow</c:v>
                  </c:pt>
                  <c:pt idx="14">
                    <c:v>Carlin Demke</c:v>
                  </c:pt>
                  <c:pt idx="15">
                    <c:v>Jo-anne Gobeau</c:v>
                  </c:pt>
                  <c:pt idx="16">
                    <c:v>Thorvald Milliken</c:v>
                  </c:pt>
                  <c:pt idx="17">
                    <c:v>Adey Ryal</c:v>
                  </c:pt>
                  <c:pt idx="18">
                    <c:v>Evanne  Sheryn</c:v>
                  </c:pt>
                  <c:pt idx="19">
                    <c:v>Syd Fearn</c:v>
                  </c:pt>
                  <c:pt idx="20">
                    <c:v>Cara Havers</c:v>
                  </c:pt>
                  <c:pt idx="21">
                    <c:v>Egor Minto</c:v>
                  </c:pt>
                  <c:pt idx="22">
                    <c:v>Theresita Chasmer</c:v>
                  </c:pt>
                  <c:pt idx="23">
                    <c:v>Collin Jagson</c:v>
                  </c:pt>
                  <c:pt idx="24">
                    <c:v>Giselbert Newlands</c:v>
                  </c:pt>
                </c:lvl>
                <c:lvl>
                  <c:pt idx="0">
                    <c:v>VT01610</c:v>
                  </c:pt>
                  <c:pt idx="1">
                    <c:v>TN00129</c:v>
                  </c:pt>
                  <c:pt idx="2">
                    <c:v>TN01340</c:v>
                  </c:pt>
                  <c:pt idx="3">
                    <c:v>TN00698</c:v>
                  </c:pt>
                  <c:pt idx="4">
                    <c:v>SQ00960</c:v>
                  </c:pt>
                  <c:pt idx="5">
                    <c:v>SQ01998</c:v>
                  </c:pt>
                  <c:pt idx="6">
                    <c:v>PR04446</c:v>
                  </c:pt>
                  <c:pt idx="7">
                    <c:v>SQ01283</c:v>
                  </c:pt>
                  <c:pt idx="8">
                    <c:v>SQ01026</c:v>
                  </c:pt>
                  <c:pt idx="9">
                    <c:v>TN02667</c:v>
                  </c:pt>
                  <c:pt idx="10">
                    <c:v>TN01912</c:v>
                  </c:pt>
                  <c:pt idx="11">
                    <c:v>VT02319</c:v>
                  </c:pt>
                  <c:pt idx="12">
                    <c:v>SQ04960</c:v>
                  </c:pt>
                  <c:pt idx="13">
                    <c:v>SQ01829</c:v>
                  </c:pt>
                  <c:pt idx="14">
                    <c:v>SQ00022</c:v>
                  </c:pt>
                  <c:pt idx="15">
                    <c:v>TN00214</c:v>
                  </c:pt>
                  <c:pt idx="16">
                    <c:v>TN02798</c:v>
                  </c:pt>
                  <c:pt idx="17">
                    <c:v>VT02532</c:v>
                  </c:pt>
                  <c:pt idx="18">
                    <c:v>PR02321</c:v>
                  </c:pt>
                  <c:pt idx="19">
                    <c:v>SQ03116</c:v>
                  </c:pt>
                  <c:pt idx="20">
                    <c:v>SQ02638</c:v>
                  </c:pt>
                  <c:pt idx="21">
                    <c:v>VT03704</c:v>
                  </c:pt>
                  <c:pt idx="22">
                    <c:v>VT04552</c:v>
                  </c:pt>
                  <c:pt idx="23">
                    <c:v>SQ04665</c:v>
                  </c:pt>
                  <c:pt idx="24">
                    <c:v>VT00336</c:v>
                  </c:pt>
                </c:lvl>
              </c:multiLvlStrCache>
            </c:multiLvlStrRef>
          </c:cat>
          <c:val>
            <c:numRef>
              <c:f>analys!$C$2:$C$26</c:f>
              <c:numCache>
                <c:formatCode>General</c:formatCode>
                <c:ptCount val="25"/>
                <c:pt idx="0">
                  <c:v>76303.82</c:v>
                </c:pt>
                <c:pt idx="1">
                  <c:v>6844.0</c:v>
                </c:pt>
                <c:pt idx="2">
                  <c:v>99460.78</c:v>
                </c:pt>
                <c:pt idx="3">
                  <c:v>88034.67</c:v>
                </c:pt>
                <c:pt idx="4">
                  <c:v>44447.26</c:v>
                </c:pt>
                <c:pt idx="5">
                  <c:v>40445.29</c:v>
                </c:pt>
                <c:pt idx="6">
                  <c:v>92336.08</c:v>
                </c:pt>
                <c:pt idx="7">
                  <c:v>68008.55</c:v>
                </c:pt>
                <c:pt idx="8">
                  <c:v>74924.65</c:v>
                </c:pt>
                <c:pt idx="9">
                  <c:v>1540.0</c:v>
                </c:pt>
                <c:pt idx="10">
                  <c:v>88689.09</c:v>
                </c:pt>
                <c:pt idx="11">
                  <c:v>96555.53</c:v>
                </c:pt>
                <c:pt idx="12">
                  <c:v>71924.85</c:v>
                </c:pt>
                <c:pt idx="13">
                  <c:v>31241.24</c:v>
                </c:pt>
                <c:pt idx="14">
                  <c:v>110042.37</c:v>
                </c:pt>
                <c:pt idx="15">
                  <c:v>37902.35</c:v>
                </c:pt>
                <c:pt idx="16">
                  <c:v>33031.26</c:v>
                </c:pt>
                <c:pt idx="17">
                  <c:v>32496.88</c:v>
                </c:pt>
                <c:pt idx="18">
                  <c:v>81897.79</c:v>
                </c:pt>
                <c:pt idx="19">
                  <c:v>108872.77</c:v>
                </c:pt>
                <c:pt idx="20">
                  <c:v>89605.13</c:v>
                </c:pt>
                <c:pt idx="21">
                  <c:v>63447.07</c:v>
                </c:pt>
                <c:pt idx="22">
                  <c:v>106665.67</c:v>
                </c:pt>
                <c:pt idx="23">
                  <c:v>100424.23</c:v>
                </c:pt>
                <c:pt idx="24">
                  <c:v>47646.95</c:v>
                </c:pt>
              </c:numCache>
            </c:numRef>
          </c:val>
        </c:ser>
        <c:dLbls>
          <c:showLegendKey val="0"/>
          <c:showVal val="0"/>
          <c:showCatName val="0"/>
          <c:showSerName val="0"/>
          <c:showPercent val="0"/>
          <c:showBubbleSize val="0"/>
        </c:dLbls>
        <c:gapWidth val="150"/>
        <c:shape val="box"/>
        <c:axId val="160457856"/>
        <c:axId val="160459392"/>
        <c:axId val="0"/>
      </c:bar3DChart>
      <c:catAx>
        <c:axId val="16045785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0459392"/>
        <c:crosses val="autoZero"/>
        <c:auto val="1"/>
        <c:lblAlgn val="ctr"/>
        <c:lblOffset val="100"/>
        <c:noMultiLvlLbl val="0"/>
      </c:catAx>
      <c:valAx>
        <c:axId val="160459392"/>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045785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28-08-2024</a:t>
            </a:fld>
            <a:endParaRPr lang="en-IN"/>
          </a:p>
        </p:txBody>
      </p:sp>
      <p:sp>
        <p:nvSpPr>
          <p:cNvPr id="104871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6" name=""/>
        <p:cNvGrpSpPr/>
        <p:nvPr/>
      </p:nvGrpSpPr>
      <p:grpSpPr>
        <a:xfrm>
          <a:off x="0" y="0"/>
          <a:ext cx="0" cy="0"/>
          <a:chOff x="0" y="0"/>
          <a:chExt cx="0" cy="0"/>
        </a:xfrm>
      </p:grpSpPr>
      <p:sp>
        <p:nvSpPr>
          <p:cNvPr id="104869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type="body" idx="1"/>
          </p:nvPr>
        </p:nvSpPr>
        <p:spPr>
          <a:xfrm>
            <a:off x="609600" y="1577340"/>
            <a:ext cx="10972800" cy="266700"/>
          </a:xfrm>
        </p:spPr>
        <p:txBody>
          <a:bodyPr bIns="0" lIns="0" rIns="0" tIns="0"/>
          <a:p/>
        </p:txBody>
      </p:sp>
      <p:sp>
        <p:nvSpPr>
          <p:cNvPr id="104869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7" name=""/>
        <p:cNvGrpSpPr/>
        <p:nvPr/>
      </p:nvGrpSpPr>
      <p:grpSpPr>
        <a:xfrm>
          <a:off x="0" y="0"/>
          <a:ext cx="0" cy="0"/>
          <a:chOff x="0" y="0"/>
          <a:chExt cx="0" cy="0"/>
        </a:xfrm>
      </p:grpSpPr>
      <p:sp>
        <p:nvSpPr>
          <p:cNvPr id="1048702"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3"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4"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4" name=""/>
        <p:cNvGrpSpPr/>
        <p:nvPr/>
      </p:nvGrpSpPr>
      <p:grpSpPr>
        <a:xfrm>
          <a:off x="0" y="0"/>
          <a:ext cx="0" cy="0"/>
          <a:chOff x="0" y="0"/>
          <a:chExt cx="0" cy="0"/>
        </a:xfrm>
      </p:grpSpPr>
      <p:sp>
        <p:nvSpPr>
          <p:cNvPr id="104869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chart" Target="../charts/chart3.xml"/><Relationship Id="rId3" Type="http://schemas.openxmlformats.org/officeDocument/2006/relationships/image" Target="../media/image10.pn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285115"/>
            <a:ext cx="12741563" cy="981710"/>
          </a:xfrm>
          <a:prstGeom prst="rect"/>
        </p:spPr>
        <p:txBody>
          <a:bodyPr bIns="0" lIns="0" rIns="0" rtlCol="0" tIns="16510" vert="horz" wrap="square">
            <a:spAutoFit/>
          </a:bodyPr>
          <a:p>
            <a:pPr marL="3213735">
              <a:spcBef>
                <a:spcPts val="130"/>
              </a:spcBef>
            </a:pPr>
            <a:r>
              <a:rPr b="1" dirty="0" i="0" lang="en-US" smtClean="0">
                <a:solidFill>
                  <a:srgbClr val="0F0F0F"/>
                </a:solidFill>
                <a:effectLst/>
                <a:latin typeface="Times New Roman" panose="02020603050405020304" pitchFamily="18" charset="0"/>
                <a:cs typeface="Times New Roman" panose="02020603050405020304" pitchFamily="18" charset="0"/>
              </a:rPr>
              <a:t>EMPLOYEE SALARY DATA ANALYSIS</a:t>
            </a:r>
            <a:r>
              <a:rPr b="1" dirty="0" i="0" lang="en-US" smtClean="0">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676275" y="3075305"/>
            <a:ext cx="10569868" cy="1869440"/>
          </a:xfrm>
          <a:prstGeom prst="rect"/>
          <a:noFill/>
        </p:spPr>
        <p:txBody>
          <a:bodyPr rtlCol="0" wrap="square">
            <a:spAutoFit/>
          </a:bodyPr>
          <a:p>
            <a:r>
              <a:rPr dirty="0" sz="2400" lang="en-US"/>
              <a:t>STUDENT </a:t>
            </a:r>
            <a:r>
              <a:rPr dirty="0" sz="2400" lang="en-US" smtClean="0"/>
              <a:t>NAME: A YOGESH</a:t>
            </a:r>
            <a:endParaRPr dirty="0" sz="2400" lang="en-US"/>
          </a:p>
          <a:p>
            <a:r>
              <a:rPr dirty="0" sz="2400" lang="en-US"/>
              <a:t>REGISTER </a:t>
            </a:r>
            <a:r>
              <a:rPr dirty="0" sz="2400" lang="en-US" smtClean="0"/>
              <a:t>NO:312207348</a:t>
            </a:r>
            <a:endParaRPr dirty="0" sz="2400" lang="en-US"/>
          </a:p>
          <a:p>
            <a:r>
              <a:rPr dirty="0" sz="2400" lang="en-US" smtClean="0"/>
              <a:t>DEPARTMENT:COMMERCE</a:t>
            </a:r>
            <a:endParaRPr dirty="0" sz="2400" lang="en-US"/>
          </a:p>
          <a:p>
            <a:r>
              <a:rPr dirty="0" sz="2400" lang="en-US" smtClean="0"/>
              <a:t>COLLEGE:C KANDASWAMI NAIDU COLLEDGE FOR MEN</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4" name="object 8"/>
          <p:cNvSpPr txBox="1"/>
          <p:nvPr/>
        </p:nvSpPr>
        <p:spPr>
          <a:xfrm>
            <a:off x="739775" y="291147"/>
            <a:ext cx="4228413"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graphicFrame>
        <p:nvGraphicFramePr>
          <p:cNvPr id="4194304" name="Table 12"/>
          <p:cNvGraphicFramePr>
            <a:graphicFrameLocks noGrp="1"/>
          </p:cNvGraphicFramePr>
          <p:nvPr/>
        </p:nvGraphicFramePr>
        <p:xfrm>
          <a:off x="809589" y="1142993"/>
          <a:ext cx="2500329" cy="5500716"/>
        </p:xfrm>
        <a:graphic>
          <a:graphicData uri="http://schemas.openxmlformats.org/drawingml/2006/table">
            <a:tbl>
              <a:tblPr/>
              <a:tblGrid>
                <a:gridCol w="1683895"/>
                <a:gridCol w="816434"/>
              </a:tblGrid>
              <a:tr h="105783">
                <a:tc>
                  <a:txBody>
                    <a:bodyPr/>
                    <a:p>
                      <a:pPr algn="l" fontAlgn="b"/>
                      <a:r>
                        <a:rPr b="1" sz="600" i="0" lang="en-US" strike="noStrike" u="none">
                          <a:solidFill>
                            <a:srgbClr val="000000"/>
                          </a:solidFill>
                          <a:latin typeface="Calibri"/>
                        </a:rPr>
                        <a:t>Row Labels</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c>
                  <a:txBody>
                    <a:bodyPr/>
                    <a:p>
                      <a:pPr algn="l" fontAlgn="b"/>
                      <a:r>
                        <a:rPr b="1" sz="600" i="0" lang="en-US" strike="noStrike" u="none">
                          <a:solidFill>
                            <a:srgbClr val="000000"/>
                          </a:solidFill>
                          <a:latin typeface="Calibri"/>
                        </a:rPr>
                        <a:t>Sum of Salary</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r>
              <a:tr h="105783">
                <a:tc>
                  <a:txBody>
                    <a:bodyPr/>
                    <a:p>
                      <a:pPr algn="l" fontAlgn="b"/>
                      <a:r>
                        <a:rPr b="1" sz="600" i="0" lang="en-US" strike="noStrike" u="none">
                          <a:solidFill>
                            <a:srgbClr val="000000"/>
                          </a:solidFill>
                          <a:latin typeface="Calibri"/>
                        </a:rPr>
                        <a:t> Fred Dudeney</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p>
                      <a:pPr algn="r" fontAlgn="b"/>
                      <a:r>
                        <a:rPr b="1" sz="600" i="0" lang="en-US" strike="noStrike" u="none">
                          <a:solidFill>
                            <a:srgbClr val="000000"/>
                          </a:solidFill>
                          <a:latin typeface="Calibri"/>
                        </a:rPr>
                        <a:t>88689.09</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r>
              <a:tr h="105783">
                <a:tc>
                  <a:txBody>
                    <a:bodyPr/>
                    <a:p>
                      <a:pPr algn="l" fontAlgn="b"/>
                      <a:r>
                        <a:rPr b="0" sz="600" i="0" lang="en-US" strike="noStrike" u="none">
                          <a:solidFill>
                            <a:srgbClr val="000000"/>
                          </a:solidFill>
                          <a:latin typeface="Calibri"/>
                        </a:rPr>
                        <a:t>Permanent</a:t>
                      </a:r>
                    </a:p>
                  </a:txBody>
                  <a:tcPr marL="46892"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600" i="0" lang="en-US" strike="noStrike" u="none">
                          <a:solidFill>
                            <a:srgbClr val="000000"/>
                          </a:solidFill>
                          <a:latin typeface="Calibri"/>
                        </a:rPr>
                        <a:t>88689.09</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105783">
                <a:tc>
                  <a:txBody>
                    <a:bodyPr/>
                    <a:p>
                      <a:pPr algn="l" fontAlgn="b"/>
                      <a:r>
                        <a:rPr b="1" sz="600" i="0" lang="en-US" strike="noStrike" u="none">
                          <a:solidFill>
                            <a:srgbClr val="000000"/>
                          </a:solidFill>
                          <a:latin typeface="Calibri"/>
                        </a:rPr>
                        <a:t>Adey Ryal</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600" i="0" lang="en-US" strike="noStrike" u="none">
                          <a:solidFill>
                            <a:srgbClr val="000000"/>
                          </a:solidFill>
                          <a:latin typeface="Calibri"/>
                        </a:rPr>
                        <a:t>32496.88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05783">
                <a:tc>
                  <a:txBody>
                    <a:bodyPr/>
                    <a:p>
                      <a:pPr algn="l" fontAlgn="b"/>
                      <a:r>
                        <a:rPr b="0" sz="600" i="0" lang="en-US" strike="noStrike" u="none">
                          <a:solidFill>
                            <a:srgbClr val="000000"/>
                          </a:solidFill>
                          <a:latin typeface="Calibri"/>
                        </a:rPr>
                        <a:t>Temporary</a:t>
                      </a:r>
                    </a:p>
                  </a:txBody>
                  <a:tcPr marL="46892"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600" i="0" lang="en-US" strike="noStrike" u="none">
                          <a:solidFill>
                            <a:srgbClr val="000000"/>
                          </a:solidFill>
                          <a:latin typeface="Calibri"/>
                        </a:rPr>
                        <a:t>32496.88</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105783">
                <a:tc>
                  <a:txBody>
                    <a:bodyPr/>
                    <a:p>
                      <a:pPr algn="l" fontAlgn="b"/>
                      <a:r>
                        <a:rPr b="1" sz="600" i="0" lang="en-US" strike="noStrike" u="none">
                          <a:solidFill>
                            <a:srgbClr val="000000"/>
                          </a:solidFill>
                          <a:latin typeface="Calibri"/>
                        </a:rPr>
                        <a:t>Aluin Churly</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600" i="0" lang="en-US" strike="noStrike" u="none">
                          <a:solidFill>
                            <a:srgbClr val="000000"/>
                          </a:solidFill>
                          <a:latin typeface="Calibri"/>
                        </a:rPr>
                        <a:t>96555.53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05783">
                <a:tc>
                  <a:txBody>
                    <a:bodyPr/>
                    <a:p>
                      <a:pPr algn="l" fontAlgn="b"/>
                      <a:r>
                        <a:rPr b="0" sz="600" i="0" lang="en-US" strike="noStrike" u="none">
                          <a:solidFill>
                            <a:srgbClr val="000000"/>
                          </a:solidFill>
                          <a:latin typeface="Calibri"/>
                        </a:rPr>
                        <a:t>Temporary</a:t>
                      </a:r>
                    </a:p>
                  </a:txBody>
                  <a:tcPr marL="46892"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600" i="0" lang="en-US" strike="noStrike" u="none">
                          <a:solidFill>
                            <a:srgbClr val="000000"/>
                          </a:solidFill>
                          <a:latin typeface="Calibri"/>
                        </a:rPr>
                        <a:t>96555.53</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105783">
                <a:tc>
                  <a:txBody>
                    <a:bodyPr/>
                    <a:p>
                      <a:pPr algn="l" fontAlgn="b"/>
                      <a:r>
                        <a:rPr b="1" sz="600" i="0" lang="en-US" strike="noStrike" u="none">
                          <a:solidFill>
                            <a:srgbClr val="000000"/>
                          </a:solidFill>
                          <a:latin typeface="Calibri"/>
                        </a:rPr>
                        <a:t>Barbara-anne Kenchington</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600" i="0" lang="en-US" strike="noStrike" u="none">
                          <a:solidFill>
                            <a:srgbClr val="000000"/>
                          </a:solidFill>
                          <a:latin typeface="Calibri"/>
                        </a:rPr>
                        <a:t>88034.67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05783">
                <a:tc>
                  <a:txBody>
                    <a:bodyPr/>
                    <a:p>
                      <a:pPr algn="l" fontAlgn="b"/>
                      <a:r>
                        <a:rPr b="0" sz="600" i="0" lang="en-US" strike="noStrike" u="none">
                          <a:solidFill>
                            <a:srgbClr val="000000"/>
                          </a:solidFill>
                          <a:latin typeface="Calibri"/>
                        </a:rPr>
                        <a:t>Permanent</a:t>
                      </a:r>
                    </a:p>
                  </a:txBody>
                  <a:tcPr marL="46892"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600" i="0" lang="en-US" strike="noStrike" u="none">
                          <a:solidFill>
                            <a:srgbClr val="000000"/>
                          </a:solidFill>
                          <a:latin typeface="Calibri"/>
                        </a:rPr>
                        <a:t>88034.67</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105783">
                <a:tc>
                  <a:txBody>
                    <a:bodyPr/>
                    <a:p>
                      <a:pPr algn="l" fontAlgn="b"/>
                      <a:r>
                        <a:rPr b="1" sz="600" i="0" lang="en-US" strike="noStrike" u="none">
                          <a:solidFill>
                            <a:srgbClr val="000000"/>
                          </a:solidFill>
                          <a:latin typeface="Calibri"/>
                        </a:rPr>
                        <a:t>Barr Faughny</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600" i="0" lang="en-US" strike="noStrike" u="none">
                          <a:solidFill>
                            <a:srgbClr val="000000"/>
                          </a:solidFill>
                          <a:latin typeface="Calibri"/>
                        </a:rPr>
                        <a:t>68008.55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05783">
                <a:tc>
                  <a:txBody>
                    <a:bodyPr/>
                    <a:p>
                      <a:pPr algn="l" fontAlgn="b"/>
                      <a:r>
                        <a:rPr b="0" sz="600" i="0" lang="en-US" strike="noStrike" u="none">
                          <a:solidFill>
                            <a:srgbClr val="000000"/>
                          </a:solidFill>
                          <a:latin typeface="Calibri"/>
                        </a:rPr>
                        <a:t>Permanent</a:t>
                      </a:r>
                    </a:p>
                  </a:txBody>
                  <a:tcPr marL="46892"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600" i="0" lang="en-US" strike="noStrike" u="none">
                          <a:solidFill>
                            <a:srgbClr val="000000"/>
                          </a:solidFill>
                          <a:latin typeface="Calibri"/>
                        </a:rPr>
                        <a:t>68008.55</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105783">
                <a:tc>
                  <a:txBody>
                    <a:bodyPr/>
                    <a:p>
                      <a:pPr algn="l" fontAlgn="b"/>
                      <a:r>
                        <a:rPr b="1" sz="600" i="0" lang="en-US" strike="noStrike" u="none">
                          <a:solidFill>
                            <a:srgbClr val="000000"/>
                          </a:solidFill>
                          <a:latin typeface="Calibri"/>
                        </a:rPr>
                        <a:t>Calvin O'Carroll</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600" i="0" lang="en-US" strike="noStrike" u="none">
                          <a:solidFill>
                            <a:srgbClr val="000000"/>
                          </a:solidFill>
                          <a:latin typeface="Calibri"/>
                        </a:rPr>
                        <a:t>44447.26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05783">
                <a:tc>
                  <a:txBody>
                    <a:bodyPr/>
                    <a:p>
                      <a:pPr algn="l" fontAlgn="b"/>
                      <a:r>
                        <a:rPr b="0" sz="600" i="0" lang="en-US" strike="noStrike" u="none">
                          <a:solidFill>
                            <a:srgbClr val="000000"/>
                          </a:solidFill>
                          <a:latin typeface="Calibri"/>
                        </a:rPr>
                        <a:t>Permanent</a:t>
                      </a:r>
                    </a:p>
                  </a:txBody>
                  <a:tcPr marL="46892"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600" i="0" lang="en-US" strike="noStrike" u="none">
                          <a:solidFill>
                            <a:srgbClr val="000000"/>
                          </a:solidFill>
                          <a:latin typeface="Calibri"/>
                        </a:rPr>
                        <a:t>44447.26</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105783">
                <a:tc>
                  <a:txBody>
                    <a:bodyPr/>
                    <a:p>
                      <a:pPr algn="l" fontAlgn="b"/>
                      <a:r>
                        <a:rPr b="1" sz="600" i="0" lang="en-US" strike="noStrike" u="none">
                          <a:solidFill>
                            <a:srgbClr val="000000"/>
                          </a:solidFill>
                          <a:latin typeface="Calibri"/>
                        </a:rPr>
                        <a:t>Cara Havers</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600" i="0" lang="en-US" strike="noStrike" u="none">
                          <a:solidFill>
                            <a:srgbClr val="000000"/>
                          </a:solidFill>
                          <a:latin typeface="Calibri"/>
                        </a:rPr>
                        <a:t>89605.13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05783">
                <a:tc>
                  <a:txBody>
                    <a:bodyPr/>
                    <a:p>
                      <a:pPr algn="l" fontAlgn="b"/>
                      <a:r>
                        <a:rPr b="0" sz="600" i="0" lang="en-US" strike="noStrike" u="none">
                          <a:solidFill>
                            <a:srgbClr val="000000"/>
                          </a:solidFill>
                          <a:latin typeface="Calibri"/>
                        </a:rPr>
                        <a:t>Permanent</a:t>
                      </a:r>
                    </a:p>
                  </a:txBody>
                  <a:tcPr marL="46892"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600" i="0" lang="en-US" strike="noStrike" u="none">
                          <a:solidFill>
                            <a:srgbClr val="000000"/>
                          </a:solidFill>
                          <a:latin typeface="Calibri"/>
                        </a:rPr>
                        <a:t>89605.13</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105783">
                <a:tc>
                  <a:txBody>
                    <a:bodyPr/>
                    <a:p>
                      <a:pPr algn="l" fontAlgn="b"/>
                      <a:r>
                        <a:rPr b="1" sz="600" i="0" lang="en-US" strike="noStrike" u="none">
                          <a:solidFill>
                            <a:srgbClr val="000000"/>
                          </a:solidFill>
                          <a:latin typeface="Calibri"/>
                        </a:rPr>
                        <a:t>Carlin Demke</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600" i="0" lang="en-US" strike="noStrike" u="none">
                          <a:solidFill>
                            <a:srgbClr val="000000"/>
                          </a:solidFill>
                          <a:latin typeface="Calibri"/>
                        </a:rPr>
                        <a:t>110042.37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05783">
                <a:tc>
                  <a:txBody>
                    <a:bodyPr/>
                    <a:p>
                      <a:pPr algn="l" fontAlgn="b"/>
                      <a:r>
                        <a:rPr b="0" sz="600" i="0" lang="en-US" strike="noStrike" u="none">
                          <a:solidFill>
                            <a:srgbClr val="000000"/>
                          </a:solidFill>
                          <a:latin typeface="Calibri"/>
                        </a:rPr>
                        <a:t>Permanent</a:t>
                      </a:r>
                    </a:p>
                  </a:txBody>
                  <a:tcPr marL="46892"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600" i="0" lang="en-US" strike="noStrike" u="none">
                          <a:solidFill>
                            <a:srgbClr val="000000"/>
                          </a:solidFill>
                          <a:latin typeface="Calibri"/>
                        </a:rPr>
                        <a:t>110042.37</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105783">
                <a:tc>
                  <a:txBody>
                    <a:bodyPr/>
                    <a:p>
                      <a:pPr algn="l" fontAlgn="b"/>
                      <a:r>
                        <a:rPr b="1" sz="600" i="0" lang="en-US" strike="noStrike" u="none">
                          <a:solidFill>
                            <a:srgbClr val="000000"/>
                          </a:solidFill>
                          <a:latin typeface="Calibri"/>
                        </a:rPr>
                        <a:t>Collin Jagson</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600" i="0" lang="en-US" strike="noStrike" u="none">
                          <a:solidFill>
                            <a:srgbClr val="000000"/>
                          </a:solidFill>
                          <a:latin typeface="Calibri"/>
                        </a:rPr>
                        <a:t>100424.23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05783">
                <a:tc>
                  <a:txBody>
                    <a:bodyPr/>
                    <a:p>
                      <a:pPr algn="l" fontAlgn="b"/>
                      <a:r>
                        <a:rPr b="0" sz="600" i="0" lang="en-US" strike="noStrike" u="none">
                          <a:solidFill>
                            <a:srgbClr val="000000"/>
                          </a:solidFill>
                          <a:latin typeface="Calibri"/>
                        </a:rPr>
                        <a:t>Permanent</a:t>
                      </a:r>
                    </a:p>
                  </a:txBody>
                  <a:tcPr marL="46892"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600" i="0" lang="en-US" strike="noStrike" u="none">
                          <a:solidFill>
                            <a:srgbClr val="000000"/>
                          </a:solidFill>
                          <a:latin typeface="Calibri"/>
                        </a:rPr>
                        <a:t>100424.23</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105783">
                <a:tc>
                  <a:txBody>
                    <a:bodyPr/>
                    <a:p>
                      <a:pPr algn="l" fontAlgn="b"/>
                      <a:r>
                        <a:rPr b="1" sz="600" i="0" lang="en-US" strike="noStrike" u="none">
                          <a:solidFill>
                            <a:srgbClr val="000000"/>
                          </a:solidFill>
                          <a:latin typeface="Calibri"/>
                        </a:rPr>
                        <a:t>Egor Minto</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600" i="0" lang="en-US" strike="noStrike" u="none">
                          <a:solidFill>
                            <a:srgbClr val="000000"/>
                          </a:solidFill>
                          <a:latin typeface="Calibri"/>
                        </a:rPr>
                        <a:t>63447.07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05783">
                <a:tc>
                  <a:txBody>
                    <a:bodyPr/>
                    <a:p>
                      <a:pPr algn="l" fontAlgn="b"/>
                      <a:r>
                        <a:rPr b="0" sz="600" i="0" lang="en-US" strike="noStrike" u="none">
                          <a:solidFill>
                            <a:srgbClr val="000000"/>
                          </a:solidFill>
                          <a:latin typeface="Calibri"/>
                        </a:rPr>
                        <a:t>Temporary</a:t>
                      </a:r>
                    </a:p>
                  </a:txBody>
                  <a:tcPr marL="46892"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600" i="0" lang="en-US" strike="noStrike" u="none">
                          <a:solidFill>
                            <a:srgbClr val="000000"/>
                          </a:solidFill>
                          <a:latin typeface="Calibri"/>
                        </a:rPr>
                        <a:t>63447.07</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105783">
                <a:tc>
                  <a:txBody>
                    <a:bodyPr/>
                    <a:p>
                      <a:pPr algn="l" fontAlgn="b"/>
                      <a:r>
                        <a:rPr b="1" sz="600" i="0" lang="en-US" strike="noStrike" u="none">
                          <a:solidFill>
                            <a:srgbClr val="000000"/>
                          </a:solidFill>
                          <a:latin typeface="Calibri"/>
                        </a:rPr>
                        <a:t>Evanne  Sheryn</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600" i="0" lang="en-US" strike="noStrike" u="none">
                          <a:solidFill>
                            <a:srgbClr val="000000"/>
                          </a:solidFill>
                          <a:latin typeface="Calibri"/>
                        </a:rPr>
                        <a:t>81897.79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05783">
                <a:tc>
                  <a:txBody>
                    <a:bodyPr/>
                    <a:p>
                      <a:pPr algn="l" fontAlgn="b"/>
                      <a:r>
                        <a:rPr b="0" sz="600" i="0" lang="en-US" strike="noStrike" u="none">
                          <a:solidFill>
                            <a:srgbClr val="000000"/>
                          </a:solidFill>
                          <a:latin typeface="Calibri"/>
                        </a:rPr>
                        <a:t>Permanent</a:t>
                      </a:r>
                    </a:p>
                  </a:txBody>
                  <a:tcPr marL="46892"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600" i="0" lang="en-US" strike="noStrike" u="none">
                          <a:solidFill>
                            <a:srgbClr val="000000"/>
                          </a:solidFill>
                          <a:latin typeface="Calibri"/>
                        </a:rPr>
                        <a:t>81897.79</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105783">
                <a:tc>
                  <a:txBody>
                    <a:bodyPr/>
                    <a:p>
                      <a:pPr algn="l" fontAlgn="b"/>
                      <a:r>
                        <a:rPr b="1" sz="600" i="0" lang="en-US" strike="noStrike" u="none">
                          <a:solidFill>
                            <a:srgbClr val="000000"/>
                          </a:solidFill>
                          <a:latin typeface="Calibri"/>
                        </a:rPr>
                        <a:t>Faun Rickeard</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600" i="0" lang="en-US" strike="noStrike" u="none">
                          <a:solidFill>
                            <a:srgbClr val="000000"/>
                          </a:solidFill>
                          <a:latin typeface="Calibri"/>
                        </a:rPr>
                        <a:t>74924.65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05783">
                <a:tc>
                  <a:txBody>
                    <a:bodyPr/>
                    <a:p>
                      <a:pPr algn="l" fontAlgn="b"/>
                      <a:r>
                        <a:rPr b="0" sz="600" i="0" lang="en-US" strike="noStrike" u="none">
                          <a:solidFill>
                            <a:srgbClr val="000000"/>
                          </a:solidFill>
                          <a:latin typeface="Calibri"/>
                        </a:rPr>
                        <a:t>Permanent</a:t>
                      </a:r>
                    </a:p>
                  </a:txBody>
                  <a:tcPr marL="46892"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600" i="0" lang="en-US" strike="noStrike" u="none">
                          <a:solidFill>
                            <a:srgbClr val="000000"/>
                          </a:solidFill>
                          <a:latin typeface="Calibri"/>
                        </a:rPr>
                        <a:t>74924.65</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105783">
                <a:tc>
                  <a:txBody>
                    <a:bodyPr/>
                    <a:p>
                      <a:pPr algn="l" fontAlgn="b"/>
                      <a:r>
                        <a:rPr b="1" sz="600" i="0" lang="en-US" strike="noStrike" u="none">
                          <a:solidFill>
                            <a:srgbClr val="000000"/>
                          </a:solidFill>
                          <a:latin typeface="Calibri"/>
                        </a:rPr>
                        <a:t>Giffer Berlin</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600" i="0" lang="en-US" strike="noStrike" u="none">
                          <a:solidFill>
                            <a:srgbClr val="000000"/>
                          </a:solidFill>
                          <a:latin typeface="Calibri"/>
                        </a:rPr>
                        <a:t>92336.08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05783">
                <a:tc>
                  <a:txBody>
                    <a:bodyPr/>
                    <a:p>
                      <a:pPr algn="l" fontAlgn="b"/>
                      <a:r>
                        <a:rPr b="0" sz="600" i="0" lang="en-US" strike="noStrike" u="none">
                          <a:solidFill>
                            <a:srgbClr val="000000"/>
                          </a:solidFill>
                          <a:latin typeface="Calibri"/>
                        </a:rPr>
                        <a:t>Permanent</a:t>
                      </a:r>
                    </a:p>
                  </a:txBody>
                  <a:tcPr marL="46892"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600" i="0" lang="en-US" strike="noStrike" u="none">
                          <a:solidFill>
                            <a:srgbClr val="000000"/>
                          </a:solidFill>
                          <a:latin typeface="Calibri"/>
                        </a:rPr>
                        <a:t>92336.08</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105783">
                <a:tc>
                  <a:txBody>
                    <a:bodyPr/>
                    <a:p>
                      <a:pPr algn="l" fontAlgn="b"/>
                      <a:r>
                        <a:rPr b="1" sz="600" i="0" lang="en-US" strike="noStrike" u="none">
                          <a:solidFill>
                            <a:srgbClr val="000000"/>
                          </a:solidFill>
                          <a:latin typeface="Calibri"/>
                        </a:rPr>
                        <a:t>Gilda Richen</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600" i="0" lang="en-US" strike="noStrike" u="none">
                          <a:solidFill>
                            <a:srgbClr val="000000"/>
                          </a:solidFill>
                          <a:latin typeface="Calibri"/>
                        </a:rPr>
                        <a:t>71924.85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05783">
                <a:tc>
                  <a:txBody>
                    <a:bodyPr/>
                    <a:p>
                      <a:pPr algn="l" fontAlgn="b"/>
                      <a:r>
                        <a:rPr b="0" sz="600" i="0" lang="en-US" strike="noStrike" u="none">
                          <a:solidFill>
                            <a:srgbClr val="000000"/>
                          </a:solidFill>
                          <a:latin typeface="Calibri"/>
                        </a:rPr>
                        <a:t>Permanent</a:t>
                      </a:r>
                    </a:p>
                  </a:txBody>
                  <a:tcPr marL="46892"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600" i="0" lang="en-US" strike="noStrike" u="none">
                          <a:solidFill>
                            <a:srgbClr val="000000"/>
                          </a:solidFill>
                          <a:latin typeface="Calibri"/>
                        </a:rPr>
                        <a:t>71924.85</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105783">
                <a:tc>
                  <a:txBody>
                    <a:bodyPr/>
                    <a:p>
                      <a:pPr algn="l" fontAlgn="b"/>
                      <a:r>
                        <a:rPr b="1" sz="600" i="0" lang="en-US" strike="noStrike" u="none">
                          <a:solidFill>
                            <a:srgbClr val="000000"/>
                          </a:solidFill>
                          <a:latin typeface="Calibri"/>
                        </a:rPr>
                        <a:t>Gilles Jaquet</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600" i="0" lang="en-US" strike="noStrike" u="none">
                          <a:solidFill>
                            <a:srgbClr val="000000"/>
                          </a:solidFill>
                          <a:latin typeface="Calibri"/>
                        </a:rPr>
                        <a:t>76303.82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05783">
                <a:tc>
                  <a:txBody>
                    <a:bodyPr/>
                    <a:p>
                      <a:pPr algn="l" fontAlgn="b"/>
                      <a:r>
                        <a:rPr b="0" sz="600" i="0" lang="en-US" strike="noStrike" u="none">
                          <a:solidFill>
                            <a:srgbClr val="000000"/>
                          </a:solidFill>
                          <a:latin typeface="Calibri"/>
                        </a:rPr>
                        <a:t>Fixed Term</a:t>
                      </a:r>
                    </a:p>
                  </a:txBody>
                  <a:tcPr marL="46892"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600" i="0" lang="en-US" strike="noStrike" u="none">
                          <a:solidFill>
                            <a:srgbClr val="000000"/>
                          </a:solidFill>
                          <a:latin typeface="Calibri"/>
                        </a:rPr>
                        <a:t>76303.82</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105783">
                <a:tc>
                  <a:txBody>
                    <a:bodyPr/>
                    <a:p>
                      <a:pPr algn="l" fontAlgn="b"/>
                      <a:r>
                        <a:rPr b="1" sz="600" i="0" lang="en-US" strike="noStrike" u="none">
                          <a:solidFill>
                            <a:srgbClr val="000000"/>
                          </a:solidFill>
                          <a:latin typeface="Calibri"/>
                        </a:rPr>
                        <a:t>Giselbert Newlands</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600" i="0" lang="en-US" strike="noStrike" u="none">
                          <a:solidFill>
                            <a:srgbClr val="000000"/>
                          </a:solidFill>
                          <a:latin typeface="Calibri"/>
                        </a:rPr>
                        <a:t>47646.95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05783">
                <a:tc>
                  <a:txBody>
                    <a:bodyPr/>
                    <a:p>
                      <a:pPr algn="l" fontAlgn="b"/>
                      <a:r>
                        <a:rPr b="0" sz="600" i="0" lang="en-US" strike="noStrike" u="none">
                          <a:solidFill>
                            <a:srgbClr val="000000"/>
                          </a:solidFill>
                          <a:latin typeface="Calibri"/>
                        </a:rPr>
                        <a:t>Fixed Term</a:t>
                      </a:r>
                    </a:p>
                  </a:txBody>
                  <a:tcPr marL="46892"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600" i="0" lang="en-US" strike="noStrike" u="none">
                          <a:solidFill>
                            <a:srgbClr val="000000"/>
                          </a:solidFill>
                          <a:latin typeface="Calibri"/>
                        </a:rPr>
                        <a:t>47646.95</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105783">
                <a:tc>
                  <a:txBody>
                    <a:bodyPr/>
                    <a:p>
                      <a:pPr algn="l" fontAlgn="b"/>
                      <a:r>
                        <a:rPr b="1" sz="600" i="0" lang="en-US" strike="noStrike" u="none">
                          <a:solidFill>
                            <a:srgbClr val="000000"/>
                          </a:solidFill>
                          <a:latin typeface="Calibri"/>
                        </a:rPr>
                        <a:t>Granny Spencelayh</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600" i="0" lang="en-US" strike="noStrike" u="none">
                          <a:solidFill>
                            <a:srgbClr val="000000"/>
                          </a:solidFill>
                          <a:latin typeface="Calibri"/>
                        </a:rPr>
                        <a:t>99460.78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05783">
                <a:tc>
                  <a:txBody>
                    <a:bodyPr/>
                    <a:p>
                      <a:pPr algn="l" fontAlgn="b"/>
                      <a:r>
                        <a:rPr b="0" sz="600" i="0" lang="en-US" strike="noStrike" u="none">
                          <a:solidFill>
                            <a:srgbClr val="000000"/>
                          </a:solidFill>
                          <a:latin typeface="Calibri"/>
                        </a:rPr>
                        <a:t>Permanent</a:t>
                      </a:r>
                    </a:p>
                  </a:txBody>
                  <a:tcPr marL="46892"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600" i="0" lang="en-US" strike="noStrike" u="none">
                          <a:solidFill>
                            <a:srgbClr val="000000"/>
                          </a:solidFill>
                          <a:latin typeface="Calibri"/>
                        </a:rPr>
                        <a:t>99460.78</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105783">
                <a:tc>
                  <a:txBody>
                    <a:bodyPr/>
                    <a:p>
                      <a:pPr algn="l" fontAlgn="b"/>
                      <a:r>
                        <a:rPr b="1" sz="600" i="0" lang="en-US" strike="noStrike" u="none">
                          <a:solidFill>
                            <a:srgbClr val="000000"/>
                          </a:solidFill>
                          <a:latin typeface="Calibri"/>
                        </a:rPr>
                        <a:t>Grazia Bunkle</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600" i="0" lang="en-US" strike="noStrike" u="none">
                          <a:solidFill>
                            <a:srgbClr val="000000"/>
                          </a:solidFill>
                          <a:latin typeface="Calibri"/>
                        </a:rPr>
                        <a:t>6844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05783">
                <a:tc>
                  <a:txBody>
                    <a:bodyPr/>
                    <a:p>
                      <a:pPr algn="l" fontAlgn="b"/>
                      <a:r>
                        <a:rPr b="0" sz="600" i="0" lang="en-US" strike="noStrike" u="none">
                          <a:solidFill>
                            <a:srgbClr val="000000"/>
                          </a:solidFill>
                          <a:latin typeface="Calibri"/>
                        </a:rPr>
                        <a:t>Permanent</a:t>
                      </a:r>
                    </a:p>
                  </a:txBody>
                  <a:tcPr marL="46892"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600" i="0" lang="en-US" strike="noStrike" u="none">
                          <a:solidFill>
                            <a:srgbClr val="000000"/>
                          </a:solidFill>
                          <a:latin typeface="Calibri"/>
                        </a:rPr>
                        <a:t>6844</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105783">
                <a:tc>
                  <a:txBody>
                    <a:bodyPr/>
                    <a:p>
                      <a:pPr algn="l" fontAlgn="b"/>
                      <a:r>
                        <a:rPr b="1" sz="600" i="0" lang="en-US" strike="noStrike" u="none">
                          <a:solidFill>
                            <a:srgbClr val="000000"/>
                          </a:solidFill>
                          <a:latin typeface="Calibri"/>
                        </a:rPr>
                        <a:t>Jo-anne Gobeau</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600" i="0" lang="en-US" strike="noStrike" u="none">
                          <a:solidFill>
                            <a:srgbClr val="000000"/>
                          </a:solidFill>
                          <a:latin typeface="Calibri"/>
                        </a:rPr>
                        <a:t>37902.35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05783">
                <a:tc>
                  <a:txBody>
                    <a:bodyPr/>
                    <a:p>
                      <a:pPr algn="l" fontAlgn="b"/>
                      <a:r>
                        <a:rPr b="0" sz="600" i="0" lang="en-US" strike="noStrike" u="none">
                          <a:solidFill>
                            <a:srgbClr val="000000"/>
                          </a:solidFill>
                          <a:latin typeface="Calibri"/>
                        </a:rPr>
                        <a:t>Permanent</a:t>
                      </a:r>
                    </a:p>
                  </a:txBody>
                  <a:tcPr marL="46892"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600" i="0" lang="en-US" strike="noStrike" u="none">
                          <a:solidFill>
                            <a:srgbClr val="000000"/>
                          </a:solidFill>
                          <a:latin typeface="Calibri"/>
                        </a:rPr>
                        <a:t>37902.35</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105783">
                <a:tc>
                  <a:txBody>
                    <a:bodyPr/>
                    <a:p>
                      <a:pPr algn="l" fontAlgn="b"/>
                      <a:r>
                        <a:rPr b="1" sz="600" i="0" lang="en-US" strike="noStrike" u="none">
                          <a:solidFill>
                            <a:srgbClr val="000000"/>
                          </a:solidFill>
                          <a:latin typeface="Calibri"/>
                        </a:rPr>
                        <a:t>Layton Crayden</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600" i="0" lang="en-US" strike="noStrike" u="none">
                          <a:solidFill>
                            <a:srgbClr val="000000"/>
                          </a:solidFill>
                          <a:latin typeface="Calibri"/>
                        </a:rPr>
                        <a:t>40445.29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05783">
                <a:tc>
                  <a:txBody>
                    <a:bodyPr/>
                    <a:p>
                      <a:pPr algn="l" fontAlgn="b"/>
                      <a:r>
                        <a:rPr b="0" sz="600" i="0" lang="en-US" strike="noStrike" u="none">
                          <a:solidFill>
                            <a:srgbClr val="000000"/>
                          </a:solidFill>
                          <a:latin typeface="Calibri"/>
                        </a:rPr>
                        <a:t>Permanent</a:t>
                      </a:r>
                    </a:p>
                  </a:txBody>
                  <a:tcPr marL="46892"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600" i="0" lang="en-US" strike="noStrike" u="none">
                          <a:solidFill>
                            <a:srgbClr val="000000"/>
                          </a:solidFill>
                          <a:latin typeface="Calibri"/>
                        </a:rPr>
                        <a:t>40445.29</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105783">
                <a:tc>
                  <a:txBody>
                    <a:bodyPr/>
                    <a:p>
                      <a:pPr algn="l" fontAlgn="b"/>
                      <a:r>
                        <a:rPr b="1" sz="600" i="0" lang="en-US" strike="noStrike" u="none">
                          <a:solidFill>
                            <a:srgbClr val="000000"/>
                          </a:solidFill>
                          <a:latin typeface="Calibri"/>
                        </a:rPr>
                        <a:t>Lizzie Mullally</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600" i="0" lang="en-US" strike="noStrike" u="none">
                          <a:solidFill>
                            <a:srgbClr val="000000"/>
                          </a:solidFill>
                          <a:latin typeface="Calibri"/>
                        </a:rPr>
                        <a:t>1540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05783">
                <a:tc>
                  <a:txBody>
                    <a:bodyPr/>
                    <a:p>
                      <a:pPr algn="l" fontAlgn="b"/>
                      <a:r>
                        <a:rPr b="0" sz="600" i="0" lang="en-US" strike="noStrike" u="none">
                          <a:solidFill>
                            <a:srgbClr val="000000"/>
                          </a:solidFill>
                          <a:latin typeface="Calibri"/>
                        </a:rPr>
                        <a:t>Permanent</a:t>
                      </a:r>
                    </a:p>
                  </a:txBody>
                  <a:tcPr marL="46892"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600" i="0" lang="en-US" strike="noStrike" u="none">
                          <a:solidFill>
                            <a:srgbClr val="000000"/>
                          </a:solidFill>
                          <a:latin typeface="Calibri"/>
                        </a:rPr>
                        <a:t>1540</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105783">
                <a:tc>
                  <a:txBody>
                    <a:bodyPr/>
                    <a:p>
                      <a:pPr algn="l" fontAlgn="b"/>
                      <a:r>
                        <a:rPr b="1" sz="600" i="0" lang="en-US" strike="noStrike" u="none">
                          <a:solidFill>
                            <a:srgbClr val="000000"/>
                          </a:solidFill>
                          <a:latin typeface="Calibri"/>
                        </a:rPr>
                        <a:t>Mabel Orrow</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600" i="0" lang="en-US" strike="noStrike" u="none">
                          <a:solidFill>
                            <a:srgbClr val="000000"/>
                          </a:solidFill>
                          <a:latin typeface="Calibri"/>
                        </a:rPr>
                        <a:t>31241.24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05783">
                <a:tc>
                  <a:txBody>
                    <a:bodyPr/>
                    <a:p>
                      <a:pPr algn="l" fontAlgn="b"/>
                      <a:r>
                        <a:rPr b="0" sz="600" i="0" lang="en-US" strike="noStrike" u="none">
                          <a:solidFill>
                            <a:srgbClr val="000000"/>
                          </a:solidFill>
                          <a:latin typeface="Calibri"/>
                        </a:rPr>
                        <a:t>Permanent</a:t>
                      </a:r>
                    </a:p>
                  </a:txBody>
                  <a:tcPr marL="46892"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600" i="0" lang="en-US" strike="noStrike" u="none">
                          <a:solidFill>
                            <a:srgbClr val="000000"/>
                          </a:solidFill>
                          <a:latin typeface="Calibri"/>
                        </a:rPr>
                        <a:t>31241.24</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105783">
                <a:tc>
                  <a:txBody>
                    <a:bodyPr/>
                    <a:p>
                      <a:pPr algn="l" fontAlgn="b"/>
                      <a:r>
                        <a:rPr b="1" sz="600" i="0" lang="en-US" strike="noStrike" u="none">
                          <a:solidFill>
                            <a:srgbClr val="000000"/>
                          </a:solidFill>
                          <a:latin typeface="Calibri"/>
                        </a:rPr>
                        <a:t>Syd Fearn</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600" i="0" lang="en-US" strike="noStrike" u="none">
                          <a:solidFill>
                            <a:srgbClr val="000000"/>
                          </a:solidFill>
                          <a:latin typeface="Calibri"/>
                        </a:rPr>
                        <a:t>108872.77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05783">
                <a:tc>
                  <a:txBody>
                    <a:bodyPr/>
                    <a:p>
                      <a:pPr algn="l" fontAlgn="b"/>
                      <a:r>
                        <a:rPr b="0" sz="600" i="0" lang="en-US" strike="noStrike" u="none">
                          <a:solidFill>
                            <a:srgbClr val="000000"/>
                          </a:solidFill>
                          <a:latin typeface="Calibri"/>
                        </a:rPr>
                        <a:t>Permanent</a:t>
                      </a:r>
                    </a:p>
                  </a:txBody>
                  <a:tcPr marL="46892"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600" i="0" lang="en-US" strike="noStrike" u="none">
                          <a:solidFill>
                            <a:srgbClr val="000000"/>
                          </a:solidFill>
                          <a:latin typeface="Calibri"/>
                        </a:rPr>
                        <a:t>108872.77</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105783">
                <a:tc>
                  <a:txBody>
                    <a:bodyPr/>
                    <a:p>
                      <a:pPr algn="l" fontAlgn="b"/>
                      <a:r>
                        <a:rPr b="1" sz="600" i="0" lang="en-US" strike="noStrike" u="none">
                          <a:solidFill>
                            <a:srgbClr val="000000"/>
                          </a:solidFill>
                          <a:latin typeface="Calibri"/>
                        </a:rPr>
                        <a:t>Theresita Chasmer</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600" i="0" lang="en-US" strike="noStrike" u="none">
                          <a:solidFill>
                            <a:srgbClr val="000000"/>
                          </a:solidFill>
                          <a:latin typeface="Calibri"/>
                        </a:rPr>
                        <a:t>106665.67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05783">
                <a:tc>
                  <a:txBody>
                    <a:bodyPr/>
                    <a:p>
                      <a:pPr algn="l" fontAlgn="b"/>
                      <a:r>
                        <a:rPr b="0" sz="600" i="0" lang="en-US" strike="noStrike" u="none">
                          <a:solidFill>
                            <a:srgbClr val="000000"/>
                          </a:solidFill>
                          <a:latin typeface="Calibri"/>
                        </a:rPr>
                        <a:t>Temporary</a:t>
                      </a:r>
                    </a:p>
                  </a:txBody>
                  <a:tcPr marL="46892"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600" i="0" lang="en-US" strike="noStrike" u="none">
                          <a:solidFill>
                            <a:srgbClr val="000000"/>
                          </a:solidFill>
                          <a:latin typeface="Calibri"/>
                        </a:rPr>
                        <a:t>106665.67</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105783">
                <a:tc>
                  <a:txBody>
                    <a:bodyPr/>
                    <a:p>
                      <a:pPr algn="l" fontAlgn="b"/>
                      <a:r>
                        <a:rPr b="1" sz="600" i="0" lang="en-US" strike="noStrike" u="none">
                          <a:solidFill>
                            <a:srgbClr val="000000"/>
                          </a:solidFill>
                          <a:latin typeface="Calibri"/>
                        </a:rPr>
                        <a:t>Thorvald Milliken</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600" i="0" lang="en-US" strike="noStrike" u="none">
                          <a:solidFill>
                            <a:srgbClr val="000000"/>
                          </a:solidFill>
                          <a:latin typeface="Calibri"/>
                        </a:rPr>
                        <a:t>33031.26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05783">
                <a:tc>
                  <a:txBody>
                    <a:bodyPr/>
                    <a:p>
                      <a:pPr algn="l" fontAlgn="b"/>
                      <a:r>
                        <a:rPr b="0" sz="600" i="0" lang="en-US" strike="noStrike" u="none">
                          <a:solidFill>
                            <a:srgbClr val="000000"/>
                          </a:solidFill>
                          <a:latin typeface="Calibri"/>
                        </a:rPr>
                        <a:t>Permanent</a:t>
                      </a:r>
                    </a:p>
                  </a:txBody>
                  <a:tcPr marL="46892"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p>
                      <a:pPr algn="r" fontAlgn="b"/>
                      <a:r>
                        <a:rPr b="0" sz="600" i="0" lang="en-US" strike="noStrike" u="none">
                          <a:solidFill>
                            <a:srgbClr val="000000"/>
                          </a:solidFill>
                          <a:latin typeface="Calibri"/>
                        </a:rPr>
                        <a:t>33031.26</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r>
              <a:tr h="105783">
                <a:tc>
                  <a:txBody>
                    <a:bodyPr/>
                    <a:p>
                      <a:pPr algn="l" fontAlgn="b"/>
                      <a:r>
                        <a:rPr b="1" sz="600" i="0" lang="en-US" strike="noStrike" u="none">
                          <a:solidFill>
                            <a:srgbClr val="000000"/>
                          </a:solidFill>
                          <a:latin typeface="Calibri"/>
                        </a:rPr>
                        <a:t>Grand Total</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solidFill>
                      <a:srgbClr val="D9E2F3"/>
                    </a:solidFill>
                  </a:tcPr>
                </a:tc>
                <a:tc>
                  <a:txBody>
                    <a:bodyPr/>
                    <a:p>
                      <a:pPr algn="r" fontAlgn="b"/>
                      <a:r>
                        <a:rPr b="1" dirty="0" sz="600" i="0" lang="en-US" strike="noStrike" u="none">
                          <a:solidFill>
                            <a:srgbClr val="000000"/>
                          </a:solidFill>
                          <a:latin typeface="Calibri"/>
                        </a:rPr>
                        <a:t>1692788.28</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solidFill>
                      <a:srgbClr val="D9E2F3"/>
                    </a:solidFill>
                  </a:tcPr>
                </a:tc>
              </a:tr>
            </a:tbl>
          </a:graphicData>
        </a:graphic>
      </p:graphicFrame>
      <p:graphicFrame>
        <p:nvGraphicFramePr>
          <p:cNvPr id="4194305" name="Chart 14"/>
          <p:cNvGraphicFramePr>
            <a:graphicFrameLocks/>
          </p:cNvGraphicFramePr>
          <p:nvPr/>
        </p:nvGraphicFramePr>
        <p:xfrm>
          <a:off x="3810000" y="2057400"/>
          <a:ext cx="6357966" cy="3086112"/>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3"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3246722"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6" name="Chart 13"/>
          <p:cNvGraphicFramePr>
            <a:graphicFrameLocks/>
          </p:cNvGraphicFramePr>
          <p:nvPr/>
        </p:nvGraphicFramePr>
        <p:xfrm>
          <a:off x="881026" y="1785926"/>
          <a:ext cx="4357718" cy="3714776"/>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7" name="Chart 14"/>
          <p:cNvGraphicFramePr>
            <a:graphicFrameLocks/>
          </p:cNvGraphicFramePr>
          <p:nvPr/>
        </p:nvGraphicFramePr>
        <p:xfrm>
          <a:off x="5524496" y="1857364"/>
          <a:ext cx="4714908" cy="364333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Title 1"/>
          <p:cNvSpPr>
            <a:spLocks noGrp="1"/>
          </p:cNvSpPr>
          <p:nvPr>
            <p:ph type="title"/>
          </p:nvPr>
        </p:nvSpPr>
        <p:spPr>
          <a:xfrm>
            <a:off x="1098686" y="484123"/>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2" name="Rectangle 2"/>
          <p:cNvSpPr/>
          <p:nvPr/>
        </p:nvSpPr>
        <p:spPr>
          <a:xfrm>
            <a:off x="881026" y="1500175"/>
            <a:ext cx="8262974" cy="4701540"/>
          </a:xfrm>
          <a:prstGeom prst="rect"/>
        </p:spPr>
        <p:txBody>
          <a:bodyPr wrap="square">
            <a:spAutoFit/>
          </a:bodyPr>
          <a:p>
            <a:r>
              <a:rPr b="1" dirty="0" sz="2800" i="1" lang="en-US" smtClean="0"/>
              <a:t>Employee salary data analysis is a powerful tool that enables organizations to ensure fair and competitive compensation practices. By leveraging this analysis, companies can make informed, data-driven decisions that promote equity, enhance employee satisfaction, and align compensation with both market trends and organizational goals. Ultimately, effective salary data analysis helps attract and retain top talent, fosters a culture of transparency and trust, and supports long-term business success.</a:t>
            </a:r>
            <a:endParaRPr b="1" dirty="0" sz="2800" i="1"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6" name=""/>
          <p:cNvSpPr txBox="1"/>
          <p:nvPr/>
        </p:nvSpPr>
        <p:spPr>
          <a:xfrm>
            <a:off x="2212013" y="2510310"/>
            <a:ext cx="5891223" cy="1069340"/>
          </a:xfrm>
          <a:prstGeom prst="rect"/>
        </p:spPr>
        <p:txBody>
          <a:bodyPr rtlCol="0" wrap="square">
            <a:spAutoFit/>
          </a:bodyPr>
          <a:p>
            <a:pPr algn="ctr"/>
            <a:r>
              <a:rPr sz="6600" lang="en-US">
                <a:solidFill>
                  <a:srgbClr val="000000"/>
                </a:solidFill>
              </a:rPr>
              <a:t>T</a:t>
            </a:r>
            <a:r>
              <a:rPr sz="6600" lang="en-US">
                <a:solidFill>
                  <a:srgbClr val="000000"/>
                </a:solidFill>
              </a:rPr>
              <a:t>H</a:t>
            </a:r>
            <a:r>
              <a:rPr sz="6600" lang="en-US">
                <a:solidFill>
                  <a:srgbClr val="000000"/>
                </a:solidFill>
              </a:rPr>
              <a:t>A</a:t>
            </a:r>
            <a:r>
              <a:rPr sz="6600" lang="en-US">
                <a:solidFill>
                  <a:srgbClr val="000000"/>
                </a:solidFill>
              </a:rPr>
              <a:t>N</a:t>
            </a:r>
            <a:r>
              <a:rPr sz="6600" lang="en-US">
                <a:solidFill>
                  <a:srgbClr val="000000"/>
                </a:solidFill>
              </a:rPr>
              <a:t>K</a:t>
            </a:r>
            <a:r>
              <a:rPr sz="6600" lang="en-US">
                <a:solidFill>
                  <a:srgbClr val="000000"/>
                </a:solidFill>
              </a:rPr>
              <a:t> </a:t>
            </a:r>
            <a:r>
              <a:rPr sz="6600" lang="en-US">
                <a:solidFill>
                  <a:srgbClr val="000000"/>
                </a:solidFill>
              </a:rPr>
              <a:t>YOU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2367437" y="528319"/>
            <a:ext cx="6293396" cy="638810"/>
          </a:xfrm>
          <a:prstGeom prst="rect"/>
        </p:spPr>
        <p:txBody>
          <a:bodyPr bIns="0" lIns="0" rIns="0" rtlCol="0" tIns="16510" vert="horz" wrap="square">
            <a:spAutoFit/>
          </a:bodyPr>
          <a:p>
            <a:pPr algn="ct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171509" y="2613660"/>
            <a:ext cx="8593228" cy="815340"/>
          </a:xfrm>
          <a:prstGeom prst="rect"/>
          <a:noFill/>
        </p:spPr>
        <p:txBody>
          <a:bodyPr rtlCol="0" wrap="square">
            <a:spAutoFit/>
          </a:bodyPr>
          <a:p>
            <a:pPr algn="ctr"/>
            <a:r>
              <a:rPr b="1" dirty="0" sz="4800" lang="en-IN" smtClean="0">
                <a:solidFill>
                  <a:srgbClr val="7030A0"/>
                </a:solidFill>
                <a:latin typeface="Times New Roman" panose="02020603050405020304" pitchFamily="18" charset="0"/>
                <a:cs typeface="Times New Roman" panose="02020603050405020304" pitchFamily="18" charset="0"/>
              </a:rPr>
              <a:t>EMPLOYEE SALARY ANALYSIS</a:t>
            </a:r>
            <a:endParaRPr b="1" dirty="0" sz="4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2319337" y="969645"/>
            <a:ext cx="3453938" cy="737236"/>
          </a:xfrm>
          <a:prstGeom prst="rect"/>
        </p:spPr>
        <p:txBody>
          <a:bodyPr bIns="0" lIns="0" rIns="0" rtlCol="0" tIns="13335" vert="horz" wrap="square">
            <a:spAutoFit/>
          </a:bodyPr>
          <a:p>
            <a:pPr algn="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3007590" y="1868804"/>
            <a:ext cx="5641109"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837622"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Rectangle 10"/>
          <p:cNvSpPr/>
          <p:nvPr/>
        </p:nvSpPr>
        <p:spPr>
          <a:xfrm>
            <a:off x="676275" y="1555897"/>
            <a:ext cx="8271893" cy="4917440"/>
          </a:xfrm>
          <a:prstGeom prst="rect"/>
        </p:spPr>
        <p:txBody>
          <a:bodyPr wrap="square">
            <a:spAutoFit/>
          </a:bodyPr>
          <a:p>
            <a:pPr algn="l"/>
            <a:r>
              <a:rPr b="1" dirty="0" sz="3200" i="1" lang="en-US" smtClean="0"/>
              <a:t>Employee salary analysis involves the systematic examination of compensation data to ensure that salaries are equitable, competitive, and aligned with organizational goals. This process typically includes evaluating salary structures, identifying pay disparities, analyzing market trends, and assessing the impact of factors such as experience, education, and performance on pay</a:t>
            </a:r>
            <a:r>
              <a:rPr dirty="0" lang="en-US" smtClean="0"/>
              <a:t>.</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Rectangle 11"/>
          <p:cNvSpPr/>
          <p:nvPr/>
        </p:nvSpPr>
        <p:spPr>
          <a:xfrm>
            <a:off x="809588" y="2143116"/>
            <a:ext cx="8334412" cy="707886"/>
          </a:xfrm>
          <a:prstGeom prst="rect"/>
        </p:spPr>
        <p:txBody>
          <a:bodyPr wrap="square">
            <a:spAutoFit/>
          </a:bodyPr>
          <a:p>
            <a:r>
              <a:rPr b="1" dirty="0" sz="2000" lang="en-US" smtClean="0"/>
              <a:t>Equity and Fairness*: Ensure that employees are compensated fairly, preventing wage discrimination based on gender, race, or other factors</a:t>
            </a:r>
            <a:r>
              <a:rPr b="1" dirty="0" lang="en-US" smtClean="0"/>
              <a:t>.   </a:t>
            </a:r>
            <a:endParaRPr b="1" dirty="0" lang="en-US"/>
          </a:p>
        </p:txBody>
      </p:sp>
      <p:sp>
        <p:nvSpPr>
          <p:cNvPr id="1048657" name="Rectangle 12"/>
          <p:cNvSpPr/>
          <p:nvPr/>
        </p:nvSpPr>
        <p:spPr>
          <a:xfrm>
            <a:off x="666712" y="4643446"/>
            <a:ext cx="8477288" cy="677108"/>
          </a:xfrm>
          <a:prstGeom prst="rect"/>
        </p:spPr>
        <p:txBody>
          <a:bodyPr wrap="square">
            <a:spAutoFit/>
          </a:bodyPr>
          <a:p>
            <a:r>
              <a:rPr dirty="0" lang="en-US" smtClean="0"/>
              <a:t> </a:t>
            </a:r>
            <a:r>
              <a:rPr dirty="0" lang="en-US" smtClean="0"/>
              <a:t>- </a:t>
            </a:r>
            <a:r>
              <a:rPr b="1" dirty="0" lang="en-US" smtClean="0"/>
              <a:t>*Legal </a:t>
            </a:r>
            <a:r>
              <a:rPr b="1" dirty="0" sz="2000" lang="en-US" smtClean="0"/>
              <a:t>Compliance</a:t>
            </a:r>
            <a:r>
              <a:rPr b="1" dirty="0" lang="en-US" smtClean="0"/>
              <a:t>*: Ensure adherence to labor laws and regulations regarding minimum wage, overtime, and pay equity.</a:t>
            </a:r>
            <a:endParaRPr b="1" dirty="0" lang="en-US"/>
          </a:p>
        </p:txBody>
      </p:sp>
      <p:sp>
        <p:nvSpPr>
          <p:cNvPr id="1048658" name="Rectangle 13"/>
          <p:cNvSpPr/>
          <p:nvPr/>
        </p:nvSpPr>
        <p:spPr>
          <a:xfrm>
            <a:off x="809588" y="3786190"/>
            <a:ext cx="8215370" cy="677108"/>
          </a:xfrm>
          <a:prstGeom prst="rect"/>
        </p:spPr>
        <p:txBody>
          <a:bodyPr wrap="square">
            <a:spAutoFit/>
          </a:bodyPr>
          <a:p>
            <a:r>
              <a:rPr dirty="0" lang="en-US" smtClean="0"/>
              <a:t>- *</a:t>
            </a:r>
            <a:r>
              <a:rPr b="1" dirty="0" sz="2000" lang="en-US" smtClean="0"/>
              <a:t>Budget</a:t>
            </a:r>
            <a:r>
              <a:rPr b="1" dirty="0" lang="en-US" smtClean="0"/>
              <a:t> Management*: Align salary expenditures with the organization’s financial capabilities and strategic goals.</a:t>
            </a:r>
            <a:endParaRPr b="1" dirty="0" lang="en-US"/>
          </a:p>
        </p:txBody>
      </p:sp>
      <p:sp>
        <p:nvSpPr>
          <p:cNvPr id="1048659" name="Rectangle 14"/>
          <p:cNvSpPr/>
          <p:nvPr/>
        </p:nvSpPr>
        <p:spPr>
          <a:xfrm>
            <a:off x="738150" y="3000372"/>
            <a:ext cx="8143932" cy="677108"/>
          </a:xfrm>
          <a:prstGeom prst="rect"/>
        </p:spPr>
        <p:txBody>
          <a:bodyPr wrap="square">
            <a:spAutoFit/>
          </a:bodyPr>
          <a:p>
            <a:r>
              <a:rPr dirty="0" lang="en-US" smtClean="0"/>
              <a:t>- </a:t>
            </a:r>
            <a:r>
              <a:rPr b="1" dirty="0" lang="en-US" smtClean="0"/>
              <a:t>*Market Competitiveness*: Assess how the organization's salaries compare to </a:t>
            </a:r>
            <a:r>
              <a:rPr b="1" dirty="0" sz="2000" lang="en-US" smtClean="0"/>
              <a:t>industry</a:t>
            </a:r>
            <a:r>
              <a:rPr b="1" dirty="0" lang="en-US" smtClean="0"/>
              <a:t> standards to attract and retain top talent. </a:t>
            </a:r>
            <a:endParaRPr b="1"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4"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65" name="Rectangle 8"/>
          <p:cNvSpPr/>
          <p:nvPr/>
        </p:nvSpPr>
        <p:spPr>
          <a:xfrm>
            <a:off x="723900" y="2083433"/>
            <a:ext cx="8405850" cy="3507741"/>
          </a:xfrm>
          <a:prstGeom prst="rect"/>
        </p:spPr>
        <p:txBody>
          <a:bodyPr wrap="square">
            <a:spAutoFit/>
          </a:bodyPr>
          <a:p>
            <a:r>
              <a:rPr b="1" dirty="0" sz="3200" lang="en-US" smtClean="0"/>
              <a:t> *</a:t>
            </a:r>
            <a:r>
              <a:rPr b="1" dirty="0" sz="2800" lang="en-US" smtClean="0"/>
              <a:t>Individual Employees*: Though not directly involved in the analysis process, employees are end users of the outcomes. They are impacted by salary decisions and may seek transparency in how their compensation is determined</a:t>
            </a:r>
            <a:r>
              <a:rPr b="1" dirty="0" sz="2800" lang="en-US" smtClean="0"/>
              <a:t>.                                                                                                                                                                                        *</a:t>
            </a:r>
            <a:r>
              <a:rPr b="1" dirty="0" sz="2800" lang="en-US" smtClean="0"/>
              <a:t>Employee Representatives/Unions*: Use salary data to negotiate fair wages, benefits, and working conditions on behalf of employees.</a:t>
            </a:r>
            <a:endParaRPr b="1" dirty="0" sz="28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9"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71" name="Rectangle 10"/>
          <p:cNvSpPr/>
          <p:nvPr/>
        </p:nvSpPr>
        <p:spPr>
          <a:xfrm>
            <a:off x="2976562" y="2388234"/>
            <a:ext cx="6096000" cy="3202940"/>
          </a:xfrm>
          <a:prstGeom prst="rect"/>
        </p:spPr>
        <p:txBody>
          <a:bodyPr>
            <a:spAutoFit/>
          </a:bodyPr>
          <a:p>
            <a:pPr algn="l"/>
            <a:r>
              <a:rPr b="1" dirty="0" sz="2400" i="1" lang="en-US" smtClean="0"/>
              <a:t>Solution*: By benchmarking against industry standards, employee salary data helps organizations set competitive pay levels that attract and retain top talent.</a:t>
            </a:r>
            <a:endParaRPr dirty="0" lang="en-US"/>
          </a:p>
          <a:p>
            <a:pPr algn="l"/>
            <a:endParaRPr dirty="0" lang="en-US"/>
          </a:p>
          <a:p>
            <a:pPr algn="l"/>
            <a:r>
              <a:rPr b="1" dirty="0" sz="2400" i="1" lang="en-US" smtClean="0"/>
              <a:t>Value Proposition*: Increases the organization's ability to attract high-quality candidates, reduce turnover, and maintain a strong employer brand in the marketplace</a:t>
            </a:r>
            <a:r>
              <a:rPr dirty="0" lang="en-US" smtClean="0"/>
              <a:t>.</a:t>
            </a: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Title 1"/>
          <p:cNvSpPr>
            <a:spLocks noGrp="1"/>
          </p:cNvSpPr>
          <p:nvPr>
            <p:ph type="title"/>
          </p:nvPr>
        </p:nvSpPr>
        <p:spPr>
          <a:xfrm>
            <a:off x="755331" y="831277"/>
            <a:ext cx="10681335" cy="723901"/>
          </a:xfrm>
        </p:spPr>
        <p:txBody>
          <a:bodyPr/>
          <a:p>
            <a:r>
              <a:rPr dirty="0" lang="en-IN"/>
              <a:t>Dataset Description</a:t>
            </a:r>
          </a:p>
        </p:txBody>
      </p:sp>
      <p:sp>
        <p:nvSpPr>
          <p:cNvPr id="1048673" name="Rectangle 3"/>
          <p:cNvSpPr/>
          <p:nvPr/>
        </p:nvSpPr>
        <p:spPr>
          <a:xfrm>
            <a:off x="755331" y="2162574"/>
            <a:ext cx="8262974" cy="3647441"/>
          </a:xfrm>
          <a:prstGeom prst="rect"/>
        </p:spPr>
        <p:txBody>
          <a:bodyPr wrap="square">
            <a:spAutoFit/>
          </a:bodyPr>
          <a:p>
            <a:r>
              <a:rPr dirty="0" sz="2400" lang="en-US" smtClean="0"/>
              <a:t>1. </a:t>
            </a:r>
            <a:r>
              <a:rPr dirty="0" sz="2400" lang="en-US" smtClean="0"/>
              <a:t>*Department*   - *Description*: The department in which the employee works.   - *Type*: Categorical (String)   - *Example*: "Sales", "Marketing", "IT", "</a:t>
            </a:r>
            <a:r>
              <a:rPr dirty="0" sz="2400" lang="en-US" smtClean="0"/>
              <a:t>HR“                                                          2. </a:t>
            </a:r>
            <a:r>
              <a:rPr dirty="0" sz="2400" lang="en-US" smtClean="0"/>
              <a:t>*Job Title*   - *Description*: The official job title of the employee.   - *Type*: Categorical (String)   - *Example*: "Software Engineer", "Sales Manager", "HR </a:t>
            </a:r>
            <a:r>
              <a:rPr dirty="0" sz="2400" lang="en-US" smtClean="0"/>
              <a:t>Specialist“                              3. </a:t>
            </a:r>
            <a:r>
              <a:rPr dirty="0" sz="2400" lang="en-US" smtClean="0"/>
              <a:t>*Job Level*   - *Description*: The level or grade of the employee’s position within the organization’s hierarchy.   - *Type*: Categorical (String or Integer)   - *Example*: "Junior", "Mid", "Senior", "Level 1", "Level 2"</a:t>
            </a:r>
            <a:endParaRPr dirty="0"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80"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1" name="Rectangle 9"/>
          <p:cNvSpPr/>
          <p:nvPr/>
        </p:nvSpPr>
        <p:spPr>
          <a:xfrm>
            <a:off x="2381224" y="1500174"/>
            <a:ext cx="6834214" cy="4663440"/>
          </a:xfrm>
          <a:prstGeom prst="rect"/>
        </p:spPr>
        <p:txBody>
          <a:bodyPr wrap="square">
            <a:spAutoFit/>
          </a:bodyPr>
          <a:p>
            <a:r>
              <a:rPr dirty="0" sz="2000" lang="en-US" u="sng" smtClean="0"/>
              <a:t>1</a:t>
            </a:r>
            <a:r>
              <a:rPr b="1" dirty="0" sz="2000" i="1" lang="en-US" u="sng" smtClean="0"/>
              <a:t>. *Real-Time Insights and Predictive Analytics</a:t>
            </a:r>
            <a:r>
              <a:rPr b="1" dirty="0" sz="2000" i="1" lang="en-US" smtClean="0"/>
              <a:t>*  </a:t>
            </a:r>
            <a:r>
              <a:rPr b="1" dirty="0" sz="2000" i="1" lang="en-US" smtClean="0"/>
              <a:t>                                        </a:t>
            </a:r>
            <a:r>
              <a:rPr b="1" dirty="0" sz="2000" i="1" lang="en-US" smtClean="0"/>
              <a:t>- *Wow Factor*: Imagine a solution that doesn’t just report past data but provides real-time insights and predictive analytics. This allows HR teams to anticipate trends, such as future salary inflation, turnover risks, and the impact of pay adjustments on employee satisfaction and retention</a:t>
            </a:r>
            <a:r>
              <a:rPr b="1" dirty="0" sz="2000" i="1" lang="en-US" smtClean="0"/>
              <a:t>.                                                                                                            </a:t>
            </a:r>
            <a:r>
              <a:rPr b="1" dirty="0" sz="2000" i="1" lang="en-US" smtClean="0"/>
              <a:t>- *Impact*: Empowers organizations to make proactive, data-driven decisions, staying ahead of industry trends and workforce </a:t>
            </a:r>
            <a:r>
              <a:rPr b="1" dirty="0" sz="2000" i="1" lang="en-US" smtClean="0"/>
              <a:t>changes                                                                                               </a:t>
            </a:r>
            <a:r>
              <a:rPr b="1" dirty="0" sz="2000" i="1" lang="en-US" u="sng" smtClean="0"/>
              <a:t>2</a:t>
            </a:r>
            <a:r>
              <a:rPr b="1" dirty="0" sz="2000" i="1" lang="en-US" u="sng" smtClean="0"/>
              <a:t>. *Advanced Pay Equity Analysis</a:t>
            </a:r>
            <a:r>
              <a:rPr b="1" dirty="0" sz="2000" i="1" lang="en-US" smtClean="0"/>
              <a:t>*                                                                   </a:t>
            </a:r>
            <a:r>
              <a:rPr b="1" dirty="0" sz="2000" i="1" lang="en-US" smtClean="0"/>
              <a:t>- *Wow Factor*: Integrate cutting-edge AI algorithms to detect subtle pay disparities that traditional methods might overlook. This includes real-time alerts for potential inequities as they emerge, along with actionable recommendations for correcting them</a:t>
            </a:r>
            <a:r>
              <a:rPr b="1" dirty="0" i="1" lang="en-US" smtClean="0"/>
              <a:t>.  </a:t>
            </a:r>
            <a:r>
              <a:rPr b="1" dirty="0" i="1" lang="en-US" smtClean="0"/>
              <a:t>                                    </a:t>
            </a:r>
            <a:endParaRPr b="1" dirty="0" i="1"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Lenovo</cp:lastModifiedBy>
  <dcterms:created xsi:type="dcterms:W3CDTF">2024-03-28T17:07:22Z</dcterms:created>
  <dcterms:modified xsi:type="dcterms:W3CDTF">2024-08-29T07:10:04Z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46630ab9c02442a1bf8da2d465c0be96</vt:lpwstr>
  </property>
</Properties>
</file>