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MAGESHWARI.D</a:t>
            </a:r>
            <a:endParaRPr lang="en-US" sz="2400" dirty="0"/>
          </a:p>
          <a:p>
            <a:r>
              <a:rPr lang="en-US" sz="2400" dirty="0"/>
              <a:t>REGISTER NO</a:t>
            </a:r>
            <a:r>
              <a:rPr lang="en-US" sz="2400" smtClean="0"/>
              <a:t>: </a:t>
            </a:r>
            <a:r>
              <a:rPr lang="en-US" sz="2400" smtClean="0"/>
              <a:t>2213211042054</a:t>
            </a:r>
            <a:endParaRPr lang="en-US" sz="2400" dirty="0"/>
          </a:p>
          <a:p>
            <a:r>
              <a:rPr lang="en-US" sz="2400" dirty="0"/>
              <a:t>DEPARTMENT</a:t>
            </a:r>
            <a:r>
              <a:rPr lang="en-US" sz="2400" dirty="0" smtClean="0"/>
              <a:t>: B.Com (Corporate Secretaryship)</a:t>
            </a:r>
            <a:endParaRPr lang="en-US" sz="2400" dirty="0"/>
          </a:p>
          <a:p>
            <a:r>
              <a:rPr lang="en-US" sz="2400" dirty="0" smtClean="0"/>
              <a:t>COLLEGE: PRESIDENCY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19200"/>
            <a:ext cx="9852025" cy="4832092"/>
          </a:xfrm>
          <a:prstGeom prst="rect">
            <a:avLst/>
          </a:prstGeom>
          <a:noFill/>
        </p:spPr>
        <p:txBody>
          <a:bodyPr wrap="square" rtlCol="0">
            <a:spAutoFit/>
          </a:bodyPr>
          <a:lstStyle/>
          <a:p>
            <a:r>
              <a:rPr lang="en-US" sz="2800" dirty="0">
                <a:latin typeface="Times New Roman" pitchFamily="18" charset="0"/>
                <a:cs typeface="Times New Roman" pitchFamily="18" charset="0"/>
              </a:rPr>
              <a:t>We use Excel for the analysis, applying the following techniques:</a:t>
            </a:r>
          </a:p>
          <a:p>
            <a:pPr marL="457200" indent="-457200">
              <a:buFont typeface="Arial" pitchFamily="34" charset="0"/>
              <a:buChar char="•"/>
            </a:pPr>
            <a:r>
              <a:rPr lang="en-US" sz="2800" b="1" dirty="0">
                <a:latin typeface="Times New Roman" pitchFamily="18" charset="0"/>
                <a:cs typeface="Times New Roman" pitchFamily="18" charset="0"/>
              </a:rPr>
              <a:t>Data cleaning</a:t>
            </a:r>
            <a:r>
              <a:rPr lang="en-US" sz="2800" dirty="0">
                <a:latin typeface="Times New Roman" pitchFamily="18" charset="0"/>
                <a:cs typeface="Times New Roman" pitchFamily="18" charset="0"/>
              </a:rPr>
              <a:t>: Converting dates and handling missing </a:t>
            </a:r>
            <a:r>
              <a:rPr lang="en-US" sz="2800" dirty="0" smtClean="0">
                <a:latin typeface="Times New Roman" pitchFamily="18" charset="0"/>
                <a:cs typeface="Times New Roman" pitchFamily="18" charset="0"/>
              </a:rPr>
              <a:t>values.</a:t>
            </a:r>
          </a:p>
          <a:p>
            <a:pPr marL="457200" indent="-457200">
              <a:buFont typeface="Arial" pitchFamily="34" charset="0"/>
              <a:buChar char="•"/>
            </a:pPr>
            <a:r>
              <a:rPr lang="en-US" sz="2800" b="1" dirty="0" smtClean="0">
                <a:latin typeface="Times New Roman" pitchFamily="18" charset="0"/>
                <a:cs typeface="Times New Roman" pitchFamily="18" charset="0"/>
              </a:rPr>
              <a:t>Pivot </a:t>
            </a:r>
            <a:r>
              <a:rPr lang="en-US" sz="2800" b="1" dirty="0">
                <a:latin typeface="Times New Roman" pitchFamily="18" charset="0"/>
                <a:cs typeface="Times New Roman" pitchFamily="18" charset="0"/>
              </a:rPr>
              <a:t>Tables</a:t>
            </a:r>
            <a:r>
              <a:rPr lang="en-US" sz="2800" dirty="0">
                <a:latin typeface="Times New Roman" pitchFamily="18" charset="0"/>
                <a:cs typeface="Times New Roman" pitchFamily="18" charset="0"/>
              </a:rPr>
              <a:t>: To summarize salary data by department, gender, and work </a:t>
            </a:r>
            <a:r>
              <a:rPr lang="en-US" sz="2800" dirty="0" smtClean="0">
                <a:latin typeface="Times New Roman" pitchFamily="18" charset="0"/>
                <a:cs typeface="Times New Roman" pitchFamily="18" charset="0"/>
              </a:rPr>
              <a:t>location.</a:t>
            </a:r>
          </a:p>
          <a:p>
            <a:pPr marL="457200" indent="-457200">
              <a:buFont typeface="Arial" pitchFamily="34" charset="0"/>
              <a:buChar char="•"/>
            </a:pPr>
            <a:r>
              <a:rPr lang="en-US" sz="2800" b="1" dirty="0" smtClean="0">
                <a:latin typeface="Times New Roman" pitchFamily="18" charset="0"/>
                <a:cs typeface="Times New Roman" pitchFamily="18" charset="0"/>
              </a:rPr>
              <a:t>Charts </a:t>
            </a:r>
            <a:r>
              <a:rPr lang="en-US" sz="2800" b="1" dirty="0">
                <a:latin typeface="Times New Roman" pitchFamily="18" charset="0"/>
                <a:cs typeface="Times New Roman" pitchFamily="18" charset="0"/>
              </a:rPr>
              <a:t>and Visualizations</a:t>
            </a:r>
            <a:r>
              <a:rPr lang="en-US" sz="2800" dirty="0">
                <a:latin typeface="Times New Roman" pitchFamily="18" charset="0"/>
                <a:cs typeface="Times New Roman" pitchFamily="18" charset="0"/>
              </a:rPr>
              <a:t>: For clear representation of patterns (e.g., bar charts for salary comparison across departments</a:t>
            </a:r>
            <a:r>
              <a:rPr lang="en-US" sz="2800" dirty="0" smtClean="0">
                <a:latin typeface="Times New Roman" pitchFamily="18" charset="0"/>
                <a:cs typeface="Times New Roman" pitchFamily="18" charset="0"/>
              </a:rPr>
              <a:t>).</a:t>
            </a:r>
          </a:p>
          <a:p>
            <a:pPr marL="457200" indent="-457200">
              <a:buFont typeface="Arial" pitchFamily="34" charset="0"/>
              <a:buChar char="•"/>
            </a:pPr>
            <a:r>
              <a:rPr lang="en-US" sz="2800" b="1" dirty="0" smtClean="0">
                <a:latin typeface="Times New Roman" pitchFamily="18" charset="0"/>
                <a:cs typeface="Times New Roman" pitchFamily="18" charset="0"/>
              </a:rPr>
              <a:t>Conditional </a:t>
            </a:r>
            <a:r>
              <a:rPr lang="en-US" sz="2800" b="1" dirty="0">
                <a:latin typeface="Times New Roman" pitchFamily="18" charset="0"/>
                <a:cs typeface="Times New Roman" pitchFamily="18" charset="0"/>
              </a:rPr>
              <a:t>Formatting</a:t>
            </a:r>
            <a:r>
              <a:rPr lang="en-US" sz="2800" dirty="0">
                <a:latin typeface="Times New Roman" pitchFamily="18" charset="0"/>
                <a:cs typeface="Times New Roman" pitchFamily="18" charset="0"/>
              </a:rPr>
              <a:t>: To highlight salary ranges and performance </a:t>
            </a:r>
            <a:r>
              <a:rPr lang="en-US" sz="2800" dirty="0" smtClean="0">
                <a:latin typeface="Times New Roman" pitchFamily="18" charset="0"/>
                <a:cs typeface="Times New Roman" pitchFamily="18" charset="0"/>
              </a:rPr>
              <a:t>variations.</a:t>
            </a:r>
          </a:p>
          <a:p>
            <a:pPr marL="457200" indent="-457200">
              <a:buFont typeface="Arial" pitchFamily="34" charset="0"/>
              <a:buChar char="•"/>
            </a:pPr>
            <a:r>
              <a:rPr lang="en-US" sz="2800" b="1" dirty="0" smtClean="0">
                <a:latin typeface="Times New Roman" pitchFamily="18" charset="0"/>
                <a:cs typeface="Times New Roman" pitchFamily="18" charset="0"/>
              </a:rPr>
              <a:t>Filters</a:t>
            </a:r>
            <a:r>
              <a:rPr lang="en-US" sz="2800" dirty="0">
                <a:latin typeface="Times New Roman" pitchFamily="18" charset="0"/>
                <a:cs typeface="Times New Roman" pitchFamily="18" charset="0"/>
              </a:rPr>
              <a:t>: To analyze specific groups of employees (e.g., full-time vs. part-time).</a:t>
            </a:r>
          </a:p>
          <a:p>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1447800"/>
            <a:ext cx="8427771"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20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672" y="1143000"/>
            <a:ext cx="7918856" cy="523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524000"/>
            <a:ext cx="851767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92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8051374" cy="420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295400"/>
            <a:ext cx="9220200" cy="2954655"/>
          </a:xfrm>
          <a:prstGeom prst="rect">
            <a:avLst/>
          </a:prstGeom>
          <a:noFill/>
        </p:spPr>
        <p:txBody>
          <a:bodyPr wrap="square" rtlCol="0">
            <a:spAutoFit/>
          </a:bodyPr>
          <a:lstStyle/>
          <a:p>
            <a:r>
              <a:rPr lang="en-US" sz="2800" dirty="0">
                <a:latin typeface="Times New Roman" pitchFamily="18" charset="0"/>
                <a:cs typeface="Times New Roman" pitchFamily="18" charset="0"/>
              </a:rPr>
              <a:t>This analysis of employee performance provides key insights that can guide HR and management in better resource allocation and performance tracking. By identifying salary patterns, employment type impacts, and work location trends, the company can make data-driven decisions to enhance productivity and fairness across the workforce.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447800"/>
            <a:ext cx="6858000" cy="4401205"/>
          </a:xfrm>
          <a:prstGeom prst="rect">
            <a:avLst/>
          </a:prstGeom>
          <a:noFill/>
        </p:spPr>
        <p:txBody>
          <a:bodyPr wrap="square" rtlCol="0">
            <a:spAutoFit/>
          </a:bodyPr>
          <a:lstStyle/>
          <a:p>
            <a:r>
              <a:rPr lang="en-US" sz="2800" dirty="0">
                <a:latin typeface="Times New Roman" pitchFamily="18" charset="0"/>
                <a:cs typeface="Times New Roman" pitchFamily="18" charset="0"/>
              </a:rPr>
              <a:t>The goal of this project is to analyze the performance and characteristics of employees using available employee data. The analysis will focus on identifying key patterns and insights in terms of employee salary distribution, department-wise analysis, and work location effects on salary and employment type. This study aims to help companies improve decision-making in resource allocation and performance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3477875"/>
          </a:xfrm>
          <a:prstGeom prst="rect">
            <a:avLst/>
          </a:prstGeom>
          <a:noFill/>
        </p:spPr>
        <p:txBody>
          <a:bodyPr wrap="square" rtlCol="0">
            <a:spAutoFit/>
          </a:bodyPr>
          <a:lstStyle/>
          <a:p>
            <a:r>
              <a:rPr lang="en-US" sz="2800" dirty="0">
                <a:latin typeface="Times New Roman" pitchFamily="18" charset="0"/>
                <a:cs typeface="Times New Roman" pitchFamily="18" charset="0"/>
              </a:rPr>
              <a:t>The project involves analyzing employee data using Excel tools. The dataset includes various attributes such as salary, gender, department, employment type, and work location. By leveraging Excel functions such as Pivot Tables, Charts, and other analytical tools, this project will provide insights into employee performance patterns.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838200" y="1682461"/>
            <a:ext cx="8515350" cy="3539430"/>
          </a:xfrm>
          <a:prstGeom prst="rect">
            <a:avLst/>
          </a:prstGeom>
          <a:noFill/>
        </p:spPr>
        <p:txBody>
          <a:bodyPr wrap="square" rtlCol="0">
            <a:spAutoFit/>
          </a:bodyPr>
          <a:lstStyle/>
          <a:p>
            <a:r>
              <a:rPr lang="en-US" sz="2800" dirty="0">
                <a:latin typeface="Times New Roman" pitchFamily="18" charset="0"/>
                <a:cs typeface="Times New Roman" pitchFamily="18" charset="0"/>
              </a:rPr>
              <a:t>The analysis will benefit:</a:t>
            </a:r>
          </a:p>
          <a:p>
            <a:r>
              <a:rPr lang="en-US" sz="2800" b="1" dirty="0">
                <a:latin typeface="Times New Roman" pitchFamily="18" charset="0"/>
                <a:cs typeface="Times New Roman" pitchFamily="18" charset="0"/>
              </a:rPr>
              <a:t>HR departments</a:t>
            </a:r>
            <a:r>
              <a:rPr lang="en-US" sz="2800" dirty="0">
                <a:latin typeface="Times New Roman" pitchFamily="18" charset="0"/>
                <a:cs typeface="Times New Roman" pitchFamily="18" charset="0"/>
              </a:rPr>
              <a:t>: To understand workforce distribution and salary structures.</a:t>
            </a:r>
          </a:p>
          <a:p>
            <a:r>
              <a:rPr lang="en-US" sz="2800" b="1" dirty="0">
                <a:latin typeface="Times New Roman" pitchFamily="18" charset="0"/>
                <a:cs typeface="Times New Roman" pitchFamily="18" charset="0"/>
              </a:rPr>
              <a:t>Department heads</a:t>
            </a:r>
            <a:r>
              <a:rPr lang="en-US" sz="2800" dirty="0">
                <a:latin typeface="Times New Roman" pitchFamily="18" charset="0"/>
                <a:cs typeface="Times New Roman" pitchFamily="18" charset="0"/>
              </a:rPr>
              <a:t>: To track the performance of their teams based on salary and employment type.</a:t>
            </a:r>
          </a:p>
          <a:p>
            <a:r>
              <a:rPr lang="en-US" sz="2800" b="1" dirty="0">
                <a:latin typeface="Times New Roman" pitchFamily="18" charset="0"/>
                <a:cs typeface="Times New Roman" pitchFamily="18" charset="0"/>
              </a:rPr>
              <a:t>Top management</a:t>
            </a:r>
            <a:r>
              <a:rPr lang="en-US" sz="2800" dirty="0">
                <a:latin typeface="Times New Roman" pitchFamily="18" charset="0"/>
                <a:cs typeface="Times New Roman" pitchFamily="18" charset="0"/>
              </a:rPr>
              <a:t>: For decision-making on resource allocation and budgeting.</a:t>
            </a:r>
          </a:p>
          <a:p>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1981200" y="1514475"/>
            <a:ext cx="7829550" cy="4678204"/>
          </a:xfrm>
          <a:prstGeom prst="rect">
            <a:avLst/>
          </a:prstGeom>
          <a:noFill/>
        </p:spPr>
        <p:txBody>
          <a:bodyPr wrap="square" rtlCol="0">
            <a:spAutoFit/>
          </a:bodyPr>
          <a:lstStyle/>
          <a:p>
            <a:r>
              <a:rPr lang="en-US" sz="2800" dirty="0">
                <a:latin typeface="Times New Roman" pitchFamily="18" charset="0"/>
                <a:cs typeface="Times New Roman" pitchFamily="18" charset="0"/>
              </a:rPr>
              <a:t>We propose using Excel's advanced analytical capabilities </a:t>
            </a:r>
            <a:r>
              <a:rPr lang="en-US" sz="2800" dirty="0" smtClean="0">
                <a:latin typeface="Times New Roman" pitchFamily="18" charset="0"/>
                <a:cs typeface="Times New Roman" pitchFamily="18" charset="0"/>
              </a:rPr>
              <a:t>to:</a:t>
            </a:r>
          </a:p>
          <a:p>
            <a:pPr marL="285750" indent="-285750">
              <a:buFont typeface="Arial" pitchFamily="34" charset="0"/>
              <a:buChar char="•"/>
            </a:pPr>
            <a:r>
              <a:rPr lang="en-US" sz="2800" dirty="0" smtClean="0">
                <a:latin typeface="Times New Roman" pitchFamily="18" charset="0"/>
                <a:cs typeface="Times New Roman" pitchFamily="18" charset="0"/>
              </a:rPr>
              <a:t>Identify </a:t>
            </a:r>
            <a:r>
              <a:rPr lang="en-US" sz="2800" dirty="0">
                <a:latin typeface="Times New Roman" pitchFamily="18" charset="0"/>
                <a:cs typeface="Times New Roman" pitchFamily="18" charset="0"/>
              </a:rPr>
              <a:t>patterns in employee salaries across different </a:t>
            </a:r>
            <a:r>
              <a:rPr lang="en-US" sz="2800" dirty="0" smtClean="0">
                <a:latin typeface="Times New Roman" pitchFamily="18" charset="0"/>
                <a:cs typeface="Times New Roman" pitchFamily="18" charset="0"/>
              </a:rPr>
              <a:t>departments.</a:t>
            </a:r>
          </a:p>
          <a:p>
            <a:pPr marL="285750" indent="-285750">
              <a:buFont typeface="Arial" pitchFamily="34" charset="0"/>
              <a:buChar char="•"/>
            </a:pPr>
            <a:r>
              <a:rPr lang="en-US" sz="2800" dirty="0" smtClean="0">
                <a:latin typeface="Times New Roman" pitchFamily="18" charset="0"/>
                <a:cs typeface="Times New Roman" pitchFamily="18" charset="0"/>
              </a:rPr>
              <a:t>Analyze </a:t>
            </a:r>
            <a:r>
              <a:rPr lang="en-US" sz="2800" dirty="0">
                <a:latin typeface="Times New Roman" pitchFamily="18" charset="0"/>
                <a:cs typeface="Times New Roman" pitchFamily="18" charset="0"/>
              </a:rPr>
              <a:t>the impact of employment type (e.g., permanent vs. fixed-term) on </a:t>
            </a:r>
            <a:r>
              <a:rPr lang="en-US" sz="2800" dirty="0" smtClean="0">
                <a:latin typeface="Times New Roman" pitchFamily="18" charset="0"/>
                <a:cs typeface="Times New Roman" pitchFamily="18" charset="0"/>
              </a:rPr>
              <a:t>salary.</a:t>
            </a:r>
          </a:p>
          <a:p>
            <a:pPr marL="285750" indent="-285750">
              <a:buFont typeface="Arial" pitchFamily="34" charset="0"/>
              <a:buChar char="•"/>
            </a:pPr>
            <a:r>
              <a:rPr lang="en-US" sz="2800" dirty="0" smtClean="0">
                <a:latin typeface="Times New Roman" pitchFamily="18" charset="0"/>
                <a:cs typeface="Times New Roman" pitchFamily="18" charset="0"/>
              </a:rPr>
              <a:t>Explore </a:t>
            </a:r>
            <a:r>
              <a:rPr lang="en-US" sz="2800" dirty="0">
                <a:latin typeface="Times New Roman" pitchFamily="18" charset="0"/>
                <a:cs typeface="Times New Roman" pitchFamily="18" charset="0"/>
              </a:rPr>
              <a:t>work location trends and their relationship with employee </a:t>
            </a:r>
            <a:r>
              <a:rPr lang="en-US" sz="2800" dirty="0" smtClean="0">
                <a:latin typeface="Times New Roman" pitchFamily="18" charset="0"/>
                <a:cs typeface="Times New Roman" pitchFamily="18" charset="0"/>
              </a:rPr>
              <a:t>salaries.</a:t>
            </a:r>
          </a:p>
          <a:p>
            <a:pPr marL="285750" indent="-285750">
              <a:buFont typeface="Arial" pitchFamily="34" charset="0"/>
              <a:buChar char="•"/>
            </a:pPr>
            <a:r>
              <a:rPr lang="en-US" sz="2800" dirty="0" smtClean="0">
                <a:latin typeface="Times New Roman" pitchFamily="18" charset="0"/>
                <a:cs typeface="Times New Roman" pitchFamily="18" charset="0"/>
              </a:rPr>
              <a:t>Provide </a:t>
            </a:r>
            <a:r>
              <a:rPr lang="en-US" sz="2800" dirty="0">
                <a:latin typeface="Times New Roman" pitchFamily="18" charset="0"/>
                <a:cs typeface="Times New Roman" pitchFamily="18" charset="0"/>
              </a:rPr>
              <a:t>insights on gender-based salary distribution to identify any gaps or inconsistencies.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92727" y="1343891"/>
            <a:ext cx="9982200" cy="5262979"/>
          </a:xfrm>
          <a:prstGeom prst="rect">
            <a:avLst/>
          </a:prstGeom>
          <a:noFill/>
        </p:spPr>
        <p:txBody>
          <a:bodyPr wrap="square" rtlCol="0">
            <a:spAutoFit/>
          </a:bodyPr>
          <a:lstStyle/>
          <a:p>
            <a:r>
              <a:rPr lang="en-US" sz="2400" dirty="0">
                <a:latin typeface="Times New Roman" pitchFamily="18" charset="0"/>
                <a:cs typeface="Times New Roman" pitchFamily="18" charset="0"/>
              </a:rPr>
              <a:t>The dataset contains employee records with attributes like:</a:t>
            </a:r>
          </a:p>
          <a:p>
            <a:pPr marL="285750" indent="-285750">
              <a:buFont typeface="Arial" pitchFamily="34" charset="0"/>
              <a:buChar char="•"/>
            </a:pPr>
            <a:r>
              <a:rPr lang="en-US" sz="2400" b="1" dirty="0" err="1">
                <a:latin typeface="Times New Roman" pitchFamily="18" charset="0"/>
                <a:cs typeface="Times New Roman" pitchFamily="18" charset="0"/>
              </a:rPr>
              <a:t>Emp</a:t>
            </a:r>
            <a:r>
              <a:rPr lang="en-US" sz="2400" b="1" dirty="0">
                <a:latin typeface="Times New Roman" pitchFamily="18" charset="0"/>
                <a:cs typeface="Times New Roman" pitchFamily="18" charset="0"/>
              </a:rPr>
              <a:t> ID</a:t>
            </a:r>
            <a:r>
              <a:rPr lang="en-US" sz="2400" dirty="0">
                <a:latin typeface="Times New Roman" pitchFamily="18" charset="0"/>
                <a:cs typeface="Times New Roman" pitchFamily="18" charset="0"/>
              </a:rPr>
              <a:t>: Unique identifier for each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Name</a:t>
            </a:r>
            <a:r>
              <a:rPr lang="en-US" sz="2400" dirty="0">
                <a:latin typeface="Times New Roman" pitchFamily="18" charset="0"/>
                <a:cs typeface="Times New Roman" pitchFamily="18" charset="0"/>
              </a:rPr>
              <a:t>: Employee's full </a:t>
            </a:r>
            <a:r>
              <a:rPr lang="en-US" sz="2400" dirty="0" smtClean="0">
                <a:latin typeface="Times New Roman" pitchFamily="18" charset="0"/>
                <a:cs typeface="Times New Roman" pitchFamily="18" charset="0"/>
              </a:rPr>
              <a:t>name.</a:t>
            </a:r>
          </a:p>
          <a:p>
            <a:pPr marL="285750" indent="-285750">
              <a:buFont typeface="Arial" pitchFamily="34" charset="0"/>
              <a:buChar char="•"/>
            </a:pPr>
            <a:r>
              <a:rPr lang="en-US" sz="2400" b="1" dirty="0" smtClean="0">
                <a:latin typeface="Times New Roman" pitchFamily="18" charset="0"/>
                <a:cs typeface="Times New Roman" pitchFamily="18" charset="0"/>
              </a:rPr>
              <a:t>Gender</a:t>
            </a:r>
            <a:r>
              <a:rPr lang="en-US" sz="2400" dirty="0">
                <a:latin typeface="Times New Roman" pitchFamily="18" charset="0"/>
                <a:cs typeface="Times New Roman" pitchFamily="18" charset="0"/>
              </a:rPr>
              <a:t>: Gender of the employee (Male/Female</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Department</a:t>
            </a:r>
            <a:r>
              <a:rPr lang="en-US" sz="2400" dirty="0">
                <a:latin typeface="Times New Roman" pitchFamily="18" charset="0"/>
                <a:cs typeface="Times New Roman" pitchFamily="18" charset="0"/>
              </a:rPr>
              <a:t>: The department the employee belongs to (e.g., Training, Business Development</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Salary</a:t>
            </a:r>
            <a:r>
              <a:rPr lang="en-US" sz="2400" dirty="0">
                <a:latin typeface="Times New Roman" pitchFamily="18" charset="0"/>
                <a:cs typeface="Times New Roman" pitchFamily="18" charset="0"/>
              </a:rPr>
              <a:t>: Employee's annual </a:t>
            </a:r>
            <a:r>
              <a:rPr lang="en-US" sz="2400" dirty="0" smtClean="0">
                <a:latin typeface="Times New Roman" pitchFamily="18" charset="0"/>
                <a:cs typeface="Times New Roman" pitchFamily="18" charset="0"/>
              </a:rPr>
              <a:t>salary.</a:t>
            </a:r>
          </a:p>
          <a:p>
            <a:pPr marL="285750" indent="-285750">
              <a:buFont typeface="Arial" pitchFamily="34" charset="0"/>
              <a:buChar char="•"/>
            </a:pPr>
            <a:r>
              <a:rPr lang="en-US" sz="2400" b="1" dirty="0" smtClean="0">
                <a:latin typeface="Times New Roman" pitchFamily="18" charset="0"/>
                <a:cs typeface="Times New Roman" pitchFamily="18" charset="0"/>
              </a:rPr>
              <a:t>Start </a:t>
            </a:r>
            <a:r>
              <a:rPr lang="en-US" sz="2400" b="1" dirty="0">
                <a:latin typeface="Times New Roman" pitchFamily="18" charset="0"/>
                <a:cs typeface="Times New Roman" pitchFamily="18" charset="0"/>
              </a:rPr>
              <a:t>Date</a:t>
            </a:r>
            <a:r>
              <a:rPr lang="en-US" sz="2400" dirty="0">
                <a:latin typeface="Times New Roman" pitchFamily="18" charset="0"/>
                <a:cs typeface="Times New Roman" pitchFamily="18" charset="0"/>
              </a:rPr>
              <a:t>: The date when the employee started </a:t>
            </a:r>
            <a:r>
              <a:rPr lang="en-US" sz="2400" dirty="0" smtClean="0">
                <a:latin typeface="Times New Roman" pitchFamily="18" charset="0"/>
                <a:cs typeface="Times New Roman" pitchFamily="18" charset="0"/>
              </a:rPr>
              <a:t>working.</a:t>
            </a:r>
          </a:p>
          <a:p>
            <a:pPr marL="285750" indent="-285750">
              <a:buFont typeface="Arial" pitchFamily="34" charset="0"/>
              <a:buChar char="•"/>
            </a:pPr>
            <a:r>
              <a:rPr lang="en-US" sz="2400" b="1" dirty="0" smtClean="0">
                <a:latin typeface="Times New Roman" pitchFamily="18" charset="0"/>
                <a:cs typeface="Times New Roman" pitchFamily="18" charset="0"/>
              </a:rPr>
              <a:t>FTE</a:t>
            </a:r>
            <a:r>
              <a:rPr lang="en-US" sz="2400" dirty="0">
                <a:latin typeface="Times New Roman" pitchFamily="18" charset="0"/>
                <a:cs typeface="Times New Roman" pitchFamily="18" charset="0"/>
              </a:rPr>
              <a:t>: Full-Time Equivalent, indicating the percentage of time worked by the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Employee </a:t>
            </a:r>
            <a:r>
              <a:rPr lang="en-US" sz="2400" b="1" dirty="0">
                <a:latin typeface="Times New Roman" pitchFamily="18" charset="0"/>
                <a:cs typeface="Times New Roman" pitchFamily="18" charset="0"/>
              </a:rPr>
              <a:t>type</a:t>
            </a:r>
            <a:r>
              <a:rPr lang="en-US" sz="2400" dirty="0">
                <a:latin typeface="Times New Roman" pitchFamily="18" charset="0"/>
                <a:cs typeface="Times New Roman" pitchFamily="18" charset="0"/>
              </a:rPr>
              <a:t>: Indicates whether the employee is Permanent or on Fixed </a:t>
            </a:r>
            <a:r>
              <a:rPr lang="en-US" sz="2400" dirty="0" smtClean="0">
                <a:latin typeface="Times New Roman" pitchFamily="18" charset="0"/>
                <a:cs typeface="Times New Roman" pitchFamily="18" charset="0"/>
              </a:rPr>
              <a:t>Term.</a:t>
            </a:r>
          </a:p>
          <a:p>
            <a:pPr marL="285750" indent="-285750">
              <a:buFont typeface="Arial" pitchFamily="34" charset="0"/>
              <a:buChar char="•"/>
            </a:pPr>
            <a:r>
              <a:rPr lang="en-US" sz="2400" b="1" dirty="0" smtClean="0">
                <a:latin typeface="Times New Roman" pitchFamily="18" charset="0"/>
                <a:cs typeface="Times New Roman" pitchFamily="18" charset="0"/>
              </a:rPr>
              <a:t>Work </a:t>
            </a:r>
            <a:r>
              <a:rPr lang="en-US" sz="2400" b="1" dirty="0">
                <a:latin typeface="Times New Roman" pitchFamily="18" charset="0"/>
                <a:cs typeface="Times New Roman" pitchFamily="18" charset="0"/>
              </a:rPr>
              <a:t>location</a:t>
            </a:r>
            <a:r>
              <a:rPr lang="en-US" sz="2400" dirty="0">
                <a:latin typeface="Times New Roman" pitchFamily="18" charset="0"/>
                <a:cs typeface="Times New Roman" pitchFamily="18" charset="0"/>
              </a:rPr>
              <a:t>: The employee's primary work location, including both remote and on-site locations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18459" y="1411112"/>
            <a:ext cx="7696200" cy="4832092"/>
          </a:xfrm>
          <a:prstGeom prst="rect">
            <a:avLst/>
          </a:prstGeom>
          <a:noFill/>
        </p:spPr>
        <p:txBody>
          <a:bodyPr wrap="square" rtlCol="0">
            <a:spAutoFit/>
          </a:bodyPr>
          <a:lstStyle/>
          <a:p>
            <a:pPr marL="342900" indent="-342900">
              <a:buFont typeface="Arial" pitchFamily="34" charset="0"/>
              <a:buChar char="•"/>
            </a:pPr>
            <a:r>
              <a:rPr lang="en-US" sz="2800" b="1" dirty="0">
                <a:latin typeface="Times New Roman" pitchFamily="18" charset="0"/>
                <a:cs typeface="Times New Roman" pitchFamily="18" charset="0"/>
              </a:rPr>
              <a:t>Automated Dashboards</a:t>
            </a:r>
            <a:r>
              <a:rPr lang="en-US" sz="2800" dirty="0">
                <a:latin typeface="Times New Roman" pitchFamily="18" charset="0"/>
                <a:cs typeface="Times New Roman" pitchFamily="18" charset="0"/>
              </a:rPr>
              <a:t>: Excel's dynamic features, such as slicers and conditional formatting, can create interactive dashboards that allow end users to filter and visualize data in real time</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Scenario </a:t>
            </a:r>
            <a:r>
              <a:rPr lang="en-US" sz="2800" b="1" dirty="0">
                <a:latin typeface="Times New Roman" pitchFamily="18" charset="0"/>
                <a:cs typeface="Times New Roman" pitchFamily="18" charset="0"/>
              </a:rPr>
              <a:t>Analysis</a:t>
            </a:r>
            <a:r>
              <a:rPr lang="en-US" sz="2800" dirty="0">
                <a:latin typeface="Times New Roman" pitchFamily="18" charset="0"/>
                <a:cs typeface="Times New Roman" pitchFamily="18" charset="0"/>
              </a:rPr>
              <a:t>: Using "What-if" analysis to simulate the impact of changes (e.g., increasing employee training hours) on performance metrics</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Trend </a:t>
            </a:r>
            <a:r>
              <a:rPr lang="en-US" sz="2800" b="1" dirty="0">
                <a:latin typeface="Times New Roman" pitchFamily="18" charset="0"/>
                <a:cs typeface="Times New Roman" pitchFamily="18" charset="0"/>
              </a:rPr>
              <a:t>Forecasting</a:t>
            </a:r>
            <a:r>
              <a:rPr lang="en-US" sz="2800" dirty="0">
                <a:latin typeface="Times New Roman" pitchFamily="18" charset="0"/>
                <a:cs typeface="Times New Roman" pitchFamily="18" charset="0"/>
              </a:rPr>
              <a:t>: Excel’s built-in forecasting tools can project future performance trends, helping management plan ahead.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648</Words>
  <Application>Microsoft Office PowerPoint</Application>
  <PresentationFormat>Custom</PresentationFormat>
  <Paragraphs>77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laav</cp:lastModifiedBy>
  <cp:revision>23</cp:revision>
  <dcterms:created xsi:type="dcterms:W3CDTF">2024-03-29T15:07:22Z</dcterms:created>
  <dcterms:modified xsi:type="dcterms:W3CDTF">2024-08-19T16:45:15Z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