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\Downloads\project%20detail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[project details.xlsx]Sheet2!PivotTable2</c:name>
    <c:fmtId val="-1"/>
  </c:pivotSource>
  <c:chart>
    <c:autoTitleDeleted val="0"/>
    <c:pivotFmts>
      <c:pivotFmt>
        <c:idx val="0"/>
      </c:pivotFmt>
      <c:pivotFmt>
        <c:idx val="1"/>
      </c:pivotFmt>
      <c:pivotFmt>
        <c:idx val="2"/>
        <c:dLbl>
          <c:idx val="0"/>
          <c:delete val="1"/>
        </c:dLbl>
      </c:pivotFmt>
      <c:pivotFmt>
        <c:idx val="3"/>
        <c:dLbl>
          <c:idx val="0"/>
          <c:delete val="1"/>
        </c:dLbl>
      </c:pivotFmt>
      <c:pivotFmt>
        <c:idx val="4"/>
        <c:dLbl>
          <c:idx val="0"/>
          <c:delete val="1"/>
        </c:dLbl>
      </c:pivotFmt>
      <c:pivotFmt>
        <c:idx val="5"/>
        <c:dLbl>
          <c:idx val="0"/>
          <c:delete val="1"/>
        </c:dLbl>
      </c:pivotFmt>
      <c:pivotFmt>
        <c:idx val="6"/>
        <c:dLbl>
          <c:idx val="0"/>
          <c:delete val="1"/>
        </c:dLbl>
      </c:pivotFmt>
      <c:pivotFmt>
        <c:idx val="7"/>
        <c:dLbl>
          <c:idx val="0"/>
          <c:delete val="1"/>
        </c:dLbl>
      </c:pivotFmt>
      <c:pivotFmt>
        <c:idx val="8"/>
        <c:dLbl>
          <c:idx val="0"/>
          <c:delete val="1"/>
        </c:dLbl>
      </c:pivotFmt>
      <c:pivotFmt>
        <c:idx val="9"/>
        <c:dLbl>
          <c:idx val="0"/>
          <c:delete val="1"/>
        </c:dLbl>
      </c:pivotFmt>
      <c:pivotFmt>
        <c:idx val="10"/>
        <c:dLbl>
          <c:idx val="0"/>
          <c:delete val="1"/>
        </c:dLbl>
      </c:pivotFmt>
      <c:pivotFmt>
        <c:idx val="11"/>
        <c:dLbl>
          <c:idx val="0"/>
          <c:delete val="1"/>
        </c:dLbl>
      </c:pivotFmt>
      <c:pivotFmt>
        <c:idx val="12"/>
        <c:dLbl>
          <c:idx val="0"/>
          <c:delete val="1"/>
        </c:dLbl>
      </c:pivotFmt>
      <c:pivotFmt>
        <c:idx val="13"/>
        <c:dLbl>
          <c:idx val="0"/>
          <c:delete val="1"/>
        </c:dLbl>
      </c:pivotFmt>
      <c:pivotFmt>
        <c:idx val="14"/>
        <c:dLbl>
          <c:idx val="0"/>
          <c:delete val="1"/>
        </c:dLbl>
      </c:pivotFmt>
      <c:pivotFmt>
        <c:idx val="15"/>
        <c:dLbl>
          <c:idx val="0"/>
          <c:delete val="1"/>
        </c:dLbl>
      </c:pivotFmt>
      <c:pivotFmt>
        <c:idx val="16"/>
        <c:dLbl>
          <c:idx val="0"/>
          <c:delete val="1"/>
        </c:dLbl>
      </c:pivotFmt>
      <c:pivotFmt>
        <c:idx val="17"/>
        <c:dLbl>
          <c:idx val="0"/>
          <c:delete val="1"/>
        </c:dLbl>
      </c:pivotFmt>
      <c:pivotFmt>
        <c:idx val="18"/>
        <c:dLbl>
          <c:idx val="0"/>
          <c:delete val="1"/>
        </c:dLbl>
      </c:pivotFmt>
      <c:pivotFmt>
        <c:idx val="19"/>
        <c:dLbl>
          <c:idx val="0"/>
          <c:delete val="1"/>
        </c:dLbl>
      </c:pivotFmt>
      <c:pivotFmt>
        <c:idx val="20"/>
        <c:dLbl>
          <c:idx val="0"/>
          <c:delete val="1"/>
        </c:dLbl>
      </c:pivotFmt>
      <c:pivotFmt>
        <c:idx val="21"/>
        <c:dLbl>
          <c:idx val="0"/>
          <c:delete val="1"/>
        </c:dLbl>
      </c:pivotFmt>
      <c:pivotFmt>
        <c:idx val="22"/>
        <c:dLbl>
          <c:idx val="0"/>
          <c:delete val="1"/>
        </c:dLbl>
      </c:pivotFmt>
      <c:pivotFmt>
        <c:idx val="23"/>
        <c:dLbl>
          <c:idx val="0"/>
          <c:delete val="1"/>
        </c:dLbl>
      </c:pivotFmt>
      <c:pivotFmt>
        <c:idx val="24"/>
        <c:dLbl>
          <c:idx val="0"/>
          <c:delete val="1"/>
        </c:dLbl>
      </c:pivotFmt>
      <c:pivotFmt>
        <c:idx val="25"/>
        <c:dLbl>
          <c:idx val="0"/>
          <c:delete val="1"/>
        </c:dLbl>
      </c:pivotFmt>
      <c:pivotFmt>
        <c:idx val="26"/>
        <c:dLbl>
          <c:idx val="0"/>
          <c:delete val="1"/>
        </c:dLbl>
      </c:pivotFmt>
      <c:pivotFmt>
        <c:idx val="27"/>
        <c:dLbl>
          <c:idx val="0"/>
          <c:delete val="1"/>
        </c:dLbl>
      </c:pivotFmt>
      <c:pivotFmt>
        <c:idx val="28"/>
        <c:dLbl>
          <c:idx val="0"/>
          <c:delete val="1"/>
        </c:dLbl>
      </c:pivotFmt>
      <c:pivotFmt>
        <c:idx val="29"/>
        <c:dLbl>
          <c:idx val="0"/>
          <c:delete val="1"/>
        </c:dLbl>
      </c:pivotFmt>
      <c:pivotFmt>
        <c:idx val="30"/>
        <c:dLbl>
          <c:idx val="0"/>
          <c:delete val="1"/>
        </c:dLbl>
      </c:pivotFmt>
      <c:pivotFmt>
        <c:idx val="31"/>
        <c:dLbl>
          <c:idx val="0"/>
          <c:delete val="1"/>
        </c:dLbl>
      </c:pivotFmt>
      <c:pivotFmt>
        <c:idx val="32"/>
        <c:dLbl>
          <c:idx val="0"/>
          <c:delete val="1"/>
        </c:dLbl>
      </c:pivotFmt>
      <c:pivotFmt>
        <c:idx val="33"/>
        <c:dLbl>
          <c:idx val="0"/>
          <c:delete val="1"/>
        </c:dLbl>
      </c:pivotFmt>
      <c:pivotFmt>
        <c:idx val="34"/>
        <c:dLbl>
          <c:idx val="0"/>
          <c:delete val="1"/>
        </c:dLbl>
      </c:pivotFmt>
      <c:pivotFmt>
        <c:idx val="35"/>
        <c:dLbl>
          <c:idx val="0"/>
          <c:delete val="1"/>
        </c:dLbl>
      </c:pivotFmt>
      <c:pivotFmt>
        <c:idx val="36"/>
        <c:dLbl>
          <c:idx val="0"/>
          <c:delete val="1"/>
        </c:dLbl>
      </c:pivotFmt>
      <c:pivotFmt>
        <c:idx val="37"/>
        <c:dLbl>
          <c:idx val="0"/>
          <c:delete val="1"/>
        </c:dLbl>
      </c:pivotFmt>
      <c:pivotFmt>
        <c:idx val="38"/>
        <c:dLbl>
          <c:idx val="0"/>
          <c:delete val="1"/>
        </c:dLbl>
      </c:pivotFmt>
      <c:pivotFmt>
        <c:idx val="39"/>
        <c:dLbl>
          <c:idx val="0"/>
          <c:delete val="1"/>
        </c:dLbl>
      </c:pivotFmt>
      <c:pivotFmt>
        <c:idx val="40"/>
        <c:dLbl>
          <c:idx val="0"/>
          <c:delete val="1"/>
        </c:dLbl>
      </c:pivotFmt>
      <c:pivotFmt>
        <c:idx val="41"/>
        <c:dLbl>
          <c:idx val="0"/>
          <c:delete val="1"/>
        </c:dLbl>
      </c:pivotFmt>
      <c:pivotFmt>
        <c:idx val="42"/>
        <c:dLbl>
          <c:idx val="0"/>
          <c:delete val="1"/>
        </c:dLbl>
      </c:pivotFmt>
      <c:pivotFmt>
        <c:idx val="43"/>
        <c:dLbl>
          <c:idx val="0"/>
          <c:delete val="1"/>
        </c:dLbl>
      </c:pivotFmt>
      <c:pivotFmt>
        <c:idx val="44"/>
        <c:dLbl>
          <c:idx val="0"/>
          <c:delete val="1"/>
        </c:dLbl>
      </c:pivotFmt>
      <c:pivotFmt>
        <c:idx val="45"/>
        <c:dLbl>
          <c:idx val="0"/>
          <c:delete val="1"/>
        </c:dLbl>
      </c:pivotFmt>
      <c:pivotFmt>
        <c:idx val="46"/>
        <c:dLbl>
          <c:idx val="0"/>
          <c:delete val="1"/>
        </c:dLbl>
      </c:pivotFmt>
      <c:pivotFmt>
        <c:idx val="47"/>
        <c:dLbl>
          <c:idx val="0"/>
          <c:delete val="1"/>
        </c:dLbl>
      </c:pivotFmt>
      <c:pivotFmt>
        <c:idx val="48"/>
        <c:dLbl>
          <c:idx val="0"/>
          <c:delete val="1"/>
        </c:dLbl>
      </c:pivotFmt>
      <c:pivotFmt>
        <c:idx val="49"/>
        <c:dLbl>
          <c:idx val="0"/>
          <c:delete val="1"/>
        </c:dLbl>
      </c:pivotFmt>
      <c:pivotFmt>
        <c:idx val="50"/>
      </c:pivotFmt>
      <c:pivotFmt>
        <c:idx val="51"/>
        <c:marker>
          <c:symbol val="none"/>
        </c:marker>
        <c:dLbl>
          <c:idx val="0"/>
          <c:delete val="1"/>
        </c:dLbl>
      </c:pivotFmt>
      <c:pivotFmt>
        <c:idx val="52"/>
        <c:marker>
          <c:symbol val="none"/>
        </c:marker>
        <c:dLbl>
          <c:idx val="0"/>
          <c:delete val="1"/>
        </c:dLbl>
      </c:pivotFmt>
      <c:pivotFmt>
        <c:idx val="53"/>
        <c:marker>
          <c:symbol val="none"/>
        </c:marker>
        <c:dLbl>
          <c:idx val="0"/>
          <c:delete val="1"/>
        </c:dLbl>
      </c:pivotFmt>
      <c:pivotFmt>
        <c:idx val="54"/>
        <c:marker>
          <c:symbol val="none"/>
        </c:marker>
        <c:dLbl>
          <c:idx val="0"/>
          <c:delete val="1"/>
        </c:dLbl>
      </c:pivotFmt>
      <c:pivotFmt>
        <c:idx val="55"/>
        <c:marker>
          <c:symbol val="none"/>
        </c:marker>
        <c:dLbl>
          <c:idx val="0"/>
          <c:delete val="1"/>
        </c:dLbl>
      </c:pivotFmt>
      <c:pivotFmt>
        <c:idx val="56"/>
        <c:marker>
          <c:symbol val="none"/>
        </c:marker>
        <c:dLbl>
          <c:idx val="0"/>
          <c:delete val="1"/>
        </c:dLbl>
      </c:pivotFmt>
      <c:pivotFmt>
        <c:idx val="57"/>
        <c:marker>
          <c:symbol val="none"/>
        </c:marker>
        <c:dLbl>
          <c:idx val="0"/>
          <c:delete val="1"/>
        </c:dLbl>
      </c:pivotFmt>
      <c:pivotFmt>
        <c:idx val="58"/>
        <c:marker>
          <c:symbol val="none"/>
        </c:marker>
        <c:dLbl>
          <c:idx val="0"/>
          <c:delete val="1"/>
        </c:dLbl>
      </c:pivotFmt>
      <c:pivotFmt>
        <c:idx val="59"/>
        <c:marker>
          <c:symbol val="none"/>
        </c:marker>
        <c:dLbl>
          <c:idx val="0"/>
          <c:delete val="1"/>
        </c:dLbl>
      </c:pivotFmt>
      <c:pivotFmt>
        <c:idx val="60"/>
        <c:marker>
          <c:symbol val="none"/>
        </c:marker>
        <c:dLbl>
          <c:idx val="0"/>
          <c:delete val="1"/>
        </c:dLbl>
      </c:pivotFmt>
      <c:pivotFmt>
        <c:idx val="61"/>
        <c:marker>
          <c:symbol val="none"/>
        </c:marker>
        <c:dLbl>
          <c:idx val="0"/>
          <c:delete val="1"/>
        </c:dLbl>
      </c:pivotFmt>
      <c:pivotFmt>
        <c:idx val="62"/>
        <c:marker>
          <c:symbol val="none"/>
        </c:marker>
        <c:dLbl>
          <c:idx val="0"/>
          <c:delete val="1"/>
        </c:dLbl>
      </c:pivotFmt>
      <c:pivotFmt>
        <c:idx val="63"/>
        <c:marker>
          <c:symbol val="none"/>
        </c:marker>
        <c:dLbl>
          <c:idx val="0"/>
          <c:delete val="1"/>
        </c:dLbl>
      </c:pivotFmt>
      <c:pivotFmt>
        <c:idx val="64"/>
        <c:marker>
          <c:symbol val="none"/>
        </c:marker>
        <c:dLbl>
          <c:idx val="0"/>
          <c:delete val="1"/>
        </c:dLbl>
      </c:pivotFmt>
      <c:pivotFmt>
        <c:idx val="65"/>
        <c:marker>
          <c:symbol val="none"/>
        </c:marker>
        <c:dLbl>
          <c:idx val="0"/>
          <c:delete val="1"/>
        </c:dLbl>
      </c:pivotFmt>
      <c:pivotFmt>
        <c:idx val="66"/>
        <c:marker>
          <c:symbol val="none"/>
        </c:marker>
        <c:dLbl>
          <c:idx val="0"/>
          <c:delete val="1"/>
        </c:dLbl>
      </c:pivotFmt>
      <c:pivotFmt>
        <c:idx val="67"/>
        <c:marker>
          <c:symbol val="none"/>
        </c:marker>
        <c:dLbl>
          <c:idx val="0"/>
          <c:delete val="1"/>
        </c:dLbl>
      </c:pivotFmt>
      <c:pivotFmt>
        <c:idx val="68"/>
        <c:marker>
          <c:symbol val="none"/>
        </c:marker>
        <c:dLbl>
          <c:idx val="0"/>
          <c:delete val="1"/>
        </c:dLbl>
      </c:pivotFmt>
      <c:pivotFmt>
        <c:idx val="69"/>
        <c:marker>
          <c:symbol val="none"/>
        </c:marker>
        <c:dLbl>
          <c:idx val="0"/>
          <c:delete val="1"/>
        </c:dLbl>
      </c:pivotFmt>
      <c:pivotFmt>
        <c:idx val="70"/>
        <c:marker>
          <c:symbol val="none"/>
        </c:marker>
        <c:dLbl>
          <c:idx val="0"/>
          <c:delete val="1"/>
        </c:dLbl>
      </c:pivotFmt>
      <c:pivotFmt>
        <c:idx val="71"/>
        <c:marker>
          <c:symbol val="none"/>
        </c:marker>
        <c:dLbl>
          <c:idx val="0"/>
          <c:delete val="1"/>
        </c:dLbl>
      </c:pivotFmt>
      <c:pivotFmt>
        <c:idx val="72"/>
        <c:marker>
          <c:symbol val="none"/>
        </c:marker>
        <c:dLbl>
          <c:idx val="0"/>
          <c:delete val="1"/>
        </c:dLbl>
      </c:pivotFmt>
      <c:pivotFmt>
        <c:idx val="73"/>
        <c:marker>
          <c:symbol val="none"/>
        </c:marker>
        <c:dLbl>
          <c:idx val="0"/>
          <c:delete val="1"/>
        </c:dLbl>
      </c:pivotFmt>
      <c:pivotFmt>
        <c:idx val="74"/>
        <c:marker>
          <c:symbol val="none"/>
        </c:marker>
        <c:dLbl>
          <c:idx val="0"/>
          <c:delete val="1"/>
        </c:dLbl>
      </c:pivotFmt>
      <c:pivotFmt>
        <c:idx val="75"/>
        <c:marker>
          <c:symbol val="none"/>
        </c:marker>
        <c:dLbl>
          <c:idx val="0"/>
          <c:delete val="1"/>
        </c:dLbl>
      </c:pivotFmt>
      <c:pivotFmt>
        <c:idx val="76"/>
        <c:marker>
          <c:symbol val="none"/>
        </c:marker>
        <c:dLbl>
          <c:idx val="0"/>
          <c:delete val="1"/>
        </c:dLbl>
      </c:pivotFmt>
      <c:pivotFmt>
        <c:idx val="77"/>
        <c:marker>
          <c:symbol val="none"/>
        </c:marker>
      </c:pivotFmt>
      <c:pivotFmt>
        <c:idx val="78"/>
        <c:marker>
          <c:symbol val="none"/>
        </c:marker>
      </c:pivotFmt>
      <c:pivotFmt>
        <c:idx val="79"/>
        <c:marker>
          <c:symbol val="none"/>
        </c:marker>
      </c:pivotFmt>
      <c:pivotFmt>
        <c:idx val="80"/>
        <c:marker>
          <c:symbol val="none"/>
        </c:marker>
      </c:pivotFmt>
      <c:pivotFmt>
        <c:idx val="81"/>
        <c:marker>
          <c:symbol val="none"/>
        </c:marker>
      </c:pivotFmt>
      <c:pivotFmt>
        <c:idx val="8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9496812898387699E-2"/>
          <c:y val="2.8252405949256341E-2"/>
          <c:w val="0.80008473940757407"/>
          <c:h val="0.77611475648877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22</c:v>
                </c:pt>
                <c:pt idx="1">
                  <c:v>8</c:v>
                </c:pt>
                <c:pt idx="2">
                  <c:v>137</c:v>
                </c:pt>
                <c:pt idx="3">
                  <c:v>680</c:v>
                </c:pt>
                <c:pt idx="4">
                  <c:v>119</c:v>
                </c:pt>
                <c:pt idx="5">
                  <c:v>42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29</c:v>
                </c:pt>
                <c:pt idx="1">
                  <c:v>5</c:v>
                </c:pt>
                <c:pt idx="2">
                  <c:v>152</c:v>
                </c:pt>
                <c:pt idx="3">
                  <c:v>700</c:v>
                </c:pt>
                <c:pt idx="4">
                  <c:v>120</c:v>
                </c:pt>
                <c:pt idx="5">
                  <c:v>32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29</c:v>
                </c:pt>
                <c:pt idx="1">
                  <c:v>11</c:v>
                </c:pt>
                <c:pt idx="2">
                  <c:v>141</c:v>
                </c:pt>
                <c:pt idx="3">
                  <c:v>640</c:v>
                </c:pt>
                <c:pt idx="4">
                  <c:v>92</c:v>
                </c:pt>
                <c:pt idx="5">
                  <c:v>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010752"/>
        <c:axId val="176329856"/>
      </c:barChart>
      <c:catAx>
        <c:axId val="176010752"/>
        <c:scaling>
          <c:orientation val="minMax"/>
        </c:scaling>
        <c:delete val="0"/>
        <c:axPos val="b"/>
        <c:majorTickMark val="none"/>
        <c:minorTickMark val="none"/>
        <c:tickLblPos val="nextTo"/>
        <c:crossAx val="176329856"/>
        <c:crosses val="autoZero"/>
        <c:auto val="1"/>
        <c:lblAlgn val="ctr"/>
        <c:lblOffset val="100"/>
        <c:noMultiLvlLbl val="0"/>
      </c:catAx>
      <c:valAx>
        <c:axId val="1763298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7601075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zero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2004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K. PATHMAVATHY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 2213211042060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B.COM-(CS)</a:t>
            </a:r>
            <a:endParaRPr lang="en-US" sz="2400" dirty="0"/>
          </a:p>
          <a:p>
            <a:r>
              <a:rPr lang="en-US" sz="2400" dirty="0" smtClean="0"/>
              <a:t>COLLEGE: PRESIDENCY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143000" y="160020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Data collection </a:t>
            </a:r>
            <a:r>
              <a:rPr lang="en-IN" dirty="0"/>
              <a:t>– </a:t>
            </a:r>
            <a:r>
              <a:rPr lang="en-IN" dirty="0" err="1"/>
              <a:t>Kaggle</a:t>
            </a:r>
            <a:r>
              <a:rPr lang="en-IN" dirty="0"/>
              <a:t> website</a:t>
            </a:r>
            <a:br>
              <a:rPr lang="en-IN" dirty="0"/>
            </a:br>
            <a:r>
              <a:rPr lang="en-IN" dirty="0"/>
              <a:t>The data is collected from </a:t>
            </a:r>
            <a:r>
              <a:rPr lang="en-IN" dirty="0" err="1"/>
              <a:t>Kaggle</a:t>
            </a:r>
            <a:r>
              <a:rPr lang="en-IN" dirty="0"/>
              <a:t> website so it becomes the secondary data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Data </a:t>
            </a:r>
            <a:r>
              <a:rPr lang="en-IN" b="1" dirty="0"/>
              <a:t>cleaning </a:t>
            </a:r>
            <a:r>
              <a:rPr lang="en-IN" dirty="0"/>
              <a:t>– </a:t>
            </a:r>
            <a:r>
              <a:rPr lang="en-IN" dirty="0" smtClean="0"/>
              <a:t>Filtering</a:t>
            </a:r>
            <a:endParaRPr lang="en-IN" dirty="0"/>
          </a:p>
          <a:p>
            <a:r>
              <a:rPr lang="en-IN" dirty="0"/>
              <a:t>The blank and missing data was removed after filtering the dataset from each column.</a:t>
            </a:r>
          </a:p>
          <a:p>
            <a:endParaRPr lang="en-IN" dirty="0"/>
          </a:p>
          <a:p>
            <a:r>
              <a:rPr lang="en-IN" b="1" dirty="0"/>
              <a:t>Data mining </a:t>
            </a:r>
            <a:r>
              <a:rPr lang="en-IN" dirty="0"/>
              <a:t>– Pivot table</a:t>
            </a:r>
            <a:br>
              <a:rPr lang="en-IN" dirty="0"/>
            </a:br>
            <a:r>
              <a:rPr lang="en-IN" dirty="0"/>
              <a:t>The data mining is done by the pivot table and extracted the useful information for our analysis.</a:t>
            </a:r>
          </a:p>
          <a:p>
            <a:endParaRPr lang="en-IN" dirty="0"/>
          </a:p>
          <a:p>
            <a:r>
              <a:rPr lang="en-IN" b="1" dirty="0"/>
              <a:t>Data Visualisation</a:t>
            </a:r>
            <a:r>
              <a:rPr lang="en-IN" dirty="0"/>
              <a:t> – </a:t>
            </a:r>
            <a:r>
              <a:rPr lang="en-IN" dirty="0" smtClean="0"/>
              <a:t>Chart </a:t>
            </a:r>
            <a:r>
              <a:rPr lang="en-IN" dirty="0"/>
              <a:t>graph</a:t>
            </a:r>
          </a:p>
          <a:p>
            <a:r>
              <a:rPr lang="en-IN" dirty="0"/>
              <a:t>The data is visualised in </a:t>
            </a:r>
            <a:r>
              <a:rPr lang="en-IN" dirty="0" smtClean="0"/>
              <a:t>Column </a:t>
            </a:r>
            <a:r>
              <a:rPr lang="en-IN" dirty="0"/>
              <a:t>format as we compare two categorical data on a particular heads.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757960"/>
              </p:ext>
            </p:extLst>
          </p:nvPr>
        </p:nvGraphicFramePr>
        <p:xfrm>
          <a:off x="1143000" y="1634255"/>
          <a:ext cx="7620000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59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9050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conclusion, </a:t>
            </a:r>
            <a:r>
              <a:rPr lang="en-US" dirty="0" smtClean="0"/>
              <a:t>Production Department have overall Good performance ratings in all employment type Full time, contract, part time in </a:t>
            </a:r>
            <a:r>
              <a:rPr lang="en-IN" dirty="0" smtClean="0"/>
              <a:t>Massachusetts State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project identified key drivers of employee satisfaction and engagement, enabling targeted interventions to enhance the work environment. By implementing these solutions, we expect to see a significant increase in employee satisfaction ratings, leading to improved productivity and reduced turnover. Future research could explore the long-term impact of these interventions and expand to other organizational contexts."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38100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2209800"/>
            <a:ext cx="8325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“The company is facing significant challenge in optimizing employee engagement </a:t>
            </a:r>
          </a:p>
          <a:p>
            <a:r>
              <a:rPr lang="en-US" dirty="0" smtClean="0"/>
              <a:t>  Across </a:t>
            </a:r>
            <a:r>
              <a:rPr lang="en-US" dirty="0"/>
              <a:t>various department, leading to decreased productivity and Increased turnover.</a:t>
            </a:r>
          </a:p>
          <a:p>
            <a:r>
              <a:rPr lang="en-US" dirty="0" smtClean="0"/>
              <a:t> Currently</a:t>
            </a:r>
            <a:r>
              <a:rPr lang="en-US" dirty="0"/>
              <a:t>, the average employee satisfaction rating is 60% with a notable</a:t>
            </a:r>
          </a:p>
          <a:p>
            <a:r>
              <a:rPr lang="en-US" dirty="0" smtClean="0"/>
              <a:t> Disparity </a:t>
            </a:r>
            <a:r>
              <a:rPr lang="en-US" dirty="0"/>
              <a:t>between departments.”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438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cs typeface="Times New Roman" panose="02020603050405020304" pitchFamily="18" charset="0"/>
              </a:rPr>
              <a:t> This </a:t>
            </a:r>
            <a:r>
              <a:rPr lang="en-US" dirty="0">
                <a:solidFill>
                  <a:srgbClr val="0D0D0D"/>
                </a:solidFill>
                <a:cs typeface="Times New Roman" panose="02020603050405020304" pitchFamily="18" charset="0"/>
              </a:rPr>
              <a:t>project aims to analyze employment data to identify key factors influencing employee satisfaction and engagement. We will explore department-wise trends, analyze correlations, and develop predictive models to inform targeted interventions.</a:t>
            </a:r>
            <a:endParaRPr lang="en-I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286000"/>
            <a:ext cx="2089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Organisation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Other employees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255183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"Our analysis revealed that communication, recognition, and growth opportunities are crucial factors impacting employee satisfaction. We recommend implementing department-specific programs to address these areas, such as regular feedback sessions, employee recognition initiatives, and training </a:t>
            </a:r>
            <a:r>
              <a:rPr lang="en-US" dirty="0" smtClean="0"/>
              <a:t>opportunities”.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Pivot tables- Aggregate the values on basis of rating count.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Chart graph- To visualize the data in Column chart format.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676400"/>
            <a:ext cx="88461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Dataset description taken 4 Features.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Department type- </a:t>
            </a:r>
            <a:r>
              <a:rPr lang="en-US" dirty="0" smtClean="0"/>
              <a:t>A data defines the following types of department like Admin offices,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Executive offices, IT/IS, Production, Sales, Department, Software Engineering.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Employee classification type</a:t>
            </a:r>
            <a:r>
              <a:rPr lang="en-IN" dirty="0" smtClean="0"/>
              <a:t> </a:t>
            </a:r>
            <a:r>
              <a:rPr lang="en-IN" dirty="0"/>
              <a:t>– a categorical data which define the category whether </a:t>
            </a:r>
            <a:r>
              <a:rPr lang="en-IN" dirty="0" smtClean="0"/>
              <a:t>they </a:t>
            </a:r>
          </a:p>
          <a:p>
            <a:r>
              <a:rPr lang="en-US" dirty="0"/>
              <a:t> </a:t>
            </a:r>
            <a:r>
              <a:rPr lang="en-US" dirty="0" smtClean="0"/>
              <a:t>     belong to Full time, contract, permanent.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State</a:t>
            </a:r>
            <a:r>
              <a:rPr lang="en-US" dirty="0" smtClean="0"/>
              <a:t>- A data defines the state wise employee performance based on department.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Current Employment rating</a:t>
            </a:r>
            <a:r>
              <a:rPr lang="en-US" dirty="0" smtClean="0"/>
              <a:t>- A data defines the employee rating for each department.</a:t>
            </a:r>
            <a:endParaRPr lang="en-IN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133600" y="2030782"/>
            <a:ext cx="8534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cs typeface="Times New Roman" panose="02020603050405020304" pitchFamily="18" charset="0"/>
              </a:rPr>
              <a:t>Our employment data analysis reveals that the Production Department </a:t>
            </a:r>
            <a:endParaRPr lang="en-US" dirty="0" smtClean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D0D0D"/>
                </a:solidFill>
                <a:cs typeface="Times New Roman" panose="02020603050405020304" pitchFamily="18" charset="0"/>
              </a:rPr>
              <a:t>  has </a:t>
            </a:r>
            <a:r>
              <a:rPr lang="en-US" dirty="0">
                <a:solidFill>
                  <a:srgbClr val="0D0D0D"/>
                </a:solidFill>
                <a:cs typeface="Times New Roman" panose="02020603050405020304" pitchFamily="18" charset="0"/>
              </a:rPr>
              <a:t>achieved the highest employment rating, indicating a high level of job </a:t>
            </a:r>
            <a:endParaRPr lang="en-US" dirty="0" smtClean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D0D0D"/>
                </a:solidFill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D0D0D"/>
                </a:solidFill>
                <a:cs typeface="Times New Roman" panose="02020603050405020304" pitchFamily="18" charset="0"/>
              </a:rPr>
              <a:t> satisfaction </a:t>
            </a:r>
            <a:r>
              <a:rPr lang="en-US" dirty="0">
                <a:solidFill>
                  <a:srgbClr val="0D0D0D"/>
                </a:solidFill>
                <a:cs typeface="Times New Roman" panose="02020603050405020304" pitchFamily="18" charset="0"/>
              </a:rPr>
              <a:t>and engagement among employees in this department</a:t>
            </a:r>
            <a:r>
              <a:rPr lang="en-US" dirty="0" smtClean="0">
                <a:solidFill>
                  <a:srgbClr val="0D0D0D"/>
                </a:solidFill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453</Words>
  <Application>Microsoft Office PowerPoint</Application>
  <PresentationFormat>Custom</PresentationFormat>
  <Paragraphs>80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26</cp:revision>
  <dcterms:created xsi:type="dcterms:W3CDTF">2024-03-29T15:07:22Z</dcterms:created>
  <dcterms:modified xsi:type="dcterms:W3CDTF">2024-09-08T12:26:17Z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