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9" autoAdjust="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Column1</c:v>
                </c:pt>
              </c:strCache>
            </c:strRef>
          </c:tx>
          <c:invertIfNegative val="0"/>
          <c:cat>
            <c:strRef>
              <c:f>Sheet1!$A$2:$A$11</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Sheet1!$B$2:$B$11</c:f>
              <c:numCache>
                <c:formatCode>General</c:formatCode>
                <c:ptCount val="10"/>
                <c:pt idx="0">
                  <c:v>18</c:v>
                </c:pt>
                <c:pt idx="1">
                  <c:v>19</c:v>
                </c:pt>
                <c:pt idx="2">
                  <c:v>20</c:v>
                </c:pt>
                <c:pt idx="3">
                  <c:v>19</c:v>
                </c:pt>
                <c:pt idx="4">
                  <c:v>20</c:v>
                </c:pt>
                <c:pt idx="5">
                  <c:v>38</c:v>
                </c:pt>
                <c:pt idx="6">
                  <c:v>22</c:v>
                </c:pt>
                <c:pt idx="7">
                  <c:v>23</c:v>
                </c:pt>
                <c:pt idx="8">
                  <c:v>20</c:v>
                </c:pt>
                <c:pt idx="9">
                  <c:v>21</c:v>
                </c:pt>
              </c:numCache>
            </c:numRef>
          </c:val>
        </c:ser>
        <c:ser>
          <c:idx val="1"/>
          <c:order val="1"/>
          <c:tx>
            <c:strRef>
              <c:f>Sheet1!$C$1</c:f>
              <c:strCache>
                <c:ptCount val="1"/>
                <c:pt idx="0">
                  <c:v>Column2</c:v>
                </c:pt>
              </c:strCache>
            </c:strRef>
          </c:tx>
          <c:invertIfNegative val="0"/>
          <c:cat>
            <c:strRef>
              <c:f>Sheet1!$A$2:$A$11</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Sheet1!$C$2:$C$11</c:f>
              <c:numCache>
                <c:formatCode>General</c:formatCode>
                <c:ptCount val="10"/>
                <c:pt idx="0">
                  <c:v>38</c:v>
                </c:pt>
                <c:pt idx="1">
                  <c:v>43</c:v>
                </c:pt>
                <c:pt idx="2">
                  <c:v>40</c:v>
                </c:pt>
                <c:pt idx="3">
                  <c:v>39</c:v>
                </c:pt>
                <c:pt idx="4">
                  <c:v>40</c:v>
                </c:pt>
                <c:pt idx="5">
                  <c:v>39</c:v>
                </c:pt>
                <c:pt idx="6">
                  <c:v>40</c:v>
                </c:pt>
                <c:pt idx="7">
                  <c:v>41</c:v>
                </c:pt>
                <c:pt idx="8">
                  <c:v>42</c:v>
                </c:pt>
                <c:pt idx="9">
                  <c:v>37</c:v>
                </c:pt>
              </c:numCache>
            </c:numRef>
          </c:val>
        </c:ser>
        <c:ser>
          <c:idx val="2"/>
          <c:order val="2"/>
          <c:tx>
            <c:strRef>
              <c:f>Sheet1!$D$1</c:f>
              <c:strCache>
                <c:ptCount val="1"/>
                <c:pt idx="0">
                  <c:v>Column3</c:v>
                </c:pt>
              </c:strCache>
            </c:strRef>
          </c:tx>
          <c:invertIfNegative val="0"/>
          <c:cat>
            <c:strRef>
              <c:f>Sheet1!$A$2:$A$11</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Sheet1!$D$2:$D$11</c:f>
              <c:numCache>
                <c:formatCode>General</c:formatCode>
                <c:ptCount val="10"/>
                <c:pt idx="0">
                  <c:v>82</c:v>
                </c:pt>
                <c:pt idx="1">
                  <c:v>65</c:v>
                </c:pt>
                <c:pt idx="2">
                  <c:v>80</c:v>
                </c:pt>
                <c:pt idx="3">
                  <c:v>88</c:v>
                </c:pt>
                <c:pt idx="4">
                  <c:v>79</c:v>
                </c:pt>
                <c:pt idx="5">
                  <c:v>76</c:v>
                </c:pt>
                <c:pt idx="6">
                  <c:v>78</c:v>
                </c:pt>
                <c:pt idx="7">
                  <c:v>81</c:v>
                </c:pt>
                <c:pt idx="8">
                  <c:v>78</c:v>
                </c:pt>
                <c:pt idx="9">
                  <c:v>81</c:v>
                </c:pt>
              </c:numCache>
            </c:numRef>
          </c:val>
        </c:ser>
        <c:ser>
          <c:idx val="3"/>
          <c:order val="3"/>
          <c:tx>
            <c:strRef>
              <c:f>Sheet1!$E$1</c:f>
              <c:strCache>
                <c:ptCount val="1"/>
                <c:pt idx="0">
                  <c:v>Column4</c:v>
                </c:pt>
              </c:strCache>
            </c:strRef>
          </c:tx>
          <c:invertIfNegative val="0"/>
          <c:cat>
            <c:strRef>
              <c:f>Sheet1!$A$2:$A$11</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Sheet1!$E$2:$E$11</c:f>
              <c:numCache>
                <c:formatCode>General</c:formatCode>
                <c:ptCount val="10"/>
                <c:pt idx="0">
                  <c:v>18</c:v>
                </c:pt>
                <c:pt idx="1">
                  <c:v>17</c:v>
                </c:pt>
                <c:pt idx="2">
                  <c:v>16</c:v>
                </c:pt>
                <c:pt idx="3">
                  <c:v>8</c:v>
                </c:pt>
                <c:pt idx="4">
                  <c:v>9</c:v>
                </c:pt>
                <c:pt idx="5">
                  <c:v>8</c:v>
                </c:pt>
                <c:pt idx="6">
                  <c:v>16</c:v>
                </c:pt>
                <c:pt idx="7">
                  <c:v>17</c:v>
                </c:pt>
                <c:pt idx="8">
                  <c:v>14</c:v>
                </c:pt>
                <c:pt idx="9">
                  <c:v>16</c:v>
                </c:pt>
              </c:numCache>
            </c:numRef>
          </c:val>
        </c:ser>
        <c:dLbls>
          <c:showLegendKey val="0"/>
          <c:showVal val="0"/>
          <c:showCatName val="0"/>
          <c:showSerName val="0"/>
          <c:showPercent val="0"/>
          <c:showBubbleSize val="0"/>
        </c:dLbls>
        <c:gapWidth val="150"/>
        <c:axId val="220865664"/>
        <c:axId val="220867200"/>
      </c:barChart>
      <c:catAx>
        <c:axId val="220865664"/>
        <c:scaling>
          <c:orientation val="minMax"/>
        </c:scaling>
        <c:delete val="0"/>
        <c:axPos val="b"/>
        <c:numFmt formatCode="General" sourceLinked="1"/>
        <c:majorTickMark val="out"/>
        <c:minorTickMark val="none"/>
        <c:tickLblPos val="nextTo"/>
        <c:crossAx val="220867200"/>
        <c:crosses val="autoZero"/>
        <c:auto val="1"/>
        <c:lblAlgn val="ctr"/>
        <c:lblOffset val="100"/>
        <c:noMultiLvlLbl val="0"/>
      </c:catAx>
      <c:valAx>
        <c:axId val="220867200"/>
        <c:scaling>
          <c:orientation val="minMax"/>
        </c:scaling>
        <c:delete val="0"/>
        <c:axPos val="l"/>
        <c:majorGridlines/>
        <c:numFmt formatCode="General" sourceLinked="1"/>
        <c:majorTickMark val="out"/>
        <c:minorTickMark val="none"/>
        <c:tickLblPos val="nextTo"/>
        <c:crossAx val="22086566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0DCC42A-9214-40D0-95A3-63A6E6CC665E}" type="datetimeFigureOut">
              <a:rPr lang="en-IN" smtClean="0"/>
              <a:t>30-08-2024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4C1FD05-D90A-4493-9C14-690FF0D5B03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DCC42A-9214-40D0-95A3-63A6E6CC665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C1FD05-D90A-4493-9C14-690FF0D5B03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DCC42A-9214-40D0-95A3-63A6E6CC665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C1FD05-D90A-4493-9C14-690FF0D5B03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DCC42A-9214-40D0-95A3-63A6E6CC665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C1FD05-D90A-4493-9C14-690FF0D5B03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DCC42A-9214-40D0-95A3-63A6E6CC665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C1FD05-D90A-4493-9C14-690FF0D5B03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DCC42A-9214-40D0-95A3-63A6E6CC665E}"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C1FD05-D90A-4493-9C14-690FF0D5B03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0DCC42A-9214-40D0-95A3-63A6E6CC665E}"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C1FD05-D90A-4493-9C14-690FF0D5B03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0DCC42A-9214-40D0-95A3-63A6E6CC665E}"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C1FD05-D90A-4493-9C14-690FF0D5B03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CC42A-9214-40D0-95A3-63A6E6CC665E}"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C1FD05-D90A-4493-9C14-690FF0D5B03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DCC42A-9214-40D0-95A3-63A6E6CC665E}"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C1FD05-D90A-4493-9C14-690FF0D5B03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0DCC42A-9214-40D0-95A3-63A6E6CC665E}"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04C1FD05-D90A-4493-9C14-690FF0D5B03E}"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0DCC42A-9214-40D0-95A3-63A6E6CC665E}" type="datetimeFigureOut">
              <a:rPr lang="en-IN" smtClean="0"/>
              <a:t>30-08-2024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C1FD05-D90A-4493-9C14-690FF0D5B03E}"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1470025"/>
          </a:xfrm>
        </p:spPr>
        <p:txBody>
          <a:bodyPr>
            <a:normAutofit/>
          </a:bodyPr>
          <a:lstStyle/>
          <a:p>
            <a:pPr algn="l"/>
            <a:r>
              <a:rPr lang="en-US" sz="3600" dirty="0" smtClean="0">
                <a:solidFill>
                  <a:schemeClr val="tx1"/>
                </a:solidFill>
                <a:latin typeface="Baskerville Old Face" pitchFamily="18" charset="0"/>
              </a:rPr>
              <a:t>EMPLOYEE DATA ANALYSIS USING EXCEL</a:t>
            </a:r>
            <a:endParaRPr lang="en-IN" sz="3600" dirty="0">
              <a:solidFill>
                <a:schemeClr val="tx1"/>
              </a:solidFill>
              <a:latin typeface="Baskerville Old Face" pitchFamily="18" charset="0"/>
            </a:endParaRPr>
          </a:p>
        </p:txBody>
      </p:sp>
      <p:sp>
        <p:nvSpPr>
          <p:cNvPr id="3" name="Subtitle 2"/>
          <p:cNvSpPr>
            <a:spLocks noGrp="1"/>
          </p:cNvSpPr>
          <p:nvPr>
            <p:ph type="subTitle" idx="1"/>
          </p:nvPr>
        </p:nvSpPr>
        <p:spPr>
          <a:xfrm>
            <a:off x="755576" y="3429000"/>
            <a:ext cx="7704856" cy="1584176"/>
          </a:xfrm>
        </p:spPr>
        <p:txBody>
          <a:bodyPr>
            <a:normAutofit/>
          </a:bodyPr>
          <a:lstStyle/>
          <a:p>
            <a:pPr algn="l"/>
            <a:r>
              <a:rPr lang="en-US" sz="1800" dirty="0" smtClean="0">
                <a:solidFill>
                  <a:schemeClr val="tx1"/>
                </a:solidFill>
              </a:rPr>
              <a:t>STUDENT NAME : TOSHIBA.S</a:t>
            </a:r>
          </a:p>
          <a:p>
            <a:pPr algn="l"/>
            <a:r>
              <a:rPr lang="en-US" sz="1800" dirty="0" smtClean="0">
                <a:solidFill>
                  <a:schemeClr val="tx1"/>
                </a:solidFill>
              </a:rPr>
              <a:t>REGISTER NO : </a:t>
            </a:r>
            <a:r>
              <a:rPr lang="en-US" sz="1800" dirty="0" smtClean="0">
                <a:solidFill>
                  <a:schemeClr val="tx1"/>
                </a:solidFill>
                <a:latin typeface="Bahnschrift Light" pitchFamily="34" charset="0"/>
              </a:rPr>
              <a:t>2213211042069</a:t>
            </a:r>
          </a:p>
          <a:p>
            <a:pPr algn="l"/>
            <a:r>
              <a:rPr lang="en-US" sz="1800" dirty="0" smtClean="0">
                <a:solidFill>
                  <a:schemeClr val="tx1"/>
                </a:solidFill>
              </a:rPr>
              <a:t>DEPARTMENT : B.COM (CORPORATE SECRETARYSHIP)</a:t>
            </a:r>
          </a:p>
          <a:p>
            <a:pPr algn="l"/>
            <a:r>
              <a:rPr lang="en-US" sz="1800" dirty="0" smtClean="0">
                <a:solidFill>
                  <a:schemeClr val="tx1"/>
                </a:solidFill>
              </a:rPr>
              <a:t>COLLEGE : PRESIDENCY COLLEGE (AUTONOMOUS) CHENNAI - </a:t>
            </a:r>
            <a:r>
              <a:rPr lang="en-US" sz="1800" dirty="0" smtClean="0">
                <a:solidFill>
                  <a:schemeClr val="tx1"/>
                </a:solidFill>
                <a:latin typeface="Bahnschrift Light" pitchFamily="34" charset="0"/>
              </a:rPr>
              <a:t>600005</a:t>
            </a:r>
            <a:endParaRPr lang="en-IN" sz="1800" dirty="0">
              <a:solidFill>
                <a:schemeClr val="tx1"/>
              </a:solidFill>
              <a:latin typeface="Bahnschrift Light" pitchFamily="34" charset="0"/>
            </a:endParaRPr>
          </a:p>
        </p:txBody>
      </p:sp>
    </p:spTree>
    <p:extLst>
      <p:ext uri="{BB962C8B-B14F-4D97-AF65-F5344CB8AC3E}">
        <p14:creationId xmlns:p14="http://schemas.microsoft.com/office/powerpoint/2010/main" val="1481307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32040" y="1124744"/>
            <a:ext cx="3600400" cy="584775"/>
          </a:xfrm>
          <a:prstGeom prst="rect">
            <a:avLst/>
          </a:prstGeom>
          <a:noFill/>
        </p:spPr>
        <p:txBody>
          <a:bodyPr wrap="square" rtlCol="0">
            <a:spAutoFit/>
          </a:bodyPr>
          <a:lstStyle/>
          <a:p>
            <a:r>
              <a:rPr lang="en-US" sz="3200" dirty="0" smtClean="0">
                <a:latin typeface="Bahnschrift" pitchFamily="34" charset="0"/>
              </a:rPr>
              <a:t>MODELLING</a:t>
            </a:r>
            <a:endParaRPr lang="en-IN" sz="3200" dirty="0">
              <a:latin typeface="Bahnschrift" pitchFamily="34" charset="0"/>
            </a:endParaRPr>
          </a:p>
        </p:txBody>
      </p:sp>
      <p:sp>
        <p:nvSpPr>
          <p:cNvPr id="3" name="TextBox 2"/>
          <p:cNvSpPr txBox="1"/>
          <p:nvPr/>
        </p:nvSpPr>
        <p:spPr>
          <a:xfrm>
            <a:off x="971600" y="2132856"/>
            <a:ext cx="6912768" cy="646331"/>
          </a:xfrm>
          <a:prstGeom prst="rect">
            <a:avLst/>
          </a:prstGeom>
          <a:noFill/>
        </p:spPr>
        <p:txBody>
          <a:bodyPr wrap="square" rtlCol="0">
            <a:spAutoFit/>
          </a:bodyPr>
          <a:lstStyle/>
          <a:p>
            <a:r>
              <a:rPr lang="en-US" dirty="0" smtClean="0"/>
              <a:t>The modelling in this employee performance analysis project includes the following : </a:t>
            </a:r>
            <a:endParaRPr lang="en-IN" dirty="0"/>
          </a:p>
        </p:txBody>
      </p:sp>
      <p:sp>
        <p:nvSpPr>
          <p:cNvPr id="4" name="TextBox 3"/>
          <p:cNvSpPr txBox="1"/>
          <p:nvPr/>
        </p:nvSpPr>
        <p:spPr>
          <a:xfrm>
            <a:off x="1619672" y="3068960"/>
            <a:ext cx="3816424" cy="1200329"/>
          </a:xfrm>
          <a:prstGeom prst="rect">
            <a:avLst/>
          </a:prstGeom>
          <a:noFill/>
        </p:spPr>
        <p:txBody>
          <a:bodyPr wrap="square" rtlCol="0">
            <a:spAutoFit/>
          </a:bodyPr>
          <a:lstStyle/>
          <a:p>
            <a:pPr marL="285750" indent="-285750">
              <a:buFont typeface="Arial" pitchFamily="34" charset="0"/>
              <a:buChar char="•"/>
            </a:pPr>
            <a:r>
              <a:rPr lang="en-US" dirty="0" smtClean="0"/>
              <a:t>Data collection </a:t>
            </a:r>
          </a:p>
          <a:p>
            <a:pPr marL="285750" indent="-285750">
              <a:buFont typeface="Arial" pitchFamily="34" charset="0"/>
              <a:buChar char="•"/>
            </a:pPr>
            <a:r>
              <a:rPr lang="en-US" dirty="0" smtClean="0"/>
              <a:t>Data cleaning</a:t>
            </a:r>
          </a:p>
          <a:p>
            <a:pPr marL="285750" indent="-285750">
              <a:buFont typeface="Arial" pitchFamily="34" charset="0"/>
              <a:buChar char="•"/>
            </a:pPr>
            <a:r>
              <a:rPr lang="en-US" dirty="0" smtClean="0"/>
              <a:t>Pivot table</a:t>
            </a:r>
          </a:p>
          <a:p>
            <a:pPr marL="285750" indent="-285750">
              <a:buFont typeface="Arial" pitchFamily="34" charset="0"/>
              <a:buChar char="•"/>
            </a:pPr>
            <a:r>
              <a:rPr lang="en-US" dirty="0" smtClean="0"/>
              <a:t>Chat graphs</a:t>
            </a:r>
            <a:endParaRPr lang="en-IN" dirty="0"/>
          </a:p>
        </p:txBody>
      </p:sp>
    </p:spTree>
    <p:extLst>
      <p:ext uri="{BB962C8B-B14F-4D97-AF65-F5344CB8AC3E}">
        <p14:creationId xmlns:p14="http://schemas.microsoft.com/office/powerpoint/2010/main" val="534896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93296" y="634568"/>
            <a:ext cx="2304256" cy="584775"/>
          </a:xfrm>
          <a:prstGeom prst="rect">
            <a:avLst/>
          </a:prstGeom>
          <a:noFill/>
        </p:spPr>
        <p:txBody>
          <a:bodyPr wrap="square" rtlCol="0">
            <a:spAutoFit/>
          </a:bodyPr>
          <a:lstStyle/>
          <a:p>
            <a:r>
              <a:rPr lang="en-US" sz="3200" dirty="0" smtClean="0">
                <a:latin typeface="Bahnschrift" pitchFamily="34" charset="0"/>
              </a:rPr>
              <a:t>RESULTS</a:t>
            </a:r>
            <a:endParaRPr lang="en-IN" sz="3200" dirty="0">
              <a:latin typeface="Bahnschrift" pitchFamily="34" charset="0"/>
            </a:endParaRPr>
          </a:p>
        </p:txBody>
      </p:sp>
      <p:graphicFrame>
        <p:nvGraphicFramePr>
          <p:cNvPr id="3" name="Chart 2"/>
          <p:cNvGraphicFramePr/>
          <p:nvPr>
            <p:extLst>
              <p:ext uri="{D42A27DB-BD31-4B8C-83A1-F6EECF244321}">
                <p14:modId xmlns:p14="http://schemas.microsoft.com/office/powerpoint/2010/main" val="2808651814"/>
              </p:ext>
            </p:extLst>
          </p:nvPr>
        </p:nvGraphicFramePr>
        <p:xfrm>
          <a:off x="683568" y="1988840"/>
          <a:ext cx="6096000" cy="412023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7524328" y="2492896"/>
            <a:ext cx="1368152" cy="1415772"/>
          </a:xfrm>
          <a:prstGeom prst="rect">
            <a:avLst/>
          </a:prstGeom>
          <a:noFill/>
        </p:spPr>
        <p:txBody>
          <a:bodyPr wrap="square" rtlCol="0">
            <a:spAutoFit/>
          </a:bodyPr>
          <a:lstStyle/>
          <a:p>
            <a:endParaRPr lang="en-US" sz="1400" b="1" dirty="0" smtClean="0"/>
          </a:p>
          <a:p>
            <a:r>
              <a:rPr lang="en-US" sz="1200" dirty="0" smtClean="0"/>
              <a:t>HIGH</a:t>
            </a:r>
          </a:p>
          <a:p>
            <a:r>
              <a:rPr lang="en-US" sz="1200" dirty="0" smtClean="0"/>
              <a:t>LOW</a:t>
            </a:r>
          </a:p>
          <a:p>
            <a:r>
              <a:rPr lang="en-US" sz="1200" dirty="0" smtClean="0"/>
              <a:t>MED</a:t>
            </a:r>
          </a:p>
          <a:p>
            <a:r>
              <a:rPr lang="en-US" sz="1200" dirty="0" smtClean="0"/>
              <a:t>VERY HIGH</a:t>
            </a:r>
          </a:p>
          <a:p>
            <a:r>
              <a:rPr lang="en-US" sz="1200" dirty="0" smtClean="0"/>
              <a:t>Linear</a:t>
            </a:r>
          </a:p>
          <a:p>
            <a:r>
              <a:rPr lang="en-US" sz="1200" dirty="0" smtClean="0"/>
              <a:t>Expon.(MED)</a:t>
            </a:r>
            <a:endParaRPr lang="en-IN" sz="1200" dirty="0"/>
          </a:p>
        </p:txBody>
      </p:sp>
      <p:sp>
        <p:nvSpPr>
          <p:cNvPr id="5" name="TextBox 4"/>
          <p:cNvSpPr txBox="1"/>
          <p:nvPr/>
        </p:nvSpPr>
        <p:spPr>
          <a:xfrm>
            <a:off x="353953" y="850011"/>
            <a:ext cx="1584176" cy="369332"/>
          </a:xfrm>
          <a:prstGeom prst="rect">
            <a:avLst/>
          </a:prstGeom>
          <a:solidFill>
            <a:schemeClr val="bg1">
              <a:lumMod val="75000"/>
            </a:schemeClr>
          </a:solidFill>
        </p:spPr>
        <p:txBody>
          <a:bodyPr wrap="square" rtlCol="0">
            <a:spAutoFit/>
          </a:bodyPr>
          <a:lstStyle/>
          <a:p>
            <a:r>
              <a:rPr lang="en-GB" b="1" dirty="0" smtClean="0"/>
              <a:t>GenderCode</a:t>
            </a:r>
            <a:r>
              <a:rPr lang="en-GB" dirty="0" smtClean="0"/>
              <a:t> </a:t>
            </a:r>
            <a:endParaRPr lang="en-IN" dirty="0"/>
          </a:p>
        </p:txBody>
      </p:sp>
      <p:sp>
        <p:nvSpPr>
          <p:cNvPr id="6" name="TextBox 5"/>
          <p:cNvSpPr txBox="1"/>
          <p:nvPr/>
        </p:nvSpPr>
        <p:spPr>
          <a:xfrm>
            <a:off x="539552" y="1256801"/>
            <a:ext cx="1872208" cy="307777"/>
          </a:xfrm>
          <a:prstGeom prst="rect">
            <a:avLst/>
          </a:prstGeom>
          <a:solidFill>
            <a:schemeClr val="bg1">
              <a:lumMod val="75000"/>
            </a:schemeClr>
          </a:solidFill>
        </p:spPr>
        <p:txBody>
          <a:bodyPr wrap="square" rtlCol="0">
            <a:spAutoFit/>
          </a:bodyPr>
          <a:lstStyle/>
          <a:p>
            <a:r>
              <a:rPr lang="en-GB" sz="1400" b="1" dirty="0" smtClean="0"/>
              <a:t>Count of </a:t>
            </a:r>
            <a:r>
              <a:rPr lang="en-GB" sz="1400" b="1" dirty="0"/>
              <a:t>F</a:t>
            </a:r>
            <a:r>
              <a:rPr lang="en-GB" sz="1400" b="1" dirty="0" smtClean="0"/>
              <a:t>irstName</a:t>
            </a:r>
            <a:endParaRPr lang="en-IN" sz="1400" b="1" dirty="0"/>
          </a:p>
        </p:txBody>
      </p:sp>
      <p:cxnSp>
        <p:nvCxnSpPr>
          <p:cNvPr id="8" name="Straight Connector 7"/>
          <p:cNvCxnSpPr/>
          <p:nvPr/>
        </p:nvCxnSpPr>
        <p:spPr>
          <a:xfrm>
            <a:off x="7020272" y="2829542"/>
            <a:ext cx="432048" cy="0"/>
          </a:xfrm>
          <a:prstGeom prst="line">
            <a:avLst/>
          </a:prstGeom>
          <a:ln w="571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020272" y="2996952"/>
            <a:ext cx="432048"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20272" y="3200782"/>
            <a:ext cx="432048"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20272" y="3356992"/>
            <a:ext cx="432048" cy="0"/>
          </a:xfrm>
          <a:prstGeom prst="line">
            <a:avLst/>
          </a:prstGeom>
          <a:ln w="57150">
            <a:solidFill>
              <a:srgbClr val="7030A0"/>
            </a:solidFill>
          </a:ln>
        </p:spPr>
        <p:style>
          <a:lnRef idx="1">
            <a:schemeClr val="accent6"/>
          </a:lnRef>
          <a:fillRef idx="0">
            <a:schemeClr val="accent6"/>
          </a:fillRef>
          <a:effectRef idx="0">
            <a:schemeClr val="accent6"/>
          </a:effectRef>
          <a:fontRef idx="minor">
            <a:schemeClr val="tx1"/>
          </a:fontRef>
        </p:style>
      </p:cxnSp>
      <p:cxnSp>
        <p:nvCxnSpPr>
          <p:cNvPr id="19" name="Straight Connector 18"/>
          <p:cNvCxnSpPr/>
          <p:nvPr/>
        </p:nvCxnSpPr>
        <p:spPr>
          <a:xfrm>
            <a:off x="7020272" y="3573016"/>
            <a:ext cx="432048" cy="0"/>
          </a:xfrm>
          <a:prstGeom prst="line">
            <a:avLst/>
          </a:prstGeom>
          <a:ln>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20272" y="3789040"/>
            <a:ext cx="432048" cy="0"/>
          </a:xfrm>
          <a:prstGeom prst="line">
            <a:avLst/>
          </a:prstGeom>
          <a:ln>
            <a:solidFill>
              <a:schemeClr val="accent6">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20272" y="2348880"/>
            <a:ext cx="1584176" cy="338554"/>
          </a:xfrm>
          <a:prstGeom prst="rect">
            <a:avLst/>
          </a:prstGeom>
          <a:solidFill>
            <a:schemeClr val="bg1">
              <a:lumMod val="75000"/>
            </a:schemeClr>
          </a:solidFill>
        </p:spPr>
        <p:txBody>
          <a:bodyPr wrap="square" rtlCol="0">
            <a:spAutoFit/>
          </a:bodyPr>
          <a:lstStyle/>
          <a:p>
            <a:r>
              <a:rPr lang="en-GB" sz="1600" b="1" dirty="0" smtClean="0"/>
              <a:t>Performance…</a:t>
            </a:r>
            <a:endParaRPr lang="en-IN" sz="1600" b="1" dirty="0"/>
          </a:p>
        </p:txBody>
      </p:sp>
    </p:spTree>
    <p:extLst>
      <p:ext uri="{BB962C8B-B14F-4D97-AF65-F5344CB8AC3E}">
        <p14:creationId xmlns:p14="http://schemas.microsoft.com/office/powerpoint/2010/main" val="2901649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8144" y="1497850"/>
            <a:ext cx="2592288" cy="584775"/>
          </a:xfrm>
          <a:prstGeom prst="rect">
            <a:avLst/>
          </a:prstGeom>
          <a:noFill/>
        </p:spPr>
        <p:txBody>
          <a:bodyPr wrap="square" rtlCol="0">
            <a:spAutoFit/>
          </a:bodyPr>
          <a:lstStyle/>
          <a:p>
            <a:r>
              <a:rPr lang="en-GB" sz="3200" b="1" dirty="0" smtClean="0">
                <a:latin typeface="Bahnschrift" pitchFamily="34" charset="0"/>
              </a:rPr>
              <a:t>conclusion</a:t>
            </a:r>
            <a:endParaRPr lang="en-IN" sz="3200" b="1" dirty="0">
              <a:latin typeface="Bahnschrift" pitchFamily="34" charset="0"/>
            </a:endParaRPr>
          </a:p>
        </p:txBody>
      </p:sp>
      <p:sp>
        <p:nvSpPr>
          <p:cNvPr id="3" name="TextBox 2"/>
          <p:cNvSpPr txBox="1"/>
          <p:nvPr/>
        </p:nvSpPr>
        <p:spPr>
          <a:xfrm>
            <a:off x="683568" y="2276872"/>
            <a:ext cx="5480857" cy="2585323"/>
          </a:xfrm>
          <a:prstGeom prst="rect">
            <a:avLst/>
          </a:prstGeom>
          <a:noFill/>
        </p:spPr>
        <p:txBody>
          <a:bodyPr wrap="square" rtlCol="0">
            <a:spAutoFit/>
          </a:bodyPr>
          <a:lstStyle/>
          <a:p>
            <a:r>
              <a:rPr lang="en-GB" dirty="0" smtClean="0"/>
              <a:t>To conclude, the employee data analysis reveals the </a:t>
            </a:r>
          </a:p>
          <a:p>
            <a:r>
              <a:rPr lang="en-IN" dirty="0" smtClean="0"/>
              <a:t>key insights in workforce performance and areas </a:t>
            </a:r>
          </a:p>
          <a:p>
            <a:r>
              <a:rPr lang="en-IN" dirty="0" smtClean="0"/>
              <a:t>needed for improvement. By analyzing the data such as productivity, turnover rates and engagement levels, these organizations can identify the strengths and weakness in their workforce environment. The effective data analysis provides a foundation for the improvised planning and operational developments, which leads to a motivated and productive workforce environment.</a:t>
            </a:r>
            <a:endParaRPr lang="en-GB" dirty="0" smtClean="0"/>
          </a:p>
        </p:txBody>
      </p:sp>
    </p:spTree>
    <p:extLst>
      <p:ext uri="{BB962C8B-B14F-4D97-AF65-F5344CB8AC3E}">
        <p14:creationId xmlns:p14="http://schemas.microsoft.com/office/powerpoint/2010/main" val="1967201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80112" y="908720"/>
            <a:ext cx="3168352" cy="646331"/>
          </a:xfrm>
          <a:prstGeom prst="rect">
            <a:avLst/>
          </a:prstGeom>
          <a:noFill/>
        </p:spPr>
        <p:txBody>
          <a:bodyPr wrap="square" rtlCol="0">
            <a:spAutoFit/>
          </a:bodyPr>
          <a:lstStyle/>
          <a:p>
            <a:r>
              <a:rPr lang="en-US" sz="3600" b="1" dirty="0" smtClean="0">
                <a:latin typeface="Arial Narrow" pitchFamily="34" charset="0"/>
              </a:rPr>
              <a:t>PROJECT TITLE</a:t>
            </a:r>
            <a:endParaRPr lang="en-IN" sz="3600" b="1" dirty="0">
              <a:latin typeface="Arial Narrow" pitchFamily="34" charset="0"/>
            </a:endParaRPr>
          </a:p>
        </p:txBody>
      </p:sp>
      <p:sp>
        <p:nvSpPr>
          <p:cNvPr id="3" name="TextBox 2"/>
          <p:cNvSpPr txBox="1"/>
          <p:nvPr/>
        </p:nvSpPr>
        <p:spPr>
          <a:xfrm>
            <a:off x="683568" y="2060848"/>
            <a:ext cx="6840760" cy="954107"/>
          </a:xfrm>
          <a:prstGeom prst="rect">
            <a:avLst/>
          </a:prstGeom>
          <a:noFill/>
        </p:spPr>
        <p:txBody>
          <a:bodyPr wrap="square" rtlCol="0">
            <a:spAutoFit/>
          </a:bodyPr>
          <a:lstStyle/>
          <a:p>
            <a:r>
              <a:rPr lang="en-US" sz="2800" dirty="0" smtClean="0">
                <a:latin typeface="+mj-lt"/>
              </a:rPr>
              <a:t>EMPLOYEE PERFORMANCE ANALYSIS USING EXCEL</a:t>
            </a:r>
            <a:endParaRPr lang="en-IN" sz="2800" dirty="0">
              <a:latin typeface="+mj-lt"/>
            </a:endParaRPr>
          </a:p>
        </p:txBody>
      </p:sp>
    </p:spTree>
    <p:extLst>
      <p:ext uri="{BB962C8B-B14F-4D97-AF65-F5344CB8AC3E}">
        <p14:creationId xmlns:p14="http://schemas.microsoft.com/office/powerpoint/2010/main" val="1625008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72200" y="1203580"/>
            <a:ext cx="1872208" cy="584775"/>
          </a:xfrm>
          <a:prstGeom prst="rect">
            <a:avLst/>
          </a:prstGeom>
          <a:noFill/>
        </p:spPr>
        <p:txBody>
          <a:bodyPr wrap="square" rtlCol="0">
            <a:spAutoFit/>
          </a:bodyPr>
          <a:lstStyle/>
          <a:p>
            <a:r>
              <a:rPr lang="en-US" sz="3200" dirty="0" smtClean="0">
                <a:latin typeface="Bahnschrift" pitchFamily="34" charset="0"/>
              </a:rPr>
              <a:t>AGENDA</a:t>
            </a:r>
            <a:endParaRPr lang="en-IN" sz="3200" dirty="0">
              <a:latin typeface="Bahnschrift" pitchFamily="34" charset="0"/>
            </a:endParaRPr>
          </a:p>
        </p:txBody>
      </p:sp>
      <p:sp>
        <p:nvSpPr>
          <p:cNvPr id="3" name="TextBox 2"/>
          <p:cNvSpPr txBox="1"/>
          <p:nvPr/>
        </p:nvSpPr>
        <p:spPr>
          <a:xfrm>
            <a:off x="1011897" y="2060848"/>
            <a:ext cx="4824536" cy="3046988"/>
          </a:xfrm>
          <a:prstGeom prst="rect">
            <a:avLst/>
          </a:prstGeom>
          <a:noFill/>
        </p:spPr>
        <p:txBody>
          <a:bodyPr wrap="square" rtlCol="0">
            <a:spAutoFit/>
          </a:bodyPr>
          <a:lstStyle/>
          <a:p>
            <a:r>
              <a:rPr lang="en-US" sz="2400" dirty="0" smtClean="0">
                <a:latin typeface="+mj-lt"/>
              </a:rPr>
              <a:t>1.Problem Statement</a:t>
            </a:r>
          </a:p>
          <a:p>
            <a:r>
              <a:rPr lang="en-US" sz="2400" dirty="0" smtClean="0">
                <a:latin typeface="+mj-lt"/>
              </a:rPr>
              <a:t>2.Project Overview</a:t>
            </a:r>
          </a:p>
          <a:p>
            <a:r>
              <a:rPr lang="en-US" sz="2400" dirty="0" smtClean="0">
                <a:latin typeface="+mj-lt"/>
              </a:rPr>
              <a:t>3.End Users</a:t>
            </a:r>
          </a:p>
          <a:p>
            <a:r>
              <a:rPr lang="en-US" sz="2400" dirty="0" smtClean="0">
                <a:latin typeface="+mj-lt"/>
              </a:rPr>
              <a:t>4.Our Solution and Proposition</a:t>
            </a:r>
          </a:p>
          <a:p>
            <a:r>
              <a:rPr lang="en-US" sz="2400" dirty="0" smtClean="0">
                <a:latin typeface="+mj-lt"/>
              </a:rPr>
              <a:t>5.Dataset Description </a:t>
            </a:r>
          </a:p>
          <a:p>
            <a:r>
              <a:rPr lang="en-US" sz="2400" dirty="0" smtClean="0">
                <a:latin typeface="+mj-lt"/>
              </a:rPr>
              <a:t>6.Mpdelling Approach</a:t>
            </a:r>
          </a:p>
          <a:p>
            <a:r>
              <a:rPr lang="en-US" sz="2400" dirty="0" smtClean="0">
                <a:latin typeface="+mj-lt"/>
              </a:rPr>
              <a:t>7.Results and Discussion</a:t>
            </a:r>
          </a:p>
          <a:p>
            <a:r>
              <a:rPr lang="en-US" sz="2400" dirty="0" smtClean="0">
                <a:latin typeface="+mj-lt"/>
              </a:rPr>
              <a:t>8.Conclusion</a:t>
            </a:r>
            <a:endParaRPr lang="en-IN" sz="2400" dirty="0">
              <a:latin typeface="+mj-lt"/>
            </a:endParaRPr>
          </a:p>
        </p:txBody>
      </p:sp>
    </p:spTree>
    <p:extLst>
      <p:ext uri="{BB962C8B-B14F-4D97-AF65-F5344CB8AC3E}">
        <p14:creationId xmlns:p14="http://schemas.microsoft.com/office/powerpoint/2010/main" val="3063359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1612330"/>
            <a:ext cx="6120680" cy="584775"/>
          </a:xfrm>
          <a:prstGeom prst="rect">
            <a:avLst/>
          </a:prstGeom>
          <a:noFill/>
        </p:spPr>
        <p:txBody>
          <a:bodyPr wrap="square" rtlCol="0">
            <a:spAutoFit/>
          </a:bodyPr>
          <a:lstStyle/>
          <a:p>
            <a:r>
              <a:rPr lang="en-US" sz="3200" dirty="0" smtClean="0">
                <a:latin typeface="Bahnschrift" pitchFamily="34" charset="0"/>
              </a:rPr>
              <a:t>PROBLEM STATEMENT</a:t>
            </a:r>
            <a:endParaRPr lang="en-IN" sz="3200" dirty="0">
              <a:latin typeface="Bahnschrift" pitchFamily="34" charset="0"/>
            </a:endParaRPr>
          </a:p>
        </p:txBody>
      </p:sp>
      <p:sp>
        <p:nvSpPr>
          <p:cNvPr id="3" name="TextBox 2"/>
          <p:cNvSpPr txBox="1"/>
          <p:nvPr/>
        </p:nvSpPr>
        <p:spPr>
          <a:xfrm>
            <a:off x="683568" y="2708920"/>
            <a:ext cx="5616624" cy="2585323"/>
          </a:xfrm>
          <a:prstGeom prst="rect">
            <a:avLst/>
          </a:prstGeom>
          <a:noFill/>
        </p:spPr>
        <p:txBody>
          <a:bodyPr wrap="square" rtlCol="0">
            <a:spAutoFit/>
          </a:bodyPr>
          <a:lstStyle/>
          <a:p>
            <a:r>
              <a:rPr lang="en-US" dirty="0" smtClean="0"/>
              <a:t>Employee performance is defined as</a:t>
            </a:r>
          </a:p>
          <a:p>
            <a:r>
              <a:rPr lang="en-US" dirty="0" smtClean="0"/>
              <a:t>how well a person executes their job </a:t>
            </a:r>
          </a:p>
          <a:p>
            <a:r>
              <a:rPr lang="en-US" dirty="0" smtClean="0"/>
              <a:t>duties and responsibilities. The </a:t>
            </a:r>
          </a:p>
          <a:p>
            <a:r>
              <a:rPr lang="en-US" dirty="0" smtClean="0"/>
              <a:t>companies assess their employees </a:t>
            </a:r>
          </a:p>
          <a:p>
            <a:r>
              <a:rPr lang="en-US" dirty="0" smtClean="0"/>
              <a:t>performance on an annual or </a:t>
            </a:r>
          </a:p>
          <a:p>
            <a:r>
              <a:rPr lang="en-US" dirty="0" smtClean="0"/>
              <a:t>quarterly basis to define certain areas </a:t>
            </a:r>
          </a:p>
          <a:p>
            <a:r>
              <a:rPr lang="en-US" dirty="0" smtClean="0"/>
              <a:t>that they need improvement and to </a:t>
            </a:r>
          </a:p>
          <a:p>
            <a:r>
              <a:rPr lang="en-US" dirty="0" smtClean="0"/>
              <a:t>encourage further success in the </a:t>
            </a:r>
          </a:p>
          <a:p>
            <a:r>
              <a:rPr lang="en-US" dirty="0" smtClean="0"/>
              <a:t>expected areas.</a:t>
            </a:r>
            <a:endParaRPr lang="en-IN" dirty="0"/>
          </a:p>
        </p:txBody>
      </p:sp>
    </p:spTree>
    <p:extLst>
      <p:ext uri="{BB962C8B-B14F-4D97-AF65-F5344CB8AC3E}">
        <p14:creationId xmlns:p14="http://schemas.microsoft.com/office/powerpoint/2010/main" val="2447552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9408" y="1237280"/>
            <a:ext cx="5256584" cy="584775"/>
          </a:xfrm>
          <a:prstGeom prst="rect">
            <a:avLst/>
          </a:prstGeom>
          <a:noFill/>
        </p:spPr>
        <p:txBody>
          <a:bodyPr wrap="square" rtlCol="0">
            <a:spAutoFit/>
          </a:bodyPr>
          <a:lstStyle/>
          <a:p>
            <a:r>
              <a:rPr lang="en-US" sz="3200" dirty="0" smtClean="0">
                <a:latin typeface="Bahnschrift" pitchFamily="34" charset="0"/>
              </a:rPr>
              <a:t>PROJECT OVERVIEW</a:t>
            </a:r>
            <a:endParaRPr lang="en-IN" sz="3200" dirty="0">
              <a:latin typeface="Bahnschrift" pitchFamily="34" charset="0"/>
            </a:endParaRPr>
          </a:p>
        </p:txBody>
      </p:sp>
      <p:sp>
        <p:nvSpPr>
          <p:cNvPr id="3" name="TextBox 2"/>
          <p:cNvSpPr txBox="1"/>
          <p:nvPr/>
        </p:nvSpPr>
        <p:spPr>
          <a:xfrm>
            <a:off x="838806" y="2215624"/>
            <a:ext cx="5616624" cy="1938992"/>
          </a:xfrm>
          <a:prstGeom prst="rect">
            <a:avLst/>
          </a:prstGeom>
          <a:noFill/>
        </p:spPr>
        <p:txBody>
          <a:bodyPr wrap="square" rtlCol="0">
            <a:spAutoFit/>
          </a:bodyPr>
          <a:lstStyle/>
          <a:p>
            <a:r>
              <a:rPr lang="en-US" sz="2000" dirty="0" smtClean="0">
                <a:latin typeface="+mj-lt"/>
              </a:rPr>
              <a:t>The project involves analyzing employee data </a:t>
            </a:r>
          </a:p>
          <a:p>
            <a:r>
              <a:rPr lang="en-US" sz="2000" dirty="0">
                <a:latin typeface="+mj-lt"/>
              </a:rPr>
              <a:t>u</a:t>
            </a:r>
            <a:r>
              <a:rPr lang="en-US" sz="2000" dirty="0" smtClean="0">
                <a:latin typeface="+mj-lt"/>
              </a:rPr>
              <a:t>sing Excel which helps in gaining the </a:t>
            </a:r>
          </a:p>
          <a:p>
            <a:r>
              <a:rPr lang="en-US" sz="2000" dirty="0" smtClean="0">
                <a:latin typeface="+mj-lt"/>
              </a:rPr>
              <a:t>knowledge regarding organizational data, performance statistical analysis by creating visualization to understand the employee performances. </a:t>
            </a:r>
            <a:endParaRPr lang="en-IN" sz="2000" dirty="0">
              <a:latin typeface="+mj-lt"/>
            </a:endParaRPr>
          </a:p>
        </p:txBody>
      </p:sp>
    </p:spTree>
    <p:extLst>
      <p:ext uri="{BB962C8B-B14F-4D97-AF65-F5344CB8AC3E}">
        <p14:creationId xmlns:p14="http://schemas.microsoft.com/office/powerpoint/2010/main" val="2652799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2928" y="1222652"/>
            <a:ext cx="4213448" cy="461665"/>
          </a:xfrm>
          <a:prstGeom prst="rect">
            <a:avLst/>
          </a:prstGeom>
          <a:noFill/>
        </p:spPr>
        <p:txBody>
          <a:bodyPr wrap="square" rtlCol="0">
            <a:spAutoFit/>
          </a:bodyPr>
          <a:lstStyle/>
          <a:p>
            <a:r>
              <a:rPr lang="en-US" sz="2400" dirty="0" smtClean="0">
                <a:latin typeface="Bahnschrift" pitchFamily="34" charset="0"/>
              </a:rPr>
              <a:t>WHO ARE THE END USERS?</a:t>
            </a:r>
            <a:endParaRPr lang="en-IN" sz="2400" dirty="0">
              <a:latin typeface="Bahnschrift" pitchFamily="34" charset="0"/>
            </a:endParaRPr>
          </a:p>
        </p:txBody>
      </p:sp>
      <p:sp>
        <p:nvSpPr>
          <p:cNvPr id="3" name="TextBox 2"/>
          <p:cNvSpPr txBox="1"/>
          <p:nvPr/>
        </p:nvSpPr>
        <p:spPr>
          <a:xfrm>
            <a:off x="827584" y="1844824"/>
            <a:ext cx="6120680" cy="1477328"/>
          </a:xfrm>
          <a:prstGeom prst="rect">
            <a:avLst/>
          </a:prstGeom>
          <a:noFill/>
        </p:spPr>
        <p:txBody>
          <a:bodyPr wrap="square" rtlCol="0">
            <a:spAutoFit/>
          </a:bodyPr>
          <a:lstStyle/>
          <a:p>
            <a:r>
              <a:rPr lang="en-US" b="1" dirty="0" smtClean="0"/>
              <a:t>The end users in employee performance analysis include :</a:t>
            </a:r>
          </a:p>
          <a:p>
            <a:endParaRPr lang="en-US" dirty="0"/>
          </a:p>
          <a:p>
            <a:r>
              <a:rPr lang="en-US" dirty="0" smtClean="0"/>
              <a:t>    1.Human resource management professionals.</a:t>
            </a:r>
          </a:p>
          <a:p>
            <a:r>
              <a:rPr lang="en-US" dirty="0"/>
              <a:t> </a:t>
            </a:r>
            <a:r>
              <a:rPr lang="en-US" dirty="0" smtClean="0"/>
              <a:t>   2.Data analysts.</a:t>
            </a:r>
          </a:p>
          <a:p>
            <a:r>
              <a:rPr lang="en-US" dirty="0"/>
              <a:t> </a:t>
            </a:r>
            <a:r>
              <a:rPr lang="en-US" dirty="0" smtClean="0"/>
              <a:t>   3.Superiors</a:t>
            </a:r>
          </a:p>
        </p:txBody>
      </p:sp>
    </p:spTree>
    <p:extLst>
      <p:ext uri="{BB962C8B-B14F-4D97-AF65-F5344CB8AC3E}">
        <p14:creationId xmlns:p14="http://schemas.microsoft.com/office/powerpoint/2010/main" val="3927269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96752"/>
            <a:ext cx="6336704" cy="1754326"/>
          </a:xfrm>
          <a:prstGeom prst="rect">
            <a:avLst/>
          </a:prstGeom>
          <a:noFill/>
        </p:spPr>
        <p:txBody>
          <a:bodyPr wrap="square" rtlCol="0">
            <a:spAutoFit/>
          </a:bodyPr>
          <a:lstStyle/>
          <a:p>
            <a:r>
              <a:rPr lang="en-US" sz="3600" b="1" dirty="0" smtClean="0">
                <a:latin typeface="Bahnschrift" pitchFamily="34" charset="0"/>
              </a:rPr>
              <a:t>OUR SOLUTION AND</a:t>
            </a:r>
          </a:p>
          <a:p>
            <a:r>
              <a:rPr lang="en-US" sz="3600" b="1" dirty="0" smtClean="0">
                <a:latin typeface="Bahnschrift" pitchFamily="34" charset="0"/>
              </a:rPr>
              <a:t>ITS VALUE </a:t>
            </a:r>
          </a:p>
          <a:p>
            <a:r>
              <a:rPr lang="en-US" sz="3600" b="1" dirty="0" smtClean="0">
                <a:latin typeface="Bahnschrift" pitchFamily="34" charset="0"/>
              </a:rPr>
              <a:t>PROPOSITION</a:t>
            </a:r>
            <a:endParaRPr lang="en-IN" sz="3600" b="1" dirty="0">
              <a:latin typeface="Bahnschrift" pitchFamily="34" charset="0"/>
            </a:endParaRPr>
          </a:p>
        </p:txBody>
      </p:sp>
      <p:sp>
        <p:nvSpPr>
          <p:cNvPr id="3" name="TextBox 2"/>
          <p:cNvSpPr txBox="1"/>
          <p:nvPr/>
        </p:nvSpPr>
        <p:spPr>
          <a:xfrm>
            <a:off x="539552" y="3212976"/>
            <a:ext cx="5256584" cy="1200329"/>
          </a:xfrm>
          <a:prstGeom prst="rect">
            <a:avLst/>
          </a:prstGeom>
          <a:noFill/>
        </p:spPr>
        <p:txBody>
          <a:bodyPr wrap="square" rtlCol="0">
            <a:spAutoFit/>
          </a:bodyPr>
          <a:lstStyle/>
          <a:p>
            <a:pPr marL="285750" indent="-285750">
              <a:buFont typeface="Wingdings" pitchFamily="2" charset="2"/>
              <a:buChar char="v"/>
            </a:pPr>
            <a:r>
              <a:rPr lang="en-US" dirty="0" smtClean="0"/>
              <a:t>Filtering – purpose to fill </a:t>
            </a:r>
          </a:p>
          <a:p>
            <a:r>
              <a:rPr lang="en-US" dirty="0"/>
              <a:t> </a:t>
            </a:r>
            <a:r>
              <a:rPr lang="en-US" dirty="0" smtClean="0"/>
              <a:t>the missing values.</a:t>
            </a:r>
          </a:p>
          <a:p>
            <a:pPr marL="285750" indent="-285750">
              <a:buFont typeface="Wingdings" pitchFamily="2" charset="2"/>
              <a:buChar char="v"/>
            </a:pPr>
            <a:r>
              <a:rPr lang="en-US" dirty="0" smtClean="0"/>
              <a:t>Usage – pivot table and</a:t>
            </a:r>
          </a:p>
          <a:p>
            <a:r>
              <a:rPr lang="en-US" dirty="0"/>
              <a:t> </a:t>
            </a:r>
            <a:r>
              <a:rPr lang="en-US" dirty="0" smtClean="0"/>
              <a:t>data chart.</a:t>
            </a:r>
            <a:endParaRPr lang="en-IN" dirty="0"/>
          </a:p>
        </p:txBody>
      </p:sp>
    </p:spTree>
    <p:extLst>
      <p:ext uri="{BB962C8B-B14F-4D97-AF65-F5344CB8AC3E}">
        <p14:creationId xmlns:p14="http://schemas.microsoft.com/office/powerpoint/2010/main" val="609564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1149" y="726014"/>
            <a:ext cx="4392488" cy="523220"/>
          </a:xfrm>
          <a:prstGeom prst="rect">
            <a:avLst/>
          </a:prstGeom>
          <a:noFill/>
        </p:spPr>
        <p:txBody>
          <a:bodyPr wrap="square" rtlCol="0">
            <a:spAutoFit/>
          </a:bodyPr>
          <a:lstStyle/>
          <a:p>
            <a:r>
              <a:rPr lang="en-US" sz="2800" b="1" dirty="0" smtClean="0">
                <a:latin typeface="Bahnschrift" pitchFamily="34" charset="0"/>
              </a:rPr>
              <a:t>DATASET DESCRIPTION</a:t>
            </a:r>
            <a:endParaRPr lang="en-IN" sz="2800" b="1" dirty="0">
              <a:latin typeface="Bahnschrift" pitchFamily="34" charset="0"/>
            </a:endParaRPr>
          </a:p>
        </p:txBody>
      </p:sp>
      <p:sp>
        <p:nvSpPr>
          <p:cNvPr id="3" name="TextBox 2"/>
          <p:cNvSpPr txBox="1"/>
          <p:nvPr/>
        </p:nvSpPr>
        <p:spPr>
          <a:xfrm>
            <a:off x="467544" y="1536165"/>
            <a:ext cx="4536504" cy="923330"/>
          </a:xfrm>
          <a:prstGeom prst="rect">
            <a:avLst/>
          </a:prstGeom>
          <a:noFill/>
        </p:spPr>
        <p:txBody>
          <a:bodyPr wrap="square" rtlCol="0">
            <a:spAutoFit/>
          </a:bodyPr>
          <a:lstStyle/>
          <a:p>
            <a:pPr marL="285750" indent="-285750">
              <a:buFont typeface="Arial" pitchFamily="34" charset="0"/>
              <a:buChar char="•"/>
            </a:pPr>
            <a:r>
              <a:rPr lang="en-US" dirty="0" smtClean="0"/>
              <a:t>Employee data set – </a:t>
            </a:r>
            <a:r>
              <a:rPr lang="en-US" dirty="0" err="1" smtClean="0"/>
              <a:t>Kaggle</a:t>
            </a:r>
            <a:endParaRPr lang="en-US" dirty="0" smtClean="0"/>
          </a:p>
          <a:p>
            <a:pPr marL="285750" indent="-285750">
              <a:buFont typeface="Arial" pitchFamily="34" charset="0"/>
              <a:buChar char="•"/>
            </a:pPr>
            <a:r>
              <a:rPr lang="en-US" dirty="0" smtClean="0"/>
              <a:t>There are 26 features</a:t>
            </a:r>
          </a:p>
          <a:p>
            <a:pPr marL="285750" indent="-285750">
              <a:buFont typeface="Arial" pitchFamily="34" charset="0"/>
              <a:buChar char="•"/>
            </a:pPr>
            <a:r>
              <a:rPr lang="en-US" dirty="0" smtClean="0"/>
              <a:t>The important ten features are,</a:t>
            </a:r>
            <a:endParaRPr lang="en-IN" dirty="0"/>
          </a:p>
        </p:txBody>
      </p:sp>
      <p:sp>
        <p:nvSpPr>
          <p:cNvPr id="4" name="TextBox 3"/>
          <p:cNvSpPr txBox="1"/>
          <p:nvPr/>
        </p:nvSpPr>
        <p:spPr>
          <a:xfrm>
            <a:off x="1134074" y="2492896"/>
            <a:ext cx="3816424" cy="2862322"/>
          </a:xfrm>
          <a:prstGeom prst="rect">
            <a:avLst/>
          </a:prstGeom>
          <a:noFill/>
        </p:spPr>
        <p:txBody>
          <a:bodyPr wrap="square" rtlCol="0">
            <a:spAutoFit/>
          </a:bodyPr>
          <a:lstStyle/>
          <a:p>
            <a:pPr marL="285750" indent="-285750">
              <a:buFont typeface="Arial" pitchFamily="34" charset="0"/>
              <a:buChar char="•"/>
            </a:pPr>
            <a:r>
              <a:rPr lang="en-US" dirty="0" smtClean="0"/>
              <a:t>Employment ID</a:t>
            </a:r>
          </a:p>
          <a:p>
            <a:pPr marL="285750" indent="-285750">
              <a:buFont typeface="Arial" pitchFamily="34" charset="0"/>
              <a:buChar char="•"/>
            </a:pPr>
            <a:r>
              <a:rPr lang="en-US" dirty="0" smtClean="0"/>
              <a:t>First name</a:t>
            </a:r>
          </a:p>
          <a:p>
            <a:pPr marL="285750" indent="-285750">
              <a:buFont typeface="Arial" pitchFamily="34" charset="0"/>
              <a:buChar char="•"/>
            </a:pPr>
            <a:r>
              <a:rPr lang="en-US" dirty="0" smtClean="0"/>
              <a:t>Last name</a:t>
            </a:r>
          </a:p>
          <a:p>
            <a:pPr marL="285750" indent="-285750">
              <a:buFont typeface="Arial" pitchFamily="34" charset="0"/>
              <a:buChar char="•"/>
            </a:pPr>
            <a:r>
              <a:rPr lang="en-US" dirty="0" smtClean="0"/>
              <a:t>Gender</a:t>
            </a:r>
          </a:p>
          <a:p>
            <a:pPr marL="285750" indent="-285750">
              <a:buFont typeface="Arial" pitchFamily="34" charset="0"/>
              <a:buChar char="•"/>
            </a:pPr>
            <a:r>
              <a:rPr lang="en-US" dirty="0" smtClean="0"/>
              <a:t>Employee status</a:t>
            </a:r>
          </a:p>
          <a:p>
            <a:pPr marL="285750" indent="-285750">
              <a:buFont typeface="Arial" pitchFamily="34" charset="0"/>
              <a:buChar char="•"/>
            </a:pPr>
            <a:r>
              <a:rPr lang="en-US" dirty="0" smtClean="0"/>
              <a:t>Employee type</a:t>
            </a:r>
          </a:p>
          <a:p>
            <a:pPr marL="285750" indent="-285750">
              <a:buFont typeface="Arial" pitchFamily="34" charset="0"/>
              <a:buChar char="•"/>
            </a:pPr>
            <a:r>
              <a:rPr lang="en-US" dirty="0" smtClean="0"/>
              <a:t>Employee classification </a:t>
            </a:r>
          </a:p>
          <a:p>
            <a:pPr marL="285750" indent="-285750">
              <a:buFont typeface="Arial" pitchFamily="34" charset="0"/>
              <a:buChar char="•"/>
            </a:pPr>
            <a:r>
              <a:rPr lang="en-US" dirty="0" smtClean="0"/>
              <a:t>Performance score</a:t>
            </a:r>
          </a:p>
          <a:p>
            <a:pPr marL="285750" indent="-285750">
              <a:buFont typeface="Arial" pitchFamily="34" charset="0"/>
              <a:buChar char="•"/>
            </a:pPr>
            <a:r>
              <a:rPr lang="en-US" dirty="0" smtClean="0"/>
              <a:t>Current employee ratings</a:t>
            </a:r>
          </a:p>
          <a:p>
            <a:pPr marL="285750" indent="-285750">
              <a:buFont typeface="Arial" pitchFamily="34" charset="0"/>
              <a:buChar char="•"/>
            </a:pPr>
            <a:r>
              <a:rPr lang="en-US" dirty="0" smtClean="0"/>
              <a:t>Business units</a:t>
            </a:r>
            <a:endParaRPr lang="en-IN" dirty="0"/>
          </a:p>
        </p:txBody>
      </p:sp>
    </p:spTree>
    <p:extLst>
      <p:ext uri="{BB962C8B-B14F-4D97-AF65-F5344CB8AC3E}">
        <p14:creationId xmlns:p14="http://schemas.microsoft.com/office/powerpoint/2010/main" val="2625392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1772816"/>
            <a:ext cx="5832648" cy="584775"/>
          </a:xfrm>
          <a:prstGeom prst="rect">
            <a:avLst/>
          </a:prstGeom>
          <a:noFill/>
        </p:spPr>
        <p:txBody>
          <a:bodyPr wrap="square" rtlCol="0">
            <a:spAutoFit/>
          </a:bodyPr>
          <a:lstStyle/>
          <a:p>
            <a:r>
              <a:rPr lang="en-US" sz="3200" dirty="0" smtClean="0">
                <a:latin typeface="Bahnschrift" pitchFamily="34" charset="0"/>
              </a:rPr>
              <a:t>THE “WOW” IN OUR SOLUTION</a:t>
            </a:r>
            <a:endParaRPr lang="en-IN" sz="3200" dirty="0">
              <a:latin typeface="Bahnschrift" pitchFamily="34" charset="0"/>
            </a:endParaRPr>
          </a:p>
        </p:txBody>
      </p:sp>
      <p:sp>
        <p:nvSpPr>
          <p:cNvPr id="3" name="TextBox 2"/>
          <p:cNvSpPr txBox="1"/>
          <p:nvPr/>
        </p:nvSpPr>
        <p:spPr>
          <a:xfrm>
            <a:off x="827651" y="2924944"/>
            <a:ext cx="5328592" cy="923330"/>
          </a:xfrm>
          <a:prstGeom prst="rect">
            <a:avLst/>
          </a:prstGeom>
          <a:noFill/>
        </p:spPr>
        <p:txBody>
          <a:bodyPr wrap="square" rtlCol="0">
            <a:spAutoFit/>
          </a:bodyPr>
          <a:lstStyle/>
          <a:p>
            <a:pPr marL="285750" indent="-285750">
              <a:buFont typeface="Arial" pitchFamily="34" charset="0"/>
              <a:buChar char="•"/>
            </a:pPr>
            <a:r>
              <a:rPr lang="en-US" dirty="0" smtClean="0"/>
              <a:t> Performance Level – These include the </a:t>
            </a:r>
          </a:p>
          <a:p>
            <a:r>
              <a:rPr lang="en-US" dirty="0"/>
              <a:t> </a:t>
            </a:r>
            <a:r>
              <a:rPr lang="en-US" dirty="0" smtClean="0"/>
              <a:t>     </a:t>
            </a:r>
            <a:r>
              <a:rPr lang="en-IN" dirty="0" smtClean="0"/>
              <a:t>categories such as Levels in very high, </a:t>
            </a:r>
          </a:p>
          <a:p>
            <a:r>
              <a:rPr lang="en-IN" dirty="0"/>
              <a:t> </a:t>
            </a:r>
            <a:r>
              <a:rPr lang="en-IN" dirty="0" smtClean="0"/>
              <a:t>     high, medium, low, etc…</a:t>
            </a:r>
            <a:endParaRPr lang="en-US" dirty="0" smtClean="0"/>
          </a:p>
        </p:txBody>
      </p:sp>
    </p:spTree>
    <p:extLst>
      <p:ext uri="{BB962C8B-B14F-4D97-AF65-F5344CB8AC3E}">
        <p14:creationId xmlns:p14="http://schemas.microsoft.com/office/powerpoint/2010/main" val="2316545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TotalTime>
  <Words>368</Words>
  <Application>Microsoft Office PowerPoint</Application>
  <PresentationFormat>On-screen Show (4:3)</PresentationFormat>
  <Paragraphs>82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EMPLOYEE DATA ANALYSIS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csc</dc:creator>
  <cp:lastModifiedBy>csc</cp:lastModifiedBy>
  <cp:revision>24</cp:revision>
  <dcterms:created xsi:type="dcterms:W3CDTF">2024-08-29T10:41:03Z</dcterms:created>
  <dcterms:modified xsi:type="dcterms:W3CDTF">2024-08-30T12:34:10Z</dcterms:modified>
</cp:coreProperties>
</file>