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latin typeface="Times New Roman" pitchFamily="18" charset="0"/>
                <a:cs typeface="Times New Roman" pitchFamily="18" charset="0"/>
              </a:rPr>
              <a:t>STUDENT </a:t>
            </a:r>
            <a:r>
              <a:rPr lang="en-US" sz="2400" b="1" dirty="0" smtClean="0">
                <a:latin typeface="Times New Roman" pitchFamily="18" charset="0"/>
                <a:cs typeface="Times New Roman" pitchFamily="18" charset="0"/>
              </a:rPr>
              <a:t>NAME		: LEKHA N</a:t>
            </a: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REGISTER </a:t>
            </a:r>
            <a:r>
              <a:rPr lang="en-US" sz="2400" b="1" dirty="0" smtClean="0">
                <a:latin typeface="Times New Roman" pitchFamily="18" charset="0"/>
                <a:cs typeface="Times New Roman" pitchFamily="18" charset="0"/>
              </a:rPr>
              <a:t>NO		: 312210749</a:t>
            </a:r>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DEPARTMENT		: B.com ( Accounting and Finance)</a:t>
            </a:r>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COLLEGE 			: BHAKTAVATSALAM                      			MEMORIAL COLLEGE FOR WOMEN</a:t>
            </a: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           </a:t>
            </a:r>
            <a:endParaRPr lang="en-IN"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738282" y="1500174"/>
            <a:ext cx="7429552" cy="1569660"/>
          </a:xfrm>
          <a:prstGeom prst="rect">
            <a:avLst/>
          </a:prstGeom>
        </p:spPr>
        <p:txBody>
          <a:bodyPr wrap="square">
            <a:spAutoFit/>
          </a:bodyPr>
          <a:lstStyle/>
          <a:p>
            <a:r>
              <a:rPr lang="en-US" sz="2400" dirty="0" smtClean="0">
                <a:latin typeface="Times New Roman" pitchFamily="18" charset="0"/>
                <a:cs typeface="Times New Roman" pitchFamily="18" charset="0"/>
              </a:rPr>
              <a:t>	When crafting a problem statement specifically for </a:t>
            </a:r>
            <a:r>
              <a:rPr lang="en-US" sz="2400" dirty="0" err="1" smtClean="0">
                <a:latin typeface="Times New Roman" pitchFamily="18" charset="0"/>
                <a:cs typeface="Times New Roman" pitchFamily="18" charset="0"/>
              </a:rPr>
              <a:t>modelling</a:t>
            </a:r>
            <a:r>
              <a:rPr lang="en-US" sz="2400" dirty="0" smtClean="0">
                <a:latin typeface="Times New Roman" pitchFamily="18" charset="0"/>
                <a:cs typeface="Times New Roman" pitchFamily="18" charset="0"/>
              </a:rPr>
              <a:t> , it typically involves defining the context in which a model is </a:t>
            </a:r>
            <a:r>
              <a:rPr lang="en-US" sz="2400" dirty="0" err="1" smtClean="0">
                <a:latin typeface="Times New Roman" pitchFamily="18" charset="0"/>
                <a:cs typeface="Times New Roman" pitchFamily="18" charset="0"/>
              </a:rPr>
              <a:t>needed,the</a:t>
            </a:r>
            <a:r>
              <a:rPr lang="en-US" sz="2400" dirty="0" smtClean="0">
                <a:latin typeface="Times New Roman" pitchFamily="18" charset="0"/>
                <a:cs typeface="Times New Roman" pitchFamily="18" charset="0"/>
              </a:rPr>
              <a:t> issue that the model aims to </a:t>
            </a:r>
            <a:r>
              <a:rPr lang="en-US" sz="2400" dirty="0" err="1" smtClean="0">
                <a:latin typeface="Times New Roman" pitchFamily="18" charset="0"/>
                <a:cs typeface="Times New Roman" pitchFamily="18" charset="0"/>
              </a:rPr>
              <a:t>address,and</a:t>
            </a:r>
            <a:r>
              <a:rPr lang="en-US" sz="2400" dirty="0" smtClean="0">
                <a:latin typeface="Times New Roman" pitchFamily="18" charset="0"/>
                <a:cs typeface="Times New Roman" pitchFamily="18" charset="0"/>
              </a:rPr>
              <a:t> the desired outcome of using the model</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238216" y="1785926"/>
            <a:ext cx="7715303" cy="1477328"/>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	If you are referring to the results of a modeling  process, this typically involves presenting the findings or outcomes after a model  has been developed and tested.</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38216" y="1357298"/>
            <a:ext cx="8501122" cy="1631216"/>
          </a:xfrm>
          <a:prstGeom prst="rect">
            <a:avLst/>
          </a:prstGeom>
        </p:spPr>
        <p:txBody>
          <a:bodyPr wrap="square">
            <a:spAutoFit/>
          </a:bodyPr>
          <a:lstStyle/>
          <a:p>
            <a:r>
              <a:rPr lang="en-US" dirty="0" smtClean="0"/>
              <a:t>	</a:t>
            </a:r>
            <a:r>
              <a:rPr lang="en-US" sz="2000" dirty="0" smtClean="0">
                <a:latin typeface="Times New Roman" pitchFamily="18" charset="0"/>
                <a:cs typeface="Times New Roman" pitchFamily="18" charset="0"/>
              </a:rPr>
              <a:t>The conclusion of the a modeling project is where you </a:t>
            </a:r>
            <a:r>
              <a:rPr lang="en-US" sz="2000" dirty="0" err="1" smtClean="0">
                <a:latin typeface="Times New Roman" pitchFamily="18" charset="0"/>
                <a:cs typeface="Times New Roman" pitchFamily="18" charset="0"/>
              </a:rPr>
              <a:t>summarise</a:t>
            </a:r>
            <a:r>
              <a:rPr lang="en-US" sz="2000" dirty="0" smtClean="0">
                <a:latin typeface="Times New Roman" pitchFamily="18" charset="0"/>
                <a:cs typeface="Times New Roman" pitchFamily="18" charset="0"/>
              </a:rPr>
              <a:t> the key finding , reflect on the </a:t>
            </a:r>
            <a:r>
              <a:rPr lang="en-US" sz="2000" dirty="0" err="1" smtClean="0">
                <a:latin typeface="Times New Roman" pitchFamily="18" charset="0"/>
                <a:cs typeface="Times New Roman" pitchFamily="18" charset="0"/>
              </a:rPr>
              <a:t>significiance</a:t>
            </a:r>
            <a:r>
              <a:rPr lang="en-US" sz="2000" dirty="0" smtClean="0">
                <a:latin typeface="Times New Roman" pitchFamily="18" charset="0"/>
                <a:cs typeface="Times New Roman" pitchFamily="18" charset="0"/>
              </a:rPr>
              <a:t> of the result and outline the next steps or </a:t>
            </a:r>
            <a:r>
              <a:rPr lang="en-US" sz="2000" dirty="0" err="1" smtClean="0">
                <a:latin typeface="Times New Roman" pitchFamily="18" charset="0"/>
                <a:cs typeface="Times New Roman" pitchFamily="18" charset="0"/>
              </a:rPr>
              <a:t>recommandations</a:t>
            </a:r>
            <a:r>
              <a:rPr lang="en-US" sz="2000" dirty="0" smtClean="0">
                <a:latin typeface="Times New Roman" pitchFamily="18" charset="0"/>
                <a:cs typeface="Times New Roman" pitchFamily="18" charset="0"/>
              </a:rPr>
              <a:t>. it is a critical part of any report of any report or presentation, as it ties together all the work that has been done and provides closure to the problem statement.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81026" y="1166842"/>
            <a:ext cx="7643866" cy="5355312"/>
          </a:xfrm>
          <a:prstGeom prst="rect">
            <a:avLst/>
          </a:prstGeom>
        </p:spPr>
        <p:txBody>
          <a:bodyPr wrap="square">
            <a:spAutoFit/>
          </a:bodyPr>
          <a:lstStyle/>
          <a:p>
            <a:r>
              <a:rPr lang="en-US" dirty="0" smtClean="0"/>
              <a:t>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problem statement clearly defines an </a:t>
            </a:r>
            <a:r>
              <a:rPr lang="en-US" dirty="0" smtClean="0">
                <a:latin typeface="Times New Roman" pitchFamily="18" charset="0"/>
                <a:cs typeface="Times New Roman" pitchFamily="18" charset="0"/>
              </a:rPr>
              <a:t>issue </a:t>
            </a:r>
            <a:r>
              <a:rPr lang="en-US" dirty="0" smtClean="0">
                <a:latin typeface="Times New Roman" pitchFamily="18" charset="0"/>
                <a:cs typeface="Times New Roman" pitchFamily="18" charset="0"/>
              </a:rPr>
              <a:t>that needs to be addressed. To craft an effective problem statement, you should include the following elements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Background</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Provide context or background information about the problem.</a:t>
            </a:r>
          </a:p>
          <a:p>
            <a:r>
              <a:rPr lang="en-US" b="1" u="sng" dirty="0" smtClean="0">
                <a:latin typeface="Times New Roman" pitchFamily="18" charset="0"/>
                <a:cs typeface="Times New Roman" pitchFamily="18" charset="0"/>
              </a:rPr>
              <a:t>Problem</a:t>
            </a:r>
            <a:r>
              <a:rPr lang="en-US" u="sng" dirty="0" smtClean="0">
                <a:latin typeface="Times New Roman" pitchFamily="18" charset="0"/>
                <a:cs typeface="Times New Roman" pitchFamily="18" charset="0"/>
              </a:rPr>
              <a:t>: </a:t>
            </a:r>
            <a:endParaRPr lang="en-US" u="sng"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Clearly </a:t>
            </a:r>
            <a:r>
              <a:rPr lang="en-US" dirty="0" smtClean="0">
                <a:latin typeface="Times New Roman" pitchFamily="18" charset="0"/>
                <a:cs typeface="Times New Roman" pitchFamily="18" charset="0"/>
              </a:rPr>
              <a:t>describe the issue or challenge.</a:t>
            </a:r>
          </a:p>
          <a:p>
            <a:r>
              <a:rPr lang="en-US" b="1" u="sng" dirty="0" smtClean="0">
                <a:latin typeface="Times New Roman" pitchFamily="18" charset="0"/>
                <a:cs typeface="Times New Roman" pitchFamily="18" charset="0"/>
              </a:rPr>
              <a:t>Impact</a:t>
            </a:r>
            <a:r>
              <a:rPr lang="en-US" u="sng" dirty="0" smtClean="0">
                <a:latin typeface="Times New Roman" pitchFamily="18" charset="0"/>
                <a:cs typeface="Times New Roman" pitchFamily="18" charset="0"/>
              </a:rPr>
              <a:t>: </a:t>
            </a:r>
            <a:endParaRPr lang="en-US" u="sng"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Explain </a:t>
            </a:r>
            <a:r>
              <a:rPr lang="en-US" dirty="0" smtClean="0">
                <a:latin typeface="Times New Roman" pitchFamily="18" charset="0"/>
                <a:cs typeface="Times New Roman" pitchFamily="18" charset="0"/>
              </a:rPr>
              <a:t>why the problem is important and what consequences it has.</a:t>
            </a:r>
          </a:p>
          <a:p>
            <a:r>
              <a:rPr lang="en-US" b="1" u="sng" dirty="0" smtClean="0">
                <a:latin typeface="Times New Roman" pitchFamily="18" charset="0"/>
                <a:cs typeface="Times New Roman" pitchFamily="18" charset="0"/>
              </a:rPr>
              <a:t>Scope</a:t>
            </a:r>
            <a:r>
              <a:rPr lang="en-US" u="sng" dirty="0" smtClean="0">
                <a:latin typeface="Times New Roman" pitchFamily="18" charset="0"/>
                <a:cs typeface="Times New Roman" pitchFamily="18" charset="0"/>
              </a:rPr>
              <a:t>: </a:t>
            </a:r>
            <a:endParaRPr lang="en-US" u="sng"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Define </a:t>
            </a:r>
            <a:r>
              <a:rPr lang="en-US" dirty="0" smtClean="0">
                <a:latin typeface="Times New Roman" pitchFamily="18" charset="0"/>
                <a:cs typeface="Times New Roman" pitchFamily="18" charset="0"/>
              </a:rPr>
              <a:t>the boundaries of the problem, including what is and isn’t included.</a:t>
            </a:r>
          </a:p>
          <a:p>
            <a:r>
              <a:rPr lang="en-US" b="1" u="sng" dirty="0" smtClean="0">
                <a:latin typeface="Times New Roman" pitchFamily="18" charset="0"/>
                <a:cs typeface="Times New Roman" pitchFamily="18" charset="0"/>
              </a:rPr>
              <a:t>Objectives</a:t>
            </a:r>
            <a:r>
              <a:rPr lang="en-US" u="sng" dirty="0" smtClean="0">
                <a:latin typeface="Times New Roman" pitchFamily="18" charset="0"/>
                <a:cs typeface="Times New Roman" pitchFamily="18" charset="0"/>
              </a:rPr>
              <a:t>: </a:t>
            </a:r>
            <a:endParaRPr lang="en-US" u="sng"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State </a:t>
            </a:r>
            <a:r>
              <a:rPr lang="en-US" dirty="0" smtClean="0">
                <a:latin typeface="Times New Roman" pitchFamily="18" charset="0"/>
                <a:cs typeface="Times New Roman" pitchFamily="18" charset="0"/>
              </a:rPr>
              <a:t>what needs to be achieved to address the problem.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If </a:t>
            </a:r>
            <a:r>
              <a:rPr lang="en-US" dirty="0" smtClean="0">
                <a:latin typeface="Times New Roman" pitchFamily="18" charset="0"/>
                <a:cs typeface="Times New Roman" pitchFamily="18" charset="0"/>
              </a:rPr>
              <a:t>you have a specific problem in mind or need help with a particular context (e.g., a business challenge, technical issue, or research question), please share more details so I can tailor the problem statement accordingly.</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7834" y="2647950"/>
            <a:ext cx="3024166"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71480"/>
            <a:ext cx="5927729" cy="670696"/>
          </a:xfrm>
          <a:prstGeom prst="rect">
            <a:avLst/>
          </a:prstGeom>
        </p:spPr>
        <p:txBody>
          <a:bodyPr vert="horz" wrap="square" lIns="0" tIns="16510" rIns="0" bIns="0" rtlCol="0">
            <a:spAutoFit/>
          </a:bodyPr>
          <a:lstStyle/>
          <a:p>
            <a:pPr marL="12700" algn="r">
              <a:lnSpc>
                <a:spcPct val="100000"/>
              </a:lnSpc>
              <a:spcBef>
                <a:spcPts val="130"/>
              </a:spcBef>
              <a:tabLst>
                <a:tab pos="2642870" algn="l"/>
              </a:tabLst>
            </a:pPr>
            <a:r>
              <a:rPr sz="4250" spc="5" dirty="0">
                <a:latin typeface="Times New Roman" pitchFamily="18" charset="0"/>
                <a:cs typeface="Times New Roman" pitchFamily="18" charset="0"/>
              </a:rPr>
              <a:t>PROJECT	</a:t>
            </a:r>
            <a:r>
              <a:rPr sz="4250" spc="-20" dirty="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09522" y="1225689"/>
            <a:ext cx="9358378" cy="5355312"/>
          </a:xfrm>
          <a:prstGeom prst="rect">
            <a:avLst/>
          </a:prstGeom>
          <a:noFill/>
        </p:spPr>
        <p:txBody>
          <a:bodyPr wrap="square" rtlCol="0">
            <a:spAutoFit/>
          </a:bodyPr>
          <a:lstStyle/>
          <a:p>
            <a:r>
              <a:rPr lang="en-US" dirty="0" smtClean="0">
                <a:latin typeface="Times New Roman" pitchFamily="18" charset="0"/>
                <a:cs typeface="Times New Roman" pitchFamily="18" charset="0"/>
              </a:rPr>
              <a:t>	A </a:t>
            </a:r>
            <a:r>
              <a:rPr lang="en-US" dirty="0" smtClean="0">
                <a:latin typeface="Times New Roman" pitchFamily="18" charset="0"/>
                <a:cs typeface="Times New Roman" pitchFamily="18" charset="0"/>
              </a:rPr>
              <a:t>project overview provides a high-level summary of a project, giving stakeholders and team members a clear understanding of its purpose, scope, and </a:t>
            </a:r>
            <a:r>
              <a:rPr lang="en-US" dirty="0" smtClean="0">
                <a:latin typeface="Times New Roman" pitchFamily="18" charset="0"/>
                <a:cs typeface="Times New Roman" pitchFamily="18" charset="0"/>
              </a:rPr>
              <a:t>key elements. </a:t>
            </a:r>
            <a:r>
              <a:rPr lang="en-US" dirty="0" smtClean="0">
                <a:latin typeface="Times New Roman" pitchFamily="18" charset="0"/>
                <a:cs typeface="Times New Roman" pitchFamily="18" charset="0"/>
              </a:rPr>
              <a:t>It serves as a foundational document that outlines what the project aims to </a:t>
            </a:r>
            <a:r>
              <a:rPr lang="en-US" dirty="0" smtClean="0">
                <a:latin typeface="Times New Roman" pitchFamily="18" charset="0"/>
                <a:cs typeface="Times New Roman" pitchFamily="18" charset="0"/>
              </a:rPr>
              <a:t>achieve, how </a:t>
            </a:r>
            <a:r>
              <a:rPr lang="en-US" dirty="0" smtClean="0">
                <a:latin typeface="Times New Roman" pitchFamily="18" charset="0"/>
                <a:cs typeface="Times New Roman" pitchFamily="18" charset="0"/>
              </a:rPr>
              <a:t>it will be accomplished, and what is required for its success. Here’s a structured approach to creating a project overview:</a:t>
            </a:r>
          </a:p>
          <a:p>
            <a:r>
              <a:rPr lang="en-US" b="1" u="sng" dirty="0" smtClean="0">
                <a:latin typeface="Times New Roman" pitchFamily="18" charset="0"/>
                <a:cs typeface="Times New Roman" pitchFamily="18" charset="0"/>
              </a:rPr>
              <a:t>1. Project Title</a:t>
            </a:r>
          </a:p>
          <a:p>
            <a:r>
              <a:rPr lang="en-US" b="1" u="sng" dirty="0" smtClean="0">
                <a:latin typeface="Times New Roman" pitchFamily="18" charset="0"/>
                <a:cs typeface="Times New Roman" pitchFamily="18" charset="0"/>
              </a:rPr>
              <a:t>Description</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concise and descriptive name for the project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Example</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"Customer Relationship Management (CRM) System Upgrade"</a:t>
            </a:r>
          </a:p>
          <a:p>
            <a:r>
              <a:rPr lang="en-US" b="1" u="sng" dirty="0" smtClean="0">
                <a:latin typeface="Times New Roman" pitchFamily="18" charset="0"/>
                <a:cs typeface="Times New Roman" pitchFamily="18" charset="0"/>
              </a:rPr>
              <a:t>2. Project Purpose and Objectives</a:t>
            </a:r>
          </a:p>
          <a:p>
            <a:r>
              <a:rPr lang="en-US" b="1" u="sng" dirty="0" smtClean="0">
                <a:latin typeface="Times New Roman" pitchFamily="18" charset="0"/>
                <a:cs typeface="Times New Roman" pitchFamily="18" charset="0"/>
              </a:rPr>
              <a:t>Purpose</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brief explanation of why the project is being undertaken. This includes the problem it aims to solve or the opportunity it seeks to capitalize on.</a:t>
            </a:r>
          </a:p>
          <a:p>
            <a:r>
              <a:rPr lang="en-US" b="1" u="sng" dirty="0" smtClean="0">
                <a:latin typeface="Times New Roman" pitchFamily="18" charset="0"/>
                <a:cs typeface="Times New Roman" pitchFamily="18" charset="0"/>
              </a:rPr>
              <a:t>Objectives</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Specific, measurable goals that the project aims to achieve.</a:t>
            </a:r>
          </a:p>
          <a:p>
            <a:r>
              <a:rPr lang="en-US" b="1" u="sng" dirty="0" smtClean="0">
                <a:latin typeface="Times New Roman" pitchFamily="18" charset="0"/>
                <a:cs typeface="Times New Roman" pitchFamily="18" charset="0"/>
              </a:rPr>
              <a:t>Example:</a:t>
            </a:r>
            <a:endParaRPr lang="en-US" u="sng"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Purpose</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 enhance customer engagement and streamline sales processes by upgrading the existing CRM system</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14357"/>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309522" y="1285860"/>
            <a:ext cx="10858576" cy="5355312"/>
          </a:xfrm>
          <a:prstGeom prst="rect">
            <a:avLst/>
          </a:prstGeom>
        </p:spPr>
        <p:txBody>
          <a:bodyPr wrap="square">
            <a:spAutoFit/>
          </a:bodyPr>
          <a:lstStyle/>
          <a:p>
            <a:r>
              <a:rPr lang="en-US" b="1" dirty="0" smtClean="0"/>
              <a:t>	</a:t>
            </a:r>
            <a:r>
              <a:rPr lang="en-US" b="1" dirty="0" smtClean="0">
                <a:latin typeface="Times New Roman" pitchFamily="18" charset="0"/>
                <a:cs typeface="Times New Roman" pitchFamily="18" charset="0"/>
              </a:rPr>
              <a:t>End </a:t>
            </a:r>
            <a:r>
              <a:rPr lang="en-US" b="1" dirty="0" smtClean="0">
                <a:latin typeface="Times New Roman" pitchFamily="18" charset="0"/>
                <a:cs typeface="Times New Roman" pitchFamily="18" charset="0"/>
              </a:rPr>
              <a:t>users</a:t>
            </a:r>
            <a:r>
              <a:rPr lang="en-US" dirty="0" smtClean="0">
                <a:latin typeface="Times New Roman" pitchFamily="18" charset="0"/>
                <a:cs typeface="Times New Roman" pitchFamily="18" charset="0"/>
              </a:rPr>
              <a:t> are the people or groups who will ultimately use or benefit from the product or service provided by a project. Identifying and understanding these end users is crucial for ensuring that the product or service meets their needs and expectations. Here’s how to identify and describe them:</a:t>
            </a:r>
          </a:p>
          <a:p>
            <a:r>
              <a:rPr lang="en-US" b="1" dirty="0" smtClean="0">
                <a:latin typeface="Times New Roman" pitchFamily="18" charset="0"/>
                <a:cs typeface="Times New Roman" pitchFamily="18" charset="0"/>
              </a:rPr>
              <a:t>1. Characteristics of End Users</a:t>
            </a:r>
          </a:p>
          <a:p>
            <a:r>
              <a:rPr lang="en-US" b="1" dirty="0" smtClean="0">
                <a:latin typeface="Times New Roman" pitchFamily="18" charset="0"/>
                <a:cs typeface="Times New Roman" pitchFamily="18" charset="0"/>
              </a:rPr>
              <a:t>Primary Users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Directly </a:t>
            </a:r>
            <a:r>
              <a:rPr lang="en-US" dirty="0" smtClean="0">
                <a:latin typeface="Times New Roman" pitchFamily="18" charset="0"/>
                <a:cs typeface="Times New Roman" pitchFamily="18" charset="0"/>
              </a:rPr>
              <a:t>interact with the product or service.</a:t>
            </a:r>
          </a:p>
          <a:p>
            <a:pPr lvl="1"/>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a new customer relationship management (CRM) system, primary users might be sales representatives who input and manage client information.</a:t>
            </a:r>
          </a:p>
          <a:p>
            <a:r>
              <a:rPr lang="en-US" b="1" dirty="0" smtClean="0">
                <a:latin typeface="Times New Roman" pitchFamily="18" charset="0"/>
                <a:cs typeface="Times New Roman" pitchFamily="18" charset="0"/>
              </a:rPr>
              <a:t>Secondary Users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Indirectly </a:t>
            </a:r>
            <a:r>
              <a:rPr lang="en-US" dirty="0" smtClean="0">
                <a:latin typeface="Times New Roman" pitchFamily="18" charset="0"/>
                <a:cs typeface="Times New Roman" pitchFamily="18" charset="0"/>
              </a:rPr>
              <a:t>use or are affected by the product or service.</a:t>
            </a:r>
          </a:p>
          <a:p>
            <a:pPr lvl="1"/>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the same CRM system, secondary users might be the marketing team who uses CRM data for campaign strategies and analysis.</a:t>
            </a:r>
          </a:p>
          <a:p>
            <a:r>
              <a:rPr lang="en-US" b="1" dirty="0" smtClean="0">
                <a:latin typeface="Times New Roman" pitchFamily="18" charset="0"/>
                <a:cs typeface="Times New Roman" pitchFamily="18" charset="0"/>
              </a:rPr>
              <a:t>Tertiary Users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Indirectly impacted by the product or service outcomes.</a:t>
            </a:r>
          </a:p>
          <a:p>
            <a:pPr lvl="1"/>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the CRM system, tertiary users could include customers who benefit from improved service due to better-managed client interactions.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10" dirty="0" smtClean="0"/>
              <a:t>O</a:t>
            </a:r>
            <a:r>
              <a:rPr lang="en-US" sz="3600" spc="25" dirty="0" smtClean="0"/>
              <a:t>U</a:t>
            </a:r>
            <a:r>
              <a:rPr lang="en-US" sz="3600" dirty="0" smtClean="0"/>
              <a:t>R</a:t>
            </a:r>
            <a:r>
              <a:rPr lang="en-US" sz="3600" spc="5" dirty="0" smtClean="0"/>
              <a:t> </a:t>
            </a:r>
            <a:r>
              <a:rPr lang="en-US" sz="3600" spc="25" dirty="0" smtClean="0"/>
              <a:t>S</a:t>
            </a:r>
            <a:r>
              <a:rPr lang="en-US" sz="3600" spc="10" dirty="0" smtClean="0"/>
              <a:t>O</a:t>
            </a:r>
            <a:r>
              <a:rPr lang="en-US" sz="3600" spc="25" dirty="0" smtClean="0"/>
              <a:t>LU</a:t>
            </a:r>
            <a:r>
              <a:rPr lang="en-US" sz="3600" spc="-35" dirty="0" smtClean="0"/>
              <a:t>T</a:t>
            </a:r>
            <a:r>
              <a:rPr lang="en-US" sz="3600" spc="-30" dirty="0" smtClean="0"/>
              <a:t>I</a:t>
            </a:r>
            <a:r>
              <a:rPr lang="en-US" sz="3600" spc="10" dirty="0" smtClean="0"/>
              <a:t>O</a:t>
            </a:r>
            <a:r>
              <a:rPr lang="en-US" sz="3600" dirty="0" smtClean="0"/>
              <a:t>N</a:t>
            </a:r>
            <a:r>
              <a:rPr lang="en-US" sz="3600" spc="-345" dirty="0" smtClean="0"/>
              <a:t> </a:t>
            </a:r>
            <a:r>
              <a:rPr lang="en-US" sz="3600" spc="-35" dirty="0" smtClean="0"/>
              <a:t>A</a:t>
            </a:r>
            <a:r>
              <a:rPr lang="en-US" sz="3600" spc="-5" dirty="0" smtClean="0"/>
              <a:t>N</a:t>
            </a:r>
            <a:r>
              <a:rPr lang="en-US" sz="3600" dirty="0" smtClean="0"/>
              <a:t>D</a:t>
            </a:r>
            <a:r>
              <a:rPr lang="en-US" sz="3600" spc="35" dirty="0" smtClean="0"/>
              <a:t> </a:t>
            </a:r>
            <a:r>
              <a:rPr lang="en-US" sz="3600" spc="-30" dirty="0" smtClean="0"/>
              <a:t>I</a:t>
            </a:r>
            <a:r>
              <a:rPr lang="en-US" sz="3600" spc="-35" dirty="0" smtClean="0"/>
              <a:t>T</a:t>
            </a:r>
            <a:r>
              <a:rPr lang="en-US" sz="3600" dirty="0" smtClean="0"/>
              <a:t>S</a:t>
            </a:r>
            <a:r>
              <a:rPr lang="en-US" sz="3600" spc="60" dirty="0" smtClean="0"/>
              <a:t> </a:t>
            </a:r>
            <a:r>
              <a:rPr lang="en-US" sz="3600" spc="-295" dirty="0" smtClean="0"/>
              <a:t>V</a:t>
            </a:r>
            <a:r>
              <a:rPr lang="en-US" sz="3600" spc="-35" dirty="0" smtClean="0"/>
              <a:t>A</a:t>
            </a:r>
            <a:r>
              <a:rPr lang="en-US" sz="3600" spc="25" dirty="0" smtClean="0"/>
              <a:t>LU</a:t>
            </a:r>
            <a:r>
              <a:rPr lang="en-US" sz="3600" dirty="0" smtClean="0"/>
              <a:t>E</a:t>
            </a:r>
            <a:r>
              <a:rPr lang="en-US" sz="3600" spc="-65" dirty="0" smtClean="0"/>
              <a:t> </a:t>
            </a:r>
            <a:r>
              <a:rPr lang="en-US" sz="3600" spc="-15" dirty="0" smtClean="0"/>
              <a:t>P</a:t>
            </a:r>
            <a:r>
              <a:rPr lang="en-US" sz="3600" spc="-30" dirty="0" smtClean="0"/>
              <a:t>R</a:t>
            </a:r>
            <a:r>
              <a:rPr lang="en-US" sz="3600" spc="10" dirty="0" smtClean="0"/>
              <a:t>O</a:t>
            </a:r>
            <a:r>
              <a:rPr lang="en-US" sz="3600" spc="-15" dirty="0" smtClean="0"/>
              <a:t>P</a:t>
            </a:r>
            <a:r>
              <a:rPr lang="en-US" sz="3600" spc="10" dirty="0" smtClean="0"/>
              <a:t>O</a:t>
            </a:r>
            <a:r>
              <a:rPr lang="en-US" sz="3600" spc="25" dirty="0" smtClean="0"/>
              <a:t>S</a:t>
            </a:r>
            <a:r>
              <a:rPr lang="en-US" sz="3600" spc="-30" dirty="0" smtClean="0"/>
              <a:t>I</a:t>
            </a:r>
            <a:r>
              <a:rPr lang="en-US" sz="3600" spc="-35" dirty="0" smtClean="0"/>
              <a:t>T</a:t>
            </a:r>
            <a:r>
              <a:rPr lang="en-US" sz="3600" spc="-30" dirty="0" smtClean="0"/>
              <a:t>I</a:t>
            </a:r>
            <a:r>
              <a:rPr lang="en-US" sz="3600" spc="10" dirty="0" smtClean="0"/>
              <a:t>O</a:t>
            </a:r>
            <a:r>
              <a:rPr lang="en-US"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571612"/>
            <a:ext cx="6096000" cy="4401205"/>
          </a:xfrm>
          <a:prstGeom prst="rect">
            <a:avLst/>
          </a:prstGeom>
        </p:spPr>
        <p:txBody>
          <a:bodyPr wrap="square">
            <a:spAutoFit/>
          </a:bodyPr>
          <a:lstStyle/>
          <a:p>
            <a:r>
              <a:rPr lang="en-US" sz="2000" dirty="0" smtClean="0">
                <a:latin typeface="Times New Roman" pitchFamily="18" charset="0"/>
                <a:cs typeface="Times New Roman" pitchFamily="18" charset="0"/>
              </a:rPr>
              <a:t>	Defining </a:t>
            </a:r>
            <a:r>
              <a:rPr lang="en-US" sz="2000" dirty="0" smtClean="0">
                <a:latin typeface="Times New Roman" pitchFamily="18" charset="0"/>
                <a:cs typeface="Times New Roman" pitchFamily="18" charset="0"/>
              </a:rPr>
              <a:t>your solution and its value proposition involves outlining what your product or service offers and how it benefits your target users or market. Here’s how to effectively describe your solution and its value </a:t>
            </a:r>
            <a:r>
              <a:rPr lang="en-US" sz="2000" dirty="0" smtClean="0">
                <a:latin typeface="Times New Roman" pitchFamily="18" charset="0"/>
                <a:cs typeface="Times New Roman" pitchFamily="18" charset="0"/>
              </a:rPr>
              <a:t>proposition:</a:t>
            </a:r>
          </a:p>
          <a:p>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Solution overview</a:t>
            </a:r>
          </a:p>
          <a:p>
            <a:pPr>
              <a:buFont typeface="Wingdings" pitchFamily="2" charset="2"/>
              <a:buChar char="v"/>
            </a:pPr>
            <a:r>
              <a:rPr lang="en-US" sz="2000" dirty="0" smtClean="0">
                <a:latin typeface="Times New Roman" pitchFamily="18" charset="0"/>
                <a:cs typeface="Times New Roman" pitchFamily="18" charset="0"/>
              </a:rPr>
              <a:t>Value </a:t>
            </a:r>
            <a:r>
              <a:rPr lang="en-US" sz="2000" dirty="0" err="1" smtClean="0">
                <a:latin typeface="Times New Roman" pitchFamily="18" charset="0"/>
                <a:cs typeface="Times New Roman" pitchFamily="18" charset="0"/>
              </a:rPr>
              <a:t>propostion</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Differentiation</a:t>
            </a:r>
          </a:p>
          <a:p>
            <a:pPr>
              <a:buFont typeface="Wingdings" pitchFamily="2" charset="2"/>
              <a:buChar char="v"/>
            </a:pPr>
            <a:r>
              <a:rPr lang="en-US" sz="2000" dirty="0" smtClean="0">
                <a:latin typeface="Times New Roman" pitchFamily="18" charset="0"/>
                <a:cs typeface="Times New Roman" pitchFamily="18" charset="0"/>
              </a:rPr>
              <a:t>Proof of value</a:t>
            </a:r>
          </a:p>
          <a:p>
            <a:pPr>
              <a:buFont typeface="Wingdings" pitchFamily="2" charset="2"/>
              <a:buChar char="v"/>
            </a:pPr>
            <a:r>
              <a:rPr lang="en-US" sz="2000" dirty="0" smtClean="0">
                <a:latin typeface="Times New Roman" pitchFamily="18" charset="0"/>
                <a:cs typeface="Times New Roman" pitchFamily="18" charset="0"/>
              </a:rPr>
              <a:t>Communication</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881026" y="1285860"/>
            <a:ext cx="8262974" cy="4985980"/>
          </a:xfrm>
          <a:prstGeom prst="rect">
            <a:avLst/>
          </a:prstGeom>
        </p:spPr>
        <p:txBody>
          <a:bodyPr wrap="square">
            <a:spAutoFit/>
          </a:bodyPr>
          <a:lstStyle/>
          <a:p>
            <a:r>
              <a:rPr lang="en-US" sz="2000" dirty="0" smtClean="0">
                <a:latin typeface="Times New Roman" pitchFamily="18" charset="0"/>
                <a:cs typeface="Times New Roman" pitchFamily="18" charset="0"/>
              </a:rPr>
              <a:t>	A </a:t>
            </a:r>
            <a:r>
              <a:rPr lang="en-US" sz="2000" b="1" dirty="0" smtClean="0">
                <a:latin typeface="Times New Roman" pitchFamily="18" charset="0"/>
                <a:cs typeface="Times New Roman" pitchFamily="18" charset="0"/>
              </a:rPr>
              <a:t>dataset description</a:t>
            </a:r>
            <a:r>
              <a:rPr lang="en-US" sz="2000" dirty="0" smtClean="0">
                <a:latin typeface="Times New Roman" pitchFamily="18" charset="0"/>
                <a:cs typeface="Times New Roman" pitchFamily="18" charset="0"/>
              </a:rPr>
              <a:t> provides essential information about the dataset you are working with, including its contents, structure, and context. It helps users understand the data, its origin, and how it can be utilized. Here’s a structured approach to describing a dataset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rPr>
              <a:t>Data set overview</a:t>
            </a:r>
          </a:p>
          <a:p>
            <a:pPr lvl="1">
              <a:buFont typeface="Wingdings" pitchFamily="2" charset="2"/>
              <a:buChar char="Ø"/>
            </a:pPr>
            <a:r>
              <a:rPr lang="en-US" sz="2000" dirty="0" smtClean="0">
                <a:latin typeface="Times New Roman" pitchFamily="18" charset="0"/>
                <a:cs typeface="Times New Roman" pitchFamily="18" charset="0"/>
              </a:rPr>
              <a:t>Data source</a:t>
            </a:r>
          </a:p>
          <a:p>
            <a:pPr lvl="1">
              <a:buFont typeface="Wingdings" pitchFamily="2" charset="2"/>
              <a:buChar char="Ø"/>
            </a:pPr>
            <a:r>
              <a:rPr lang="en-US" sz="2000" dirty="0" smtClean="0">
                <a:latin typeface="Times New Roman" pitchFamily="18" charset="0"/>
                <a:cs typeface="Times New Roman" pitchFamily="18" charset="0"/>
              </a:rPr>
              <a:t>Data structure</a:t>
            </a:r>
          </a:p>
          <a:p>
            <a:pPr lvl="1">
              <a:buFont typeface="Wingdings" pitchFamily="2" charset="2"/>
              <a:buChar char="Ø"/>
            </a:pPr>
            <a:r>
              <a:rPr lang="en-US" sz="2000" dirty="0" smtClean="0">
                <a:latin typeface="Times New Roman" pitchFamily="18" charset="0"/>
                <a:cs typeface="Times New Roman" pitchFamily="18" charset="0"/>
              </a:rPr>
              <a:t>Field and column</a:t>
            </a:r>
          </a:p>
          <a:p>
            <a:pPr lvl="1">
              <a:buFont typeface="Wingdings" pitchFamily="2" charset="2"/>
              <a:buChar char="Ø"/>
            </a:pPr>
            <a:r>
              <a:rPr lang="en-US" sz="2000" dirty="0" smtClean="0">
                <a:latin typeface="Times New Roman" pitchFamily="18" charset="0"/>
                <a:cs typeface="Times New Roman" pitchFamily="18" charset="0"/>
              </a:rPr>
              <a:t>Data quality</a:t>
            </a:r>
          </a:p>
          <a:p>
            <a:pPr lvl="1">
              <a:buFont typeface="Wingdings" pitchFamily="2" charset="2"/>
              <a:buChar char="Ø"/>
            </a:pPr>
            <a:r>
              <a:rPr lang="en-US" sz="2000" dirty="0" smtClean="0">
                <a:latin typeface="Times New Roman" pitchFamily="18" charset="0"/>
                <a:cs typeface="Times New Roman" pitchFamily="18" charset="0"/>
              </a:rPr>
              <a:t>Data usage</a:t>
            </a:r>
          </a:p>
          <a:p>
            <a:pPr lvl="1">
              <a:buFont typeface="Wingdings" pitchFamily="2" charset="2"/>
              <a:buChar char="Ø"/>
            </a:pPr>
            <a:r>
              <a:rPr lang="en-US" sz="2000" dirty="0" smtClean="0">
                <a:latin typeface="Times New Roman" pitchFamily="18" charset="0"/>
                <a:cs typeface="Times New Roman" pitchFamily="18" charset="0"/>
              </a:rPr>
              <a:t>Privacy and ethical consideration</a:t>
            </a:r>
          </a:p>
          <a:p>
            <a:pPr lvl="1">
              <a:buFont typeface="Wingdings" pitchFamily="2" charset="2"/>
              <a:buChar char="Ø"/>
            </a:pPr>
            <a:r>
              <a:rPr lang="en-US" sz="2000" dirty="0" smtClean="0">
                <a:latin typeface="Times New Roman" pitchFamily="18" charset="0"/>
                <a:cs typeface="Times New Roman" pitchFamily="18" charset="0"/>
              </a:rPr>
              <a:t>Meta data</a:t>
            </a:r>
          </a:p>
          <a:p>
            <a:pPr lvl="1">
              <a:buFont typeface="Wingdings" pitchFamily="2" charset="2"/>
              <a:buChar char="Ø"/>
            </a:pPr>
            <a:r>
              <a:rPr lang="en-US" sz="2000" dirty="0" smtClean="0">
                <a:latin typeface="Times New Roman" pitchFamily="18" charset="0"/>
                <a:cs typeface="Times New Roman" pitchFamily="18" charset="0"/>
              </a:rPr>
              <a:t>Access and licensing</a:t>
            </a:r>
          </a:p>
          <a:p>
            <a:pPr lvl="1">
              <a:buFont typeface="Wingdings" pitchFamily="2" charset="2"/>
              <a:buChar char="Ø"/>
            </a:pPr>
            <a:r>
              <a:rPr lang="en-US" sz="2000" dirty="0" smtClean="0">
                <a:latin typeface="Times New Roman" pitchFamily="18" charset="0"/>
                <a:cs typeface="Times New Roman" pitchFamily="18" charset="0"/>
              </a:rPr>
              <a:t>Examples and insights</a:t>
            </a:r>
          </a:p>
          <a:p>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524100" y="1500174"/>
            <a:ext cx="7929618" cy="4708981"/>
          </a:xfrm>
          <a:prstGeom prst="rect">
            <a:avLst/>
          </a:prstGeom>
        </p:spPr>
        <p:txBody>
          <a:bodyPr wrap="square">
            <a:spAutoFit/>
          </a:bodyPr>
          <a:lstStyle/>
          <a:p>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"wow" factor in a solution refers to the unique, standout features or benefits that distinguish it from competitors and generate excitement among users or stakeholders. It’s what makes your solution memorable and compelling. To identify and articulate the "wow" factor in your solution, consider the following aspects</a:t>
            </a:r>
            <a:r>
              <a:rPr lang="en-US" sz="2000" dirty="0" smtClean="0">
                <a:latin typeface="Times New Roman" pitchFamily="18" charset="0"/>
                <a:cs typeface="Times New Roman" pitchFamily="18" charset="0"/>
              </a:rPr>
              <a:t>:</a:t>
            </a:r>
          </a:p>
          <a:p>
            <a:pPr lvl="1">
              <a:buFont typeface="Wingdings" pitchFamily="2" charset="2"/>
              <a:buChar char="v"/>
            </a:pPr>
            <a:r>
              <a:rPr lang="en-US" sz="2000" dirty="0" smtClean="0">
                <a:latin typeface="Times New Roman" pitchFamily="18" charset="0"/>
                <a:cs typeface="Times New Roman" pitchFamily="18" charset="0"/>
              </a:rPr>
              <a:t> Unique features and capabilities</a:t>
            </a:r>
          </a:p>
          <a:p>
            <a:pPr lvl="1">
              <a:buFont typeface="Wingdings" pitchFamily="2" charset="2"/>
              <a:buChar char="v"/>
            </a:pPr>
            <a:r>
              <a:rPr lang="en-US" sz="2000" dirty="0" smtClean="0">
                <a:latin typeface="Times New Roman" pitchFamily="18" charset="0"/>
                <a:cs typeface="Times New Roman" pitchFamily="18" charset="0"/>
              </a:rPr>
              <a:t> Tangible benefits</a:t>
            </a:r>
          </a:p>
          <a:p>
            <a:pPr lvl="1">
              <a:buFont typeface="Wingdings" pitchFamily="2" charset="2"/>
              <a:buChar char="v"/>
            </a:pPr>
            <a:r>
              <a:rPr lang="en-US" sz="2000" dirty="0" smtClean="0">
                <a:latin typeface="Times New Roman" pitchFamily="18" charset="0"/>
                <a:cs typeface="Times New Roman" pitchFamily="18" charset="0"/>
              </a:rPr>
              <a:t> User experience</a:t>
            </a:r>
          </a:p>
          <a:p>
            <a:pPr lvl="1">
              <a:buFont typeface="Wingdings" pitchFamily="2" charset="2"/>
              <a:buChar char="v"/>
            </a:pPr>
            <a:r>
              <a:rPr lang="en-US" sz="2000" dirty="0" smtClean="0">
                <a:latin typeface="Times New Roman" pitchFamily="18" charset="0"/>
                <a:cs typeface="Times New Roman" pitchFamily="18" charset="0"/>
              </a:rPr>
              <a:t> Impact and results</a:t>
            </a:r>
          </a:p>
          <a:p>
            <a:pPr lvl="1">
              <a:buFont typeface="Wingdings" pitchFamily="2" charset="2"/>
              <a:buChar char="v"/>
            </a:pPr>
            <a:r>
              <a:rPr lang="en-US" sz="2000" dirty="0" smtClean="0">
                <a:latin typeface="Times New Roman" pitchFamily="18" charset="0"/>
                <a:cs typeface="Times New Roman" pitchFamily="18" charset="0"/>
              </a:rPr>
              <a:t> Innovation and future readiness</a:t>
            </a:r>
          </a:p>
          <a:p>
            <a:pPr lvl="1">
              <a:buFont typeface="Wingdings" pitchFamily="2" charset="2"/>
              <a:buChar char="v"/>
            </a:pPr>
            <a:r>
              <a:rPr lang="en-US" sz="2000" dirty="0" smtClean="0">
                <a:latin typeface="Times New Roman" pitchFamily="18" charset="0"/>
                <a:cs typeface="Times New Roman" pitchFamily="18" charset="0"/>
              </a:rPr>
              <a:t>Visual and emotional appeal</a:t>
            </a:r>
          </a:p>
          <a:p>
            <a:pPr lvl="1">
              <a:buFont typeface="Wingdings" pitchFamily="2" charset="2"/>
              <a:buChar char="v"/>
            </a:pPr>
            <a:r>
              <a:rPr lang="en-US" sz="2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ifferentiation</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76</Words>
  <Application>Microsoft Office PowerPoint</Application>
  <PresentationFormat>Custom</PresentationFormat>
  <Paragraphs>114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21</cp:revision>
  <dcterms:created xsi:type="dcterms:W3CDTF">2024-03-29T15:07:22Z</dcterms:created>
  <dcterms:modified xsi:type="dcterms:W3CDTF">2024-08-31T18:42:53Z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