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6}" styleName="Medium Style 2 - Accent 6">
    <a:wholeTbl>
      <a:tcTxStyle>
        <a:fontRef idx="minor">
          <a:prstClr val="black"/>
        </a:fontRef>
        <a:schemeClr val="dk1"/>
      </a:tcTxStyle>
      <a:tcStyle>
        <a:tcBdr>
          <a:left>
            <a:ln w="12700" cmpd="sng">
              <a:solidFill>
                <a:srgbClr val="FFFFFF"/>
              </a:solidFill>
            </a:ln>
          </a:left>
          <a:right>
            <a:ln w="12700" cmpd="sng">
              <a:solidFill>
                <a:srgbClr val="FFFFFF"/>
              </a:solidFill>
            </a:ln>
          </a:right>
          <a:top>
            <a:ln w="12700" cmpd="sng">
              <a:solidFill>
                <a:srgbClr val="FFFFFF"/>
              </a:solidFill>
            </a:ln>
          </a:top>
          <a:bottom>
            <a:ln w="12700" cmpd="sng">
              <a:solidFill>
                <a:srgbClr val="FFFFFF"/>
              </a:solidFill>
            </a:ln>
          </a:bottom>
          <a:insideH>
            <a:ln w="12700" cmpd="sng">
              <a:solidFill>
                <a:srgbClr val="FFFFFF"/>
              </a:solidFill>
            </a:ln>
          </a:insideH>
          <a:insideV>
            <a:ln w="12700" cmpd="sng">
              <a:solidFill>
                <a:srgbClr val="FFFFFF"/>
              </a:solidFill>
            </a:ln>
          </a:insideV>
        </a:tcBdr>
        <a:fill>
          <a:solidFill>
            <a:srgbClr val="70AD47">
              <a:tint val="20000"/>
            </a:srgbClr>
          </a:solidFill>
        </a:fill>
      </a:tcStyle>
    </a:wholeTbl>
    <a:band1H>
      <a:tcStyle>
        <a:tcBdr/>
        <a:fill>
          <a:solidFill>
            <a:srgbClr val="70AD47">
              <a:tint val="40000"/>
            </a:srgbClr>
          </a:solidFill>
        </a:fill>
      </a:tcStyle>
    </a:band1H>
    <a:band2H>
      <a:tcStyle>
        <a:tcBdr/>
      </a:tcStyle>
    </a:band2H>
    <a:band1V>
      <a:tcStyle>
        <a:tcBdr/>
        <a:fill>
          <a:solidFill>
            <a:srgbClr val="70AD47">
              <a:tint val="40000"/>
            </a:srgbClr>
          </a:solidFill>
        </a:fill>
      </a:tcStyle>
    </a:band1V>
    <a:band2V>
      <a:tcStyle>
        <a:tcBdr/>
      </a:tcStyle>
    </a:band2V>
    <a:lastCol>
      <a:tcTxStyle b="on">
        <a:fontRef idx="minor">
          <a:prstClr val="black"/>
        </a:fontRef>
        <a:schemeClr val="lt1"/>
      </a:tcTxStyle>
      <a:tcStyle>
        <a:tcBdr/>
        <a:fill>
          <a:solidFill>
            <a:srgbClr val="70AD47"/>
          </a:solidFill>
        </a:fill>
      </a:tcStyle>
    </a:lastCol>
    <a:firstCol>
      <a:tcTxStyle b="on">
        <a:fontRef idx="minor">
          <a:prstClr val="black"/>
        </a:fontRef>
        <a:schemeClr val="lt1"/>
      </a:tcTxStyle>
      <a:tcStyle>
        <a:tcBdr/>
        <a:fill>
          <a:solidFill>
            <a:srgbClr val="70AD47"/>
          </a:solidFill>
        </a:fill>
      </a:tcStyle>
    </a:firstCol>
    <a:lastRow>
      <a:tcTxStyle b="on">
        <a:fontRef idx="minor">
          <a:prstClr val="black"/>
        </a:fontRef>
        <a:schemeClr val="lt1"/>
      </a:tcTxStyle>
      <a:tcStyle>
        <a:tcBdr>
          <a:top>
            <a:ln w="38100" cmpd="sng">
              <a:solidFill>
                <a:srgbClr val="FFFFFF"/>
              </a:solidFill>
            </a:ln>
          </a:top>
        </a:tcBdr>
        <a:fill>
          <a:solidFill>
            <a:srgbClr val="70AD47"/>
          </a:solidFill>
        </a:fill>
      </a:tcStyle>
    </a:lastRow>
    <a:firstRow>
      <a:tcTxStyle b="on">
        <a:fontRef idx="minor">
          <a:prstClr val="black"/>
        </a:fontRef>
        <a:schemeClr val="lt1"/>
      </a:tcTxStyle>
      <a:tcStyle>
        <a:tcBdr>
          <a:bottom>
            <a:ln w="38100" cmpd="sng">
              <a:solidFill>
                <a:srgbClr val="FFFFFF"/>
              </a:solidFill>
            </a:ln>
          </a:bottom>
        </a:tcBdr>
        <a:fill>
          <a:solidFill>
            <a:srgbClr val="70AD47"/>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storage/emulated/0/Android/data/cn.wps.moffice_eng/.cache/KingsoftOffice/file/download/1ece0f52-ae19-42ba-ad20-70a7839c1010/com.whatsapp.provider.media/SALES%2520DATA%2520FOR%2520III%2520B.COM%2520CS%2520-%2520A%2520&amp;%2520B.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multiLvlStrRef>
              <c:f>'CREDIT RATING'!$C$357:$F$361</c:f>
              <c:multiLvlStrCache>
                <c:ptCount val="5"/>
                <c:lvl>
                  <c:pt idx="0">
                    <c:v>Fully Meets</c:v>
                  </c:pt>
                  <c:pt idx="1">
                    <c:v>Fully Meets</c:v>
                  </c:pt>
                  <c:pt idx="2">
                    <c:v>Fully Meets</c:v>
                  </c:pt>
                  <c:pt idx="3">
                    <c:v>Fully Meets</c:v>
                  </c:pt>
                  <c:pt idx="4">
                    <c:v>Fully Meets</c:v>
                  </c:pt>
                </c:lvl>
                <c:lvl>
                  <c:pt idx="0">
                    <c:v>Sales</c:v>
                  </c:pt>
                  <c:pt idx="1">
                    <c:v>Sales</c:v>
                  </c:pt>
                  <c:pt idx="2">
                    <c:v>Sales</c:v>
                  </c:pt>
                  <c:pt idx="3">
                    <c:v>Sales</c:v>
                  </c:pt>
                  <c:pt idx="4">
                    <c:v>Sales</c:v>
                  </c:pt>
                </c:lvl>
                <c:lvl>
                  <c:pt idx="0">
                    <c:v>Jerimiah</c:v>
                  </c:pt>
                  <c:pt idx="1">
                    <c:v>Leland</c:v>
                  </c:pt>
                  <c:pt idx="2">
                    <c:v>Jaslene</c:v>
                  </c:pt>
                  <c:pt idx="3">
                    <c:v>Albert</c:v>
                  </c:pt>
                  <c:pt idx="4">
                    <c:v>Jaiden</c:v>
                  </c:pt>
                </c:lvl>
                <c:lvl>
                  <c:pt idx="0">
                    <c:v>3480</c:v>
                  </c:pt>
                  <c:pt idx="1">
                    <c:v>3481</c:v>
                  </c:pt>
                  <c:pt idx="2">
                    <c:v>3483</c:v>
                  </c:pt>
                  <c:pt idx="3">
                    <c:v>3484</c:v>
                  </c:pt>
                  <c:pt idx="4">
                    <c:v>3485</c:v>
                  </c:pt>
                </c:lvl>
              </c:multiLvlStrCache>
            </c:multiLvlStrRef>
          </c:cat>
          <c:val>
            <c:numRef>
              <c:f>'CREDIT RATING'!$G$357:$G$361</c:f>
              <c:numCache>
                <c:formatCode>General</c:formatCode>
                <c:ptCount val="5"/>
                <c:pt idx="0">
                  <c:v>1</c:v>
                </c:pt>
                <c:pt idx="1">
                  <c:v>4</c:v>
                </c:pt>
                <c:pt idx="2">
                  <c:v>1</c:v>
                </c:pt>
                <c:pt idx="3">
                  <c:v>4</c:v>
                </c:pt>
                <c:pt idx="4">
                  <c:v>5</c:v>
                </c:pt>
              </c:numCache>
            </c:numRef>
          </c:val>
          <c:extLst>
            <c:ext xmlns:c16="http://schemas.microsoft.com/office/drawing/2014/chart" uri="{C3380CC4-5D6E-409C-BE32-E72D297353CC}">
              <c16:uniqueId val="{00000000-9AC4-0348-8CD4-8815D7C2297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104870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Slide Image Placeholder 1"/>
          <p:cNvSpPr>
            <a:spLocks noGrp="1" noRot="1" noChangeAspect="1"/>
          </p:cNvSpPr>
          <p:nvPr>
            <p:ph type="sldImg"/>
          </p:nvPr>
        </p:nvSpPr>
        <p:spPr/>
      </p:sp>
      <p:sp>
        <p:nvSpPr>
          <p:cNvPr id="1048655" name="Notes Placeholder 2"/>
          <p:cNvSpPr>
            <a:spLocks noGrp="1"/>
          </p:cNvSpPr>
          <p:nvPr>
            <p:ph type="body" idx="1"/>
          </p:nvPr>
        </p:nvSpPr>
        <p:spPr/>
        <p:txBody>
          <a:bodyPr/>
          <a:lstStyle/>
          <a:p>
            <a:endParaRPr lang="en-IN" dirty="0"/>
          </a:p>
        </p:txBody>
      </p:sp>
      <p:sp>
        <p:nvSpPr>
          <p:cNvPr id="1048656"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4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104864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4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4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4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0"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1048691" name="Holder 3"/>
          <p:cNvSpPr>
            <a:spLocks noGrp="1"/>
          </p:cNvSpPr>
          <p:nvPr>
            <p:ph type="body" idx="1"/>
          </p:nvPr>
        </p:nvSpPr>
        <p:spPr/>
        <p:txBody>
          <a:bodyPr lIns="0" tIns="0" rIns="0" bIns="0"/>
          <a:lstStyle/>
          <a:p>
            <a:endParaRPr/>
          </a:p>
        </p:txBody>
      </p:sp>
      <p:sp>
        <p:nvSpPr>
          <p:cNvPr id="104869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4"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1048696"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7"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0"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3"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647"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48"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49"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50"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51"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61" name="object 9"/>
          <p:cNvPicPr>
            <a:picLocks/>
          </p:cNvPicPr>
          <p:nvPr/>
        </p:nvPicPr>
        <p:blipFill>
          <a:blip r:embed="rId3" cstate="print"/>
          <a:stretch>
            <a:fillRect/>
          </a:stretch>
        </p:blipFill>
        <p:spPr>
          <a:xfrm>
            <a:off x="676275" y="6467475"/>
            <a:ext cx="2143125" cy="200025"/>
          </a:xfrm>
          <a:prstGeom prst="rect">
            <a:avLst/>
          </a:prstGeom>
        </p:spPr>
      </p:pic>
      <p:sp>
        <p:nvSpPr>
          <p:cNvPr id="1048652"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53" name="TextBox 13"/>
          <p:cNvSpPr txBox="1"/>
          <p:nvPr/>
        </p:nvSpPr>
        <p:spPr>
          <a:xfrm>
            <a:off x="2554542" y="3314150"/>
            <a:ext cx="8610600" cy="1615440"/>
          </a:xfrm>
          <a:prstGeom prst="rect">
            <a:avLst/>
          </a:prstGeom>
          <a:noFill/>
        </p:spPr>
        <p:txBody>
          <a:bodyPr wrap="square" rtlCol="0">
            <a:spAutoFit/>
          </a:bodyPr>
          <a:lstStyle/>
          <a:p>
            <a:r>
              <a:rPr lang="en-US" sz="2400"/>
              <a:t>STUDENT NAME: SUVETHA.S</a:t>
            </a:r>
            <a:endParaRPr lang="en-US" sz="2400" dirty="0"/>
          </a:p>
          <a:p>
            <a:r>
              <a:rPr lang="en-US" sz="2400" dirty="0"/>
              <a:t>REGISTER NO:       122202731</a:t>
            </a:r>
            <a:endParaRPr lang="zh-CN" altLang="en-US"/>
          </a:p>
          <a:p>
            <a:r>
              <a:rPr lang="en-US" sz="2400" dirty="0"/>
              <a:t>DEPARTMENT:       B.COM (CS)</a:t>
            </a:r>
            <a:endParaRPr lang="zh-CN" altLang="en-US"/>
          </a:p>
          <a:p>
            <a:r>
              <a:rPr lang="en-US" sz="2400" dirty="0"/>
              <a:t>COLLEGE  :       THIRUTHANGAL NADAR COLLEGE </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9" name="object 9"/>
          <p:cNvSpPr txBox="1"/>
          <p:nvPr/>
        </p:nvSpPr>
        <p:spPr>
          <a:xfrm>
            <a:off x="11277218" y="6473337"/>
            <a:ext cx="2286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0" name="object 8"/>
          <p:cNvSpPr txBox="1"/>
          <p:nvPr/>
        </p:nvSpPr>
        <p:spPr>
          <a:xfrm>
            <a:off x="739775" y="291147"/>
            <a:ext cx="3303904" cy="6229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8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2" name="TextBox 9"/>
          <p:cNvSpPr txBox="1"/>
          <p:nvPr/>
        </p:nvSpPr>
        <p:spPr>
          <a:xfrm>
            <a:off x="1188840" y="1610172"/>
            <a:ext cx="8164710" cy="2834640"/>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6" name="object 7"/>
          <p:cNvSpPr txBox="1">
            <a:spLocks noGrp="1"/>
          </p:cNvSpPr>
          <p:nvPr>
            <p:ph type="title"/>
          </p:nvPr>
        </p:nvSpPr>
        <p:spPr>
          <a:xfrm>
            <a:off x="755332" y="385444"/>
            <a:ext cx="2437130" cy="6229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7" name="object 9"/>
          <p:cNvSpPr txBox="1"/>
          <p:nvPr/>
        </p:nvSpPr>
        <p:spPr>
          <a:xfrm>
            <a:off x="11277218" y="6473337"/>
            <a:ext cx="2286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图表 1"/>
          <p:cNvGraphicFramePr>
            <a:graphicFrameLocks/>
          </p:cNvGraphicFramePr>
          <p:nvPr/>
        </p:nvGraphicFramePr>
        <p:xfrm>
          <a:off x="-185052" y="2273326"/>
          <a:ext cx="4317898" cy="299999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194305" name="Table 4194304"/>
          <p:cNvGraphicFramePr>
            <a:graphicFrameLocks/>
          </p:cNvGraphicFramePr>
          <p:nvPr/>
        </p:nvGraphicFramePr>
        <p:xfrm>
          <a:off x="4685530" y="385444"/>
          <a:ext cx="5594425" cy="3193258"/>
        </p:xfrm>
        <a:graphic>
          <a:graphicData uri="http://schemas.openxmlformats.org/drawingml/2006/table">
            <a:tbl>
              <a:tblPr firstRow="1" firstCol="1" bandCol="1">
                <a:tableStyleId>{93296810-A885-4BE3-A3E7-6D5BEEA58F36}</a:tableStyleId>
              </a:tblPr>
              <a:tblGrid>
                <a:gridCol w="1118885">
                  <a:extLst>
                    <a:ext uri="{9D8B030D-6E8A-4147-A177-3AD203B41FA5}">
                      <a16:colId xmlns:a16="http://schemas.microsoft.com/office/drawing/2014/main" val="20000"/>
                    </a:ext>
                  </a:extLst>
                </a:gridCol>
                <a:gridCol w="1118885">
                  <a:extLst>
                    <a:ext uri="{9D8B030D-6E8A-4147-A177-3AD203B41FA5}">
                      <a16:colId xmlns:a16="http://schemas.microsoft.com/office/drawing/2014/main" val="20001"/>
                    </a:ext>
                  </a:extLst>
                </a:gridCol>
                <a:gridCol w="1118885">
                  <a:extLst>
                    <a:ext uri="{9D8B030D-6E8A-4147-A177-3AD203B41FA5}">
                      <a16:colId xmlns:a16="http://schemas.microsoft.com/office/drawing/2014/main" val="20002"/>
                    </a:ext>
                  </a:extLst>
                </a:gridCol>
                <a:gridCol w="1118885">
                  <a:extLst>
                    <a:ext uri="{9D8B030D-6E8A-4147-A177-3AD203B41FA5}">
                      <a16:colId xmlns:a16="http://schemas.microsoft.com/office/drawing/2014/main" val="20003"/>
                    </a:ext>
                  </a:extLst>
                </a:gridCol>
                <a:gridCol w="1118885">
                  <a:extLst>
                    <a:ext uri="{9D8B030D-6E8A-4147-A177-3AD203B41FA5}">
                      <a16:colId xmlns:a16="http://schemas.microsoft.com/office/drawing/2014/main" val="20004"/>
                    </a:ext>
                  </a:extLst>
                </a:gridCol>
              </a:tblGrid>
              <a:tr h="633674">
                <a:tc>
                  <a:txBody>
                    <a:bodyPr/>
                    <a:lstStyle/>
                    <a:p>
                      <a:r>
                        <a:rPr lang="en-US" altLang="en-US"/>
                        <a:t>EMPID</a:t>
                      </a:r>
                      <a:endParaRPr lang="zh-CN" altLang="en-US"/>
                    </a:p>
                  </a:txBody>
                  <a:tcPr marL="8572" marR="8572" marT="0" marB="0" anchor="b"/>
                </a:tc>
                <a:tc>
                  <a:txBody>
                    <a:bodyPr/>
                    <a:lstStyle/>
                    <a:p>
                      <a:r>
                        <a:rPr lang="en-US" altLang="en-US"/>
                        <a:t>FIRST NAME</a:t>
                      </a:r>
                    </a:p>
                  </a:txBody>
                  <a:tcPr marL="8572" marR="8572" marT="0" marB="0" anchor="b"/>
                </a:tc>
                <a:tc>
                  <a:txBody>
                    <a:bodyPr/>
                    <a:lstStyle/>
                    <a:p>
                      <a:r>
                        <a:rPr lang="en-US" altLang="en-US"/>
                        <a:t>DEPARTMENT TYPE</a:t>
                      </a:r>
                      <a:endParaRPr lang="zh-CN" altLang="en-US"/>
                    </a:p>
                  </a:txBody>
                  <a:tcPr marL="8572" marR="8572" marT="0" marB="0" anchor="b"/>
                </a:tc>
                <a:tc>
                  <a:txBody>
                    <a:bodyPr/>
                    <a:lstStyle/>
                    <a:p>
                      <a:r>
                        <a:rPr lang="en-US" altLang="en-US"/>
                        <a:t>PERFORMANCE SCORE</a:t>
                      </a:r>
                      <a:endParaRPr lang="zh-CN" altLang="en-US"/>
                    </a:p>
                  </a:txBody>
                  <a:tcPr marL="8572" marR="8572" marT="0" marB="0" anchor="b"/>
                </a:tc>
                <a:tc>
                  <a:txBody>
                    <a:bodyPr/>
                    <a:lstStyle/>
                    <a:p>
                      <a:r>
                        <a:rPr lang="en-US" altLang="en-US"/>
                        <a:t>CURRENT EMPLOYEE Rating </a:t>
                      </a:r>
                      <a:endParaRPr lang="zh-CN" altLang="en-US"/>
                    </a:p>
                  </a:txBody>
                  <a:tcPr marL="8572" marR="8572" marT="0" marB="0" anchor="b"/>
                </a:tc>
                <a:extLst>
                  <a:ext uri="{0D108BD9-81ED-4DB2-BD59-A6C34878D82A}">
                    <a16:rowId xmlns:a16="http://schemas.microsoft.com/office/drawing/2014/main" val="10000"/>
                  </a:ext>
                </a:extLst>
              </a:tr>
              <a:tr h="511916">
                <a:tc>
                  <a:txBody>
                    <a:bodyPr/>
                    <a:lstStyle/>
                    <a:p>
                      <a:r>
                        <a:rPr lang="en-US" altLang="en-US"/>
                        <a:t>3480</a:t>
                      </a:r>
                    </a:p>
                  </a:txBody>
                  <a:tcPr marL="8572" marR="8572" marT="0" marB="0" anchor="b"/>
                </a:tc>
                <a:tc>
                  <a:txBody>
                    <a:bodyPr/>
                    <a:lstStyle/>
                    <a:p>
                      <a:r>
                        <a:rPr lang="en-US" altLang="en-US"/>
                        <a:t>Jerimiah</a:t>
                      </a:r>
                    </a:p>
                  </a:txBody>
                  <a:tcPr marL="8572" marR="8572" marT="0" marB="0" anchor="b"/>
                </a:tc>
                <a:tc>
                  <a:txBody>
                    <a:bodyPr/>
                    <a:lstStyle/>
                    <a:p>
                      <a:r>
                        <a:rPr lang="en-US" altLang="en-US"/>
                        <a:t>Sales</a:t>
                      </a:r>
                    </a:p>
                  </a:txBody>
                  <a:tcPr marL="8572" marR="8572" marT="0" marB="0" anchor="b"/>
                </a:tc>
                <a:tc>
                  <a:txBody>
                    <a:bodyPr/>
                    <a:lstStyle/>
                    <a:p>
                      <a:r>
                        <a:rPr lang="en-US" altLang="en-US"/>
                        <a:t>Fully meets</a:t>
                      </a:r>
                    </a:p>
                  </a:txBody>
                  <a:tcPr marL="8572" marR="8572" marT="0" marB="0" anchor="b"/>
                </a:tc>
                <a:tc>
                  <a:txBody>
                    <a:bodyPr/>
                    <a:lstStyle/>
                    <a:p>
                      <a:r>
                        <a:rPr lang="en-US" altLang="en-US"/>
                        <a:t>1</a:t>
                      </a:r>
                    </a:p>
                  </a:txBody>
                  <a:tcPr marL="8572" marR="8572" marT="0" marB="0" anchor="b"/>
                </a:tc>
                <a:extLst>
                  <a:ext uri="{0D108BD9-81ED-4DB2-BD59-A6C34878D82A}">
                    <a16:rowId xmlns:a16="http://schemas.microsoft.com/office/drawing/2014/main" val="10001"/>
                  </a:ext>
                </a:extLst>
              </a:tr>
              <a:tr h="511916">
                <a:tc>
                  <a:txBody>
                    <a:bodyPr/>
                    <a:lstStyle/>
                    <a:p>
                      <a:r>
                        <a:rPr lang="en-US" altLang="en-US"/>
                        <a:t>3481</a:t>
                      </a:r>
                      <a:endParaRPr lang="zh-CN" altLang="en-US"/>
                    </a:p>
                  </a:txBody>
                  <a:tcPr marL="8572" marR="8572" marT="0" marB="0" anchor="b"/>
                </a:tc>
                <a:tc>
                  <a:txBody>
                    <a:bodyPr/>
                    <a:lstStyle/>
                    <a:p>
                      <a:r>
                        <a:rPr lang="en-US" altLang="en-US"/>
                        <a:t>Leland</a:t>
                      </a:r>
                    </a:p>
                  </a:txBody>
                  <a:tcPr marL="8572" marR="8572" marT="0" marB="0" anchor="b"/>
                </a:tc>
                <a:tc>
                  <a:txBody>
                    <a:bodyPr/>
                    <a:lstStyle/>
                    <a:p>
                      <a:r>
                        <a:rPr lang="en-US" altLang="en-US"/>
                        <a:t>Sales</a:t>
                      </a:r>
                      <a:endParaRPr lang="zh-CN" altLang="en-US"/>
                    </a:p>
                  </a:txBody>
                  <a:tcPr marL="8572" marR="8572" marT="0" marB="0" anchor="b"/>
                </a:tc>
                <a:tc>
                  <a:txBody>
                    <a:bodyPr/>
                    <a:lstStyle/>
                    <a:p>
                      <a:r>
                        <a:rPr lang="en-US" altLang="en-US"/>
                        <a:t>Fully meets </a:t>
                      </a:r>
                      <a:endParaRPr lang="zh-CN" altLang="en-US"/>
                    </a:p>
                  </a:txBody>
                  <a:tcPr marL="8572" marR="8572" marT="0" marB="0" anchor="b"/>
                </a:tc>
                <a:tc>
                  <a:txBody>
                    <a:bodyPr/>
                    <a:lstStyle/>
                    <a:p>
                      <a:r>
                        <a:rPr lang="en-US" altLang="en-US"/>
                        <a:t>4</a:t>
                      </a:r>
                      <a:endParaRPr lang="zh-CN" altLang="en-US"/>
                    </a:p>
                  </a:txBody>
                  <a:tcPr marL="8572" marR="8572" marT="0" marB="0" anchor="b"/>
                </a:tc>
                <a:extLst>
                  <a:ext uri="{0D108BD9-81ED-4DB2-BD59-A6C34878D82A}">
                    <a16:rowId xmlns:a16="http://schemas.microsoft.com/office/drawing/2014/main" val="10002"/>
                  </a:ext>
                </a:extLst>
              </a:tr>
              <a:tr h="511916">
                <a:tc>
                  <a:txBody>
                    <a:bodyPr/>
                    <a:lstStyle/>
                    <a:p>
                      <a:r>
                        <a:rPr lang="en-US" altLang="en-US"/>
                        <a:t>3483</a:t>
                      </a:r>
                      <a:endParaRPr lang="zh-CN" altLang="en-US"/>
                    </a:p>
                  </a:txBody>
                  <a:tcPr marL="8572" marR="8572" marT="0" marB="0" anchor="b"/>
                </a:tc>
                <a:tc>
                  <a:txBody>
                    <a:bodyPr/>
                    <a:lstStyle/>
                    <a:p>
                      <a:r>
                        <a:rPr lang="en-US" altLang="en-US"/>
                        <a:t>Jaslene</a:t>
                      </a:r>
                    </a:p>
                  </a:txBody>
                  <a:tcPr marL="8572" marR="8572" marT="0" marB="0" anchor="b"/>
                </a:tc>
                <a:tc>
                  <a:txBody>
                    <a:bodyPr/>
                    <a:lstStyle/>
                    <a:p>
                      <a:r>
                        <a:rPr lang="en-US" altLang="en-US"/>
                        <a:t>Sales</a:t>
                      </a:r>
                      <a:endParaRPr lang="zh-CN" altLang="en-US"/>
                    </a:p>
                  </a:txBody>
                  <a:tcPr marL="8572" marR="8572" marT="0" marB="0" anchor="b"/>
                </a:tc>
                <a:tc>
                  <a:txBody>
                    <a:bodyPr/>
                    <a:lstStyle/>
                    <a:p>
                      <a:r>
                        <a:rPr lang="en-US" altLang="en-US"/>
                        <a:t>Fully meets </a:t>
                      </a:r>
                      <a:endParaRPr lang="zh-CN" altLang="en-US"/>
                    </a:p>
                  </a:txBody>
                  <a:tcPr marL="8572" marR="8572" marT="0" marB="0" anchor="b"/>
                </a:tc>
                <a:tc>
                  <a:txBody>
                    <a:bodyPr/>
                    <a:lstStyle/>
                    <a:p>
                      <a:r>
                        <a:rPr lang="en-US" altLang="en-US"/>
                        <a:t>1</a:t>
                      </a:r>
                      <a:endParaRPr lang="zh-CN" altLang="en-US"/>
                    </a:p>
                  </a:txBody>
                  <a:tcPr marL="8572" marR="8572" marT="0" marB="0" anchor="b"/>
                </a:tc>
                <a:extLst>
                  <a:ext uri="{0D108BD9-81ED-4DB2-BD59-A6C34878D82A}">
                    <a16:rowId xmlns:a16="http://schemas.microsoft.com/office/drawing/2014/main" val="10003"/>
                  </a:ext>
                </a:extLst>
              </a:tr>
              <a:tr h="511916">
                <a:tc>
                  <a:txBody>
                    <a:bodyPr/>
                    <a:lstStyle/>
                    <a:p>
                      <a:r>
                        <a:rPr lang="en-US" altLang="en-US"/>
                        <a:t>3484</a:t>
                      </a:r>
                      <a:endParaRPr lang="zh-CN" altLang="en-US"/>
                    </a:p>
                  </a:txBody>
                  <a:tcPr marL="8572" marR="8572" marT="0" marB="0" anchor="b"/>
                </a:tc>
                <a:tc>
                  <a:txBody>
                    <a:bodyPr/>
                    <a:lstStyle/>
                    <a:p>
                      <a:r>
                        <a:rPr lang="en-US" altLang="en-US"/>
                        <a:t>Albert </a:t>
                      </a:r>
                    </a:p>
                  </a:txBody>
                  <a:tcPr marL="8572" marR="8572" marT="0" marB="0" anchor="b"/>
                </a:tc>
                <a:tc>
                  <a:txBody>
                    <a:bodyPr/>
                    <a:lstStyle/>
                    <a:p>
                      <a:r>
                        <a:rPr lang="en-US" altLang="en-US"/>
                        <a:t>Sales</a:t>
                      </a:r>
                      <a:endParaRPr lang="zh-CN" altLang="en-US"/>
                    </a:p>
                  </a:txBody>
                  <a:tcPr marL="8572" marR="8572" marT="0" marB="0" anchor="b"/>
                </a:tc>
                <a:tc>
                  <a:txBody>
                    <a:bodyPr/>
                    <a:lstStyle/>
                    <a:p>
                      <a:r>
                        <a:rPr lang="en-US" altLang="en-US"/>
                        <a:t>Fully meets </a:t>
                      </a:r>
                      <a:endParaRPr lang="zh-CN" altLang="en-US"/>
                    </a:p>
                  </a:txBody>
                  <a:tcPr marL="8572" marR="8572" marT="0" marB="0" anchor="b"/>
                </a:tc>
                <a:tc>
                  <a:txBody>
                    <a:bodyPr/>
                    <a:lstStyle/>
                    <a:p>
                      <a:r>
                        <a:rPr lang="en-US" altLang="en-US"/>
                        <a:t>4</a:t>
                      </a:r>
                      <a:endParaRPr lang="zh-CN" altLang="en-US"/>
                    </a:p>
                  </a:txBody>
                  <a:tcPr marL="8572" marR="8572" marT="0" marB="0" anchor="b"/>
                </a:tc>
                <a:extLst>
                  <a:ext uri="{0D108BD9-81ED-4DB2-BD59-A6C34878D82A}">
                    <a16:rowId xmlns:a16="http://schemas.microsoft.com/office/drawing/2014/main" val="10004"/>
                  </a:ext>
                </a:extLst>
              </a:tr>
              <a:tr h="511916">
                <a:tc>
                  <a:txBody>
                    <a:bodyPr/>
                    <a:lstStyle/>
                    <a:p>
                      <a:r>
                        <a:rPr lang="en-US" altLang="en-US"/>
                        <a:t>3485</a:t>
                      </a:r>
                      <a:endParaRPr lang="zh-CN" altLang="en-US"/>
                    </a:p>
                  </a:txBody>
                  <a:tcPr marL="8572" marR="8572" marT="0" marB="0" anchor="b"/>
                </a:tc>
                <a:tc>
                  <a:txBody>
                    <a:bodyPr/>
                    <a:lstStyle/>
                    <a:p>
                      <a:r>
                        <a:rPr lang="en-US" altLang="en-US"/>
                        <a:t>Jaiden </a:t>
                      </a:r>
                    </a:p>
                  </a:txBody>
                  <a:tcPr marL="8572" marR="8572" marT="0" marB="0" anchor="b"/>
                </a:tc>
                <a:tc>
                  <a:txBody>
                    <a:bodyPr/>
                    <a:lstStyle/>
                    <a:p>
                      <a:r>
                        <a:rPr lang="en-US" altLang="en-US"/>
                        <a:t>Sales</a:t>
                      </a:r>
                      <a:endParaRPr lang="zh-CN" altLang="en-US"/>
                    </a:p>
                  </a:txBody>
                  <a:tcPr marL="8572" marR="8572" marT="0" marB="0" anchor="b"/>
                </a:tc>
                <a:tc>
                  <a:txBody>
                    <a:bodyPr/>
                    <a:lstStyle/>
                    <a:p>
                      <a:r>
                        <a:rPr lang="en-US" altLang="en-US"/>
                        <a:t>Fully meets </a:t>
                      </a:r>
                      <a:endParaRPr lang="zh-CN" altLang="en-US"/>
                    </a:p>
                  </a:txBody>
                  <a:tcPr marL="8572" marR="8572" marT="0" marB="0" anchor="b"/>
                </a:tc>
                <a:tc>
                  <a:txBody>
                    <a:bodyPr/>
                    <a:lstStyle/>
                    <a:p>
                      <a:r>
                        <a:rPr lang="en-US" altLang="en-US"/>
                        <a:t>5</a:t>
                      </a:r>
                      <a:endParaRPr lang="zh-CN" altLang="en-US"/>
                    </a:p>
                  </a:txBody>
                  <a:tcPr marL="8572" marR="8572" marT="0" marB="0" anchor="b"/>
                </a:tc>
                <a:extLst>
                  <a:ext uri="{0D108BD9-81ED-4DB2-BD59-A6C34878D82A}">
                    <a16:rowId xmlns:a16="http://schemas.microsoft.com/office/drawing/2014/main" val="10005"/>
                  </a:ext>
                </a:extLst>
              </a:tr>
            </a:tbl>
          </a:graphicData>
        </a:graphic>
      </p:graphicFrame>
      <p:graphicFrame>
        <p:nvGraphicFramePr>
          <p:cNvPr id="4194306" name="Table 4194306"/>
          <p:cNvGraphicFramePr>
            <a:graphicFrameLocks/>
          </p:cNvGraphicFramePr>
          <p:nvPr/>
        </p:nvGraphicFramePr>
        <p:xfrm>
          <a:off x="1498816" y="11947313"/>
          <a:ext cx="9144000" cy="2966720"/>
        </p:xfrm>
        <a:graphic>
          <a:graphicData uri="http://schemas.openxmlformats.org/drawingml/2006/table">
            <a:tbl>
              <a:tblPr firstRow="1" bandRow="1">
                <a:tableStyleId>{93296810-A885-4BE3-A3E7-6D5BEEA58F36}</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741680">
                <a:tc>
                  <a:txBody>
                    <a:bodyPr/>
                    <a:lstStyle/>
                    <a:p>
                      <a:endParaRPr lang="en-US" altLang="en-US"/>
                    </a:p>
                  </a:txBody>
                  <a:tcPr/>
                </a:tc>
                <a:tc>
                  <a:txBody>
                    <a:bodyPr/>
                    <a:lstStyle/>
                    <a:p>
                      <a:endParaRPr lang="en-US" altLang="en-US"/>
                    </a:p>
                  </a:txBody>
                  <a:tcPr/>
                </a:tc>
                <a:tc>
                  <a:txBody>
                    <a:bodyPr/>
                    <a:lstStyle/>
                    <a:p>
                      <a:endParaRPr lang="en-US" altLang="en-US"/>
                    </a:p>
                  </a:txBody>
                  <a:tcPr/>
                </a:tc>
                <a:tc>
                  <a:txBody>
                    <a:bodyPr/>
                    <a:lstStyle/>
                    <a:p>
                      <a:endParaRPr lang="en-US" altLang="en-US"/>
                    </a:p>
                  </a:txBody>
                  <a:tcPr/>
                </a:tc>
                <a:tc>
                  <a:txBody>
                    <a:bodyPr/>
                    <a:lstStyle/>
                    <a:p>
                      <a:endParaRPr lang="en-US" altLang="en-US"/>
                    </a:p>
                  </a:txBody>
                  <a:tcPr/>
                </a:tc>
                <a:extLst>
                  <a:ext uri="{0D108BD9-81ED-4DB2-BD59-A6C34878D82A}">
                    <a16:rowId xmlns:a16="http://schemas.microsoft.com/office/drawing/2014/main" val="10000"/>
                  </a:ext>
                </a:extLst>
              </a:tr>
              <a:tr h="741680">
                <a:tc>
                  <a:txBody>
                    <a:bodyPr/>
                    <a:lstStyle/>
                    <a:p>
                      <a:endParaRPr lang="en-US" altLang="en-US"/>
                    </a:p>
                  </a:txBody>
                  <a:tcPr/>
                </a:tc>
                <a:tc>
                  <a:txBody>
                    <a:bodyPr/>
                    <a:lstStyle/>
                    <a:p>
                      <a:endParaRPr lang="en-US" altLang="en-US"/>
                    </a:p>
                  </a:txBody>
                  <a:tcPr/>
                </a:tc>
                <a:tc>
                  <a:txBody>
                    <a:bodyPr/>
                    <a:lstStyle/>
                    <a:p>
                      <a:endParaRPr lang="en-US" altLang="en-US"/>
                    </a:p>
                  </a:txBody>
                  <a:tcPr/>
                </a:tc>
                <a:tc>
                  <a:txBody>
                    <a:bodyPr/>
                    <a:lstStyle/>
                    <a:p>
                      <a:endParaRPr lang="en-US" altLang="en-US"/>
                    </a:p>
                  </a:txBody>
                  <a:tcPr/>
                </a:tc>
                <a:tc>
                  <a:txBody>
                    <a:bodyPr/>
                    <a:lstStyle/>
                    <a:p>
                      <a:endParaRPr lang="en-US" altLang="en-US"/>
                    </a:p>
                  </a:txBody>
                  <a:tcPr/>
                </a:tc>
                <a:extLst>
                  <a:ext uri="{0D108BD9-81ED-4DB2-BD59-A6C34878D82A}">
                    <a16:rowId xmlns:a16="http://schemas.microsoft.com/office/drawing/2014/main" val="10001"/>
                  </a:ext>
                </a:extLst>
              </a:tr>
              <a:tr h="741680">
                <a:tc>
                  <a:txBody>
                    <a:bodyPr/>
                    <a:lstStyle/>
                    <a:p>
                      <a:endParaRPr lang="en-US" altLang="en-US"/>
                    </a:p>
                  </a:txBody>
                  <a:tcPr/>
                </a:tc>
                <a:tc>
                  <a:txBody>
                    <a:bodyPr/>
                    <a:lstStyle/>
                    <a:p>
                      <a:endParaRPr lang="en-US" altLang="en-US"/>
                    </a:p>
                  </a:txBody>
                  <a:tcPr/>
                </a:tc>
                <a:tc>
                  <a:txBody>
                    <a:bodyPr/>
                    <a:lstStyle/>
                    <a:p>
                      <a:endParaRPr lang="en-US" altLang="en-US"/>
                    </a:p>
                  </a:txBody>
                  <a:tcPr/>
                </a:tc>
                <a:tc>
                  <a:txBody>
                    <a:bodyPr/>
                    <a:lstStyle/>
                    <a:p>
                      <a:endParaRPr lang="en-US" altLang="en-US"/>
                    </a:p>
                  </a:txBody>
                  <a:tcPr/>
                </a:tc>
                <a:tc>
                  <a:txBody>
                    <a:bodyPr/>
                    <a:lstStyle/>
                    <a:p>
                      <a:endParaRPr lang="en-US" altLang="en-US"/>
                    </a:p>
                  </a:txBody>
                  <a:tcPr/>
                </a:tc>
                <a:extLst>
                  <a:ext uri="{0D108BD9-81ED-4DB2-BD59-A6C34878D82A}">
                    <a16:rowId xmlns:a16="http://schemas.microsoft.com/office/drawing/2014/main" val="10002"/>
                  </a:ext>
                </a:extLst>
              </a:tr>
              <a:tr h="741680">
                <a:tc>
                  <a:txBody>
                    <a:bodyPr/>
                    <a:lstStyle/>
                    <a:p>
                      <a:endParaRPr lang="en-US" altLang="en-US"/>
                    </a:p>
                  </a:txBody>
                  <a:tcPr/>
                </a:tc>
                <a:tc>
                  <a:txBody>
                    <a:bodyPr/>
                    <a:lstStyle/>
                    <a:p>
                      <a:endParaRPr lang="en-US" altLang="en-US"/>
                    </a:p>
                  </a:txBody>
                  <a:tcPr/>
                </a:tc>
                <a:tc>
                  <a:txBody>
                    <a:bodyPr/>
                    <a:lstStyle/>
                    <a:p>
                      <a:endParaRPr lang="en-US" altLang="en-US"/>
                    </a:p>
                  </a:txBody>
                  <a:tcPr/>
                </a:tc>
                <a:tc>
                  <a:txBody>
                    <a:bodyPr/>
                    <a:lstStyle/>
                    <a:p>
                      <a:endParaRPr lang="en-US" altLang="en-US"/>
                    </a:p>
                  </a:txBody>
                  <a:tcPr/>
                </a:tc>
                <a:tc>
                  <a:txBody>
                    <a:bodyPr/>
                    <a:lstStyle/>
                    <a:p>
                      <a:endParaRPr lang="en-US" altLang="en-US"/>
                    </a:p>
                  </a:txBody>
                  <a:tcPr/>
                </a:tc>
                <a:extLst>
                  <a:ext uri="{0D108BD9-81ED-4DB2-BD59-A6C34878D82A}">
                    <a16:rowId xmlns:a16="http://schemas.microsoft.com/office/drawing/2014/main" val="10003"/>
                  </a:ext>
                </a:extLst>
              </a:tr>
            </a:tbl>
          </a:graphicData>
        </a:graphic>
      </p:graphicFrame>
      <p:graphicFrame>
        <p:nvGraphicFramePr>
          <p:cNvPr id="4194307" name="Table 1"/>
          <p:cNvGraphicFramePr>
            <a:graphicFrameLocks/>
          </p:cNvGraphicFramePr>
          <p:nvPr/>
        </p:nvGraphicFramePr>
        <p:xfrm>
          <a:off x="4609908" y="3964919"/>
          <a:ext cx="5745480" cy="2700020"/>
        </p:xfrm>
        <a:graphic>
          <a:graphicData uri="http://schemas.openxmlformats.org/drawingml/2006/table">
            <a:tbl>
              <a:tblPr/>
              <a:tblGrid>
                <a:gridCol w="5745480">
                  <a:extLst>
                    <a:ext uri="{9D8B030D-6E8A-4147-A177-3AD203B41FA5}">
                      <a16:colId xmlns:a16="http://schemas.microsoft.com/office/drawing/2014/main" val="20000"/>
                    </a:ext>
                  </a:extLst>
                </a:gridCol>
              </a:tblGrid>
              <a:tr h="2425700">
                <a:tc>
                  <a:txBody>
                    <a:bodyPr/>
                    <a:lstStyle/>
                    <a:p>
                      <a:r>
                        <a:rPr lang="en-US" altLang="en-US" b="1"/>
                        <a:t>INTER</a:t>
                      </a:r>
                      <a:r>
                        <a:rPr lang="en-US" altLang="zh-CN" b="1"/>
                        <a:t>PRET</a:t>
                      </a:r>
                      <a:r>
                        <a:rPr lang="en-US" altLang="en-US" b="1"/>
                        <a:t>ATION,:</a:t>
                      </a:r>
                      <a:endParaRPr lang="zh-CN" altLang="en-US" b="1"/>
                    </a:p>
                    <a:p>
                      <a:r>
                        <a:rPr lang="en-US" altLang="en-US" b="1"/>
                        <a:t>                                   For  the employees ID 3485 compared </a:t>
                      </a:r>
                      <a:endParaRPr lang="zh-CN" altLang="en-US" b="1"/>
                    </a:p>
                    <a:p>
                      <a:r>
                        <a:rPr lang="en-US" altLang="en-US" b="1"/>
                        <a:t>are fully meets the performance score are more and value is  5 </a:t>
                      </a:r>
                      <a:r>
                        <a:rPr lang="en-US" altLang="zh-CN" b="1"/>
                        <a:t>and </a:t>
                      </a:r>
                      <a:r>
                        <a:rPr lang="en-US" altLang="en-US" b="1"/>
                        <a:t>Others are less than tha employee  ID are 3480 and 3483.</a:t>
                      </a:r>
                      <a:endParaRPr lang="zh-CN" altLang="en-US" b="1"/>
                    </a:p>
                    <a:p>
                      <a:endParaRPr lang="zh-CN" altLang="en-US" b="1"/>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extLst>
                  <a:ext uri="{0D108BD9-81ED-4DB2-BD59-A6C34878D82A}">
                    <a16:rowId xmlns:a16="http://schemas.microsoft.com/office/drawing/2014/main" val="10000"/>
                  </a:ext>
                </a:extLst>
              </a:tr>
              <a:tr h="274320">
                <a:tc>
                  <a:txBody>
                    <a:bodyPr/>
                    <a:lstStyle/>
                    <a:p>
                      <a:endParaRPr lang="en-US" altLang="en-US" b="1"/>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a:xfrm>
            <a:off x="755332" y="385444"/>
            <a:ext cx="10681335" cy="60960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9" name="TextBox 3"/>
          <p:cNvSpPr txBox="1"/>
          <p:nvPr/>
        </p:nvSpPr>
        <p:spPr>
          <a:xfrm>
            <a:off x="631031" y="1726793"/>
            <a:ext cx="8521898" cy="1920241"/>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8"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2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32" name="object 17"/>
          <p:cNvSpPr txBox="1">
            <a:spLocks noGrp="1"/>
          </p:cNvSpPr>
          <p:nvPr>
            <p:ph type="title"/>
          </p:nvPr>
        </p:nvSpPr>
        <p:spPr>
          <a:xfrm>
            <a:off x="739775" y="829627"/>
            <a:ext cx="3909695" cy="5499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7" name="object 19"/>
            <p:cNvPicPr>
              <a:picLocks/>
            </p:cNvPicPr>
            <p:nvPr/>
          </p:nvPicPr>
          <p:blipFill>
            <a:blip r:embed="rId2" cstate="print"/>
            <a:stretch>
              <a:fillRect/>
            </a:stretch>
          </p:blipFill>
          <p:spPr>
            <a:xfrm>
              <a:off x="676275" y="6467475"/>
              <a:ext cx="2143125" cy="200025"/>
            </a:xfrm>
            <a:prstGeom prst="rect">
              <a:avLst/>
            </a:prstGeom>
          </p:spPr>
        </p:pic>
        <p:pic>
          <p:nvPicPr>
            <p:cNvPr id="2097158"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33"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34" name="TextBox 22"/>
          <p:cNvSpPr txBox="1"/>
          <p:nvPr/>
        </p:nvSpPr>
        <p:spPr>
          <a:xfrm>
            <a:off x="1217522" y="2123271"/>
            <a:ext cx="8593228" cy="12090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5"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9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9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9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0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0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0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0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0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0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06"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07"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08"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2" name="object 17"/>
          <p:cNvPicPr>
            <a:picLocks/>
          </p:cNvPicPr>
          <p:nvPr/>
        </p:nvPicPr>
        <p:blipFill>
          <a:blip r:embed="rId2" cstate="print"/>
          <a:stretch>
            <a:fillRect/>
          </a:stretch>
        </p:blipFill>
        <p:spPr>
          <a:xfrm>
            <a:off x="10687050" y="6134100"/>
            <a:ext cx="247650" cy="247650"/>
          </a:xfrm>
          <a:prstGeom prst="rect">
            <a:avLst/>
          </a:prstGeom>
        </p:spPr>
      </p:pic>
      <p:grpSp>
        <p:nvGrpSpPr>
          <p:cNvPr id="21" name="object 18"/>
          <p:cNvGrpSpPr/>
          <p:nvPr/>
        </p:nvGrpSpPr>
        <p:grpSpPr>
          <a:xfrm>
            <a:off x="47625" y="3819523"/>
            <a:ext cx="4124325" cy="3009900"/>
            <a:chOff x="47625" y="3819523"/>
            <a:chExt cx="4124325" cy="3009900"/>
          </a:xfrm>
        </p:grpSpPr>
        <p:pic>
          <p:nvPicPr>
            <p:cNvPr id="2097153" name="object 19"/>
            <p:cNvPicPr>
              <a:picLocks/>
            </p:cNvPicPr>
            <p:nvPr/>
          </p:nvPicPr>
          <p:blipFill>
            <a:blip r:embed="rId3" cstate="print"/>
            <a:stretch>
              <a:fillRect/>
            </a:stretch>
          </p:blipFill>
          <p:spPr>
            <a:xfrm>
              <a:off x="466725" y="6410325"/>
              <a:ext cx="3705225" cy="295275"/>
            </a:xfrm>
            <a:prstGeom prst="rect">
              <a:avLst/>
            </a:prstGeom>
          </p:spPr>
        </p:pic>
        <p:pic>
          <p:nvPicPr>
            <p:cNvPr id="2097154"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09" name="object 21"/>
          <p:cNvSpPr txBox="1">
            <a:spLocks noGrp="1"/>
          </p:cNvSpPr>
          <p:nvPr>
            <p:ph type="title"/>
          </p:nvPr>
        </p:nvSpPr>
        <p:spPr>
          <a:xfrm>
            <a:off x="739775" y="445388"/>
            <a:ext cx="2357120" cy="6229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10"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11" name="TextBox 22"/>
          <p:cNvSpPr txBox="1"/>
          <p:nvPr/>
        </p:nvSpPr>
        <p:spPr>
          <a:xfrm>
            <a:off x="2509807" y="1041533"/>
            <a:ext cx="5029200" cy="3647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object 2"/>
          <p:cNvGrpSpPr/>
          <p:nvPr/>
        </p:nvGrpSpPr>
        <p:grpSpPr>
          <a:xfrm>
            <a:off x="7991475" y="2933700"/>
            <a:ext cx="2762250" cy="3257550"/>
            <a:chOff x="7991475" y="2933700"/>
            <a:chExt cx="2762250" cy="3257550"/>
          </a:xfrm>
        </p:grpSpPr>
        <p:sp>
          <p:nvSpPr>
            <p:cNvPr id="104861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14"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7"/>
          <p:cNvSpPr txBox="1">
            <a:spLocks noGrp="1"/>
          </p:cNvSpPr>
          <p:nvPr>
            <p:ph type="title"/>
          </p:nvPr>
        </p:nvSpPr>
        <p:spPr>
          <a:xfrm>
            <a:off x="834072" y="575055"/>
            <a:ext cx="5636895" cy="5499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6" name="object 8"/>
          <p:cNvPicPr>
            <a:picLocks/>
          </p:cNvPicPr>
          <p:nvPr/>
        </p:nvPicPr>
        <p:blipFill>
          <a:blip r:embed="rId3" cstate="print"/>
          <a:stretch>
            <a:fillRect/>
          </a:stretch>
        </p:blipFill>
        <p:spPr>
          <a:xfrm>
            <a:off x="676275" y="6467475"/>
            <a:ext cx="2143125" cy="200025"/>
          </a:xfrm>
          <a:prstGeom prst="rect">
            <a:avLst/>
          </a:prstGeom>
        </p:spPr>
      </p:pic>
      <p:sp>
        <p:nvSpPr>
          <p:cNvPr id="1048616"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17" name="TextBox 10"/>
          <p:cNvSpPr txBox="1"/>
          <p:nvPr/>
        </p:nvSpPr>
        <p:spPr>
          <a:xfrm>
            <a:off x="1526977" y="2274838"/>
            <a:ext cx="6101952" cy="1691641"/>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3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9"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3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8" name="object 7"/>
          <p:cNvSpPr txBox="1">
            <a:spLocks noGrp="1"/>
          </p:cNvSpPr>
          <p:nvPr>
            <p:ph type="title"/>
          </p:nvPr>
        </p:nvSpPr>
        <p:spPr>
          <a:xfrm>
            <a:off x="739775" y="829627"/>
            <a:ext cx="5263515" cy="5499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0" name="object 8"/>
          <p:cNvPicPr>
            <a:picLocks/>
          </p:cNvPicPr>
          <p:nvPr/>
        </p:nvPicPr>
        <p:blipFill>
          <a:blip r:embed="rId3" cstate="print"/>
          <a:stretch>
            <a:fillRect/>
          </a:stretch>
        </p:blipFill>
        <p:spPr>
          <a:xfrm>
            <a:off x="676275" y="6467475"/>
            <a:ext cx="2143125" cy="200025"/>
          </a:xfrm>
          <a:prstGeom prst="rect">
            <a:avLst/>
          </a:prstGeom>
        </p:spPr>
      </p:pic>
      <p:sp>
        <p:nvSpPr>
          <p:cNvPr id="1048639"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40" name="TextBox 10"/>
          <p:cNvSpPr txBox="1"/>
          <p:nvPr/>
        </p:nvSpPr>
        <p:spPr>
          <a:xfrm>
            <a:off x="2274094" y="3269397"/>
            <a:ext cx="6641305" cy="7010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41" name="TextBox 11"/>
          <p:cNvSpPr txBox="1"/>
          <p:nvPr/>
        </p:nvSpPr>
        <p:spPr>
          <a:xfrm>
            <a:off x="892969" y="2047756"/>
            <a:ext cx="7608094" cy="2148840"/>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4229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Box 8"/>
          <p:cNvSpPr txBox="1"/>
          <p:nvPr/>
        </p:nvSpPr>
        <p:spPr>
          <a:xfrm>
            <a:off x="1571625" y="2238375"/>
            <a:ext cx="7581304" cy="1005840"/>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6" name="object 6"/>
          <p:cNvSpPr txBox="1">
            <a:spLocks noGrp="1"/>
          </p:cNvSpPr>
          <p:nvPr>
            <p:ph type="title"/>
          </p:nvPr>
        </p:nvSpPr>
        <p:spPr>
          <a:xfrm>
            <a:off x="558165" y="857885"/>
            <a:ext cx="9763125" cy="47053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7" name="object 9"/>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8" name="TextBox 9"/>
          <p:cNvSpPr txBox="1"/>
          <p:nvPr/>
        </p:nvSpPr>
        <p:spPr>
          <a:xfrm>
            <a:off x="3050976" y="1726793"/>
            <a:ext cx="6581179" cy="237744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1"/>
          <p:cNvSpPr>
            <a:spLocks noGrp="1"/>
          </p:cNvSpPr>
          <p:nvPr>
            <p:ph type="title"/>
          </p:nvPr>
        </p:nvSpPr>
        <p:spPr>
          <a:xfrm>
            <a:off x="755332" y="385444"/>
            <a:ext cx="10681335" cy="609600"/>
          </a:xfrm>
        </p:spPr>
        <p:txBody>
          <a:bodyPr/>
          <a:lstStyle/>
          <a:p>
            <a:r>
              <a:rPr lang="en-IN" dirty="0"/>
              <a:t>Dataset Description</a:t>
            </a:r>
          </a:p>
        </p:txBody>
      </p:sp>
      <p:sp>
        <p:nvSpPr>
          <p:cNvPr id="1048670" name="TextBox 3"/>
          <p:cNvSpPr txBox="1"/>
          <p:nvPr/>
        </p:nvSpPr>
        <p:spPr>
          <a:xfrm>
            <a:off x="755332" y="1311295"/>
            <a:ext cx="9067324" cy="2148841"/>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5" name="object 7"/>
          <p:cNvSpPr txBox="1">
            <a:spLocks noGrp="1"/>
          </p:cNvSpPr>
          <p:nvPr>
            <p:ph type="title"/>
          </p:nvPr>
        </p:nvSpPr>
        <p:spPr>
          <a:xfrm>
            <a:off x="739775" y="654938"/>
            <a:ext cx="8480425" cy="5499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6" name="object 8"/>
          <p:cNvSpPr txBox="1"/>
          <p:nvPr/>
        </p:nvSpPr>
        <p:spPr>
          <a:xfrm>
            <a:off x="11277218" y="6473337"/>
            <a:ext cx="2286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7" name="TextBox 8"/>
          <p:cNvSpPr txBox="1"/>
          <p:nvPr/>
        </p:nvSpPr>
        <p:spPr>
          <a:xfrm>
            <a:off x="2381250" y="1695451"/>
            <a:ext cx="9239250" cy="4003040"/>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suvethasrinivasan28@gmail.com</cp:lastModifiedBy>
  <cp:revision>1</cp:revision>
  <dcterms:created xsi:type="dcterms:W3CDTF">2024-08-30T12:17:08Z</dcterms:created>
  <dcterms:modified xsi:type="dcterms:W3CDTF">2024-09-10T05:48:04Z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2024-03-21T16:00:00Z</vt:filetime>
  </property>
  <property fmtid="{D5CDD505-2E9C-101B-9397-08002B2CF9AE}" pid="3" name="LastSaved">
    <vt:filetime>2024-03-29T16:00:00Z</vt:filetime>
  </property>
  <property fmtid="{D5CDD505-2E9C-101B-9397-08002B2CF9AE}" pid="4" name="ICV">
    <vt:lpwstr>fd007e6a9dfa4c7f9e871c77cb85596c</vt:lpwstr>
  </property>
  <property fmtid="{D5CDD505-2E9C-101B-9397-08002B2CF9AE}" pid="5" name="KSOProductBuildVer">
    <vt:lpwstr>1033-0.0.0.0</vt:lpwstr>
  </property>
</Properties>
</file>