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654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COT\Desktop\MAGESHWARI.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9"/>
  <c:pivotSource>
    <c:name>[MAGESHWARI.S.xlsx]Sheet2!PivotTable1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</c:pivotFmts>
    <c:view3D>
      <c:rAngAx val="1"/>
    </c:view3D>
    <c:plotArea>
      <c:layout>
        <c:manualLayout>
          <c:layoutTarget val="inner"/>
          <c:xMode val="edge"/>
          <c:yMode val="edge"/>
          <c:x val="6.7745997217159556E-2"/>
          <c:y val="6.196230426011673E-2"/>
          <c:w val="0.79620015593985249"/>
          <c:h val="0.78532710625840429"/>
        </c:manualLayout>
      </c:layout>
      <c:bar3DChart>
        <c:barDir val="col"/>
        <c:grouping val="clustered"/>
        <c:ser>
          <c:idx val="0"/>
          <c:order val="0"/>
          <c:tx>
            <c:strRef>
              <c:f>Sheet2!$B$3:$B$4</c:f>
              <c:strCache>
                <c:ptCount val="1"/>
                <c:pt idx="0">
                  <c:v>BPC</c:v>
                </c:pt>
              </c:strCache>
            </c:strRef>
          </c:tx>
          <c:cat>
            <c:strRef>
              <c:f>Sheet2!$A$5:$A$9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Sheet2!$B$5:$B$9</c:f>
              <c:numCache>
                <c:formatCode>General</c:formatCode>
                <c:ptCount val="4"/>
                <c:pt idx="0">
                  <c:v>65</c:v>
                </c:pt>
                <c:pt idx="1">
                  <c:v>335</c:v>
                </c:pt>
                <c:pt idx="2">
                  <c:v>37</c:v>
                </c:pt>
                <c:pt idx="3">
                  <c:v>14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CCDR</c:v>
                </c:pt>
              </c:strCache>
            </c:strRef>
          </c:tx>
          <c:cat>
            <c:strRef>
              <c:f>Sheet2!$A$5:$A$9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Sheet2!$C$5:$C$9</c:f>
              <c:numCache>
                <c:formatCode>General</c:formatCode>
                <c:ptCount val="4"/>
                <c:pt idx="0">
                  <c:v>66</c:v>
                </c:pt>
                <c:pt idx="1">
                  <c:v>322</c:v>
                </c:pt>
                <c:pt idx="2">
                  <c:v>28</c:v>
                </c:pt>
                <c:pt idx="3">
                  <c:v>6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EW</c:v>
                </c:pt>
              </c:strCache>
            </c:strRef>
          </c:tx>
          <c:cat>
            <c:strRef>
              <c:f>Sheet2!$A$5:$A$9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Sheet2!$D$5:$D$9</c:f>
              <c:numCache>
                <c:formatCode>General</c:formatCode>
                <c:ptCount val="4"/>
                <c:pt idx="0">
                  <c:v>53</c:v>
                </c:pt>
                <c:pt idx="1">
                  <c:v>367</c:v>
                </c:pt>
                <c:pt idx="2">
                  <c:v>26</c:v>
                </c:pt>
                <c:pt idx="3">
                  <c:v>12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MSC</c:v>
                </c:pt>
              </c:strCache>
            </c:strRef>
          </c:tx>
          <c:cat>
            <c:strRef>
              <c:f>Sheet2!$A$5:$A$9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Sheet2!$E$5:$E$9</c:f>
              <c:numCache>
                <c:formatCode>General</c:formatCode>
                <c:ptCount val="4"/>
                <c:pt idx="0">
                  <c:v>49</c:v>
                </c:pt>
                <c:pt idx="1">
                  <c:v>341</c:v>
                </c:pt>
                <c:pt idx="2">
                  <c:v>43</c:v>
                </c:pt>
                <c:pt idx="3">
                  <c:v>20</c:v>
                </c:pt>
              </c:numCache>
            </c:numRef>
          </c:val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NEL</c:v>
                </c:pt>
              </c:strCache>
            </c:strRef>
          </c:tx>
          <c:cat>
            <c:strRef>
              <c:f>Sheet2!$A$5:$A$9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Sheet2!$F$5:$F$9</c:f>
              <c:numCache>
                <c:formatCode>General</c:formatCode>
                <c:ptCount val="4"/>
                <c:pt idx="0">
                  <c:v>40</c:v>
                </c:pt>
                <c:pt idx="1">
                  <c:v>385</c:v>
                </c:pt>
                <c:pt idx="2">
                  <c:v>16</c:v>
                </c:pt>
                <c:pt idx="3">
                  <c:v>18</c:v>
                </c:pt>
              </c:numCache>
            </c:numRef>
          </c:val>
        </c:ser>
        <c:ser>
          <c:idx val="5"/>
          <c:order val="5"/>
          <c:tx>
            <c:strRef>
              <c:f>Sheet2!$G$3:$G$4</c:f>
              <c:strCache>
                <c:ptCount val="1"/>
                <c:pt idx="0">
                  <c:v>PL</c:v>
                </c:pt>
              </c:strCache>
            </c:strRef>
          </c:tx>
          <c:cat>
            <c:strRef>
              <c:f>Sheet2!$A$5:$A$9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Sheet2!$G$5:$G$9</c:f>
              <c:numCache>
                <c:formatCode>General</c:formatCode>
                <c:ptCount val="4"/>
                <c:pt idx="0">
                  <c:v>39</c:v>
                </c:pt>
                <c:pt idx="1">
                  <c:v>350</c:v>
                </c:pt>
                <c:pt idx="2">
                  <c:v>23</c:v>
                </c:pt>
                <c:pt idx="3">
                  <c:v>25</c:v>
                </c:pt>
              </c:numCache>
            </c:numRef>
          </c:val>
        </c:ser>
        <c:ser>
          <c:idx val="6"/>
          <c:order val="6"/>
          <c:tx>
            <c:strRef>
              <c:f>Sheet2!$H$3:$H$4</c:f>
              <c:strCache>
                <c:ptCount val="1"/>
                <c:pt idx="0">
                  <c:v>PYZ</c:v>
                </c:pt>
              </c:strCache>
            </c:strRef>
          </c:tx>
          <c:cat>
            <c:strRef>
              <c:f>Sheet2!$A$5:$A$9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Sheet2!$H$5:$H$9</c:f>
              <c:numCache>
                <c:formatCode>General</c:formatCode>
                <c:ptCount val="4"/>
                <c:pt idx="0">
                  <c:v>59</c:v>
                </c:pt>
                <c:pt idx="1">
                  <c:v>372</c:v>
                </c:pt>
                <c:pt idx="2">
                  <c:v>24</c:v>
                </c:pt>
                <c:pt idx="3">
                  <c:v>19</c:v>
                </c:pt>
              </c:numCache>
            </c:numRef>
          </c:val>
        </c:ser>
        <c:ser>
          <c:idx val="7"/>
          <c:order val="7"/>
          <c:tx>
            <c:strRef>
              <c:f>Sheet2!$I$3:$I$4</c:f>
              <c:strCache>
                <c:ptCount val="1"/>
                <c:pt idx="0">
                  <c:v>SVG</c:v>
                </c:pt>
              </c:strCache>
            </c:strRef>
          </c:tx>
          <c:cat>
            <c:strRef>
              <c:f>Sheet2!$A$5:$A$9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Sheet2!$I$5:$I$9</c:f>
              <c:numCache>
                <c:formatCode>General</c:formatCode>
                <c:ptCount val="4"/>
                <c:pt idx="0">
                  <c:v>95</c:v>
                </c:pt>
                <c:pt idx="1">
                  <c:v>343</c:v>
                </c:pt>
                <c:pt idx="2">
                  <c:v>47</c:v>
                </c:pt>
                <c:pt idx="3">
                  <c:v>13</c:v>
                </c:pt>
              </c:numCache>
            </c:numRef>
          </c:val>
        </c:ser>
        <c:ser>
          <c:idx val="8"/>
          <c:order val="8"/>
          <c:tx>
            <c:strRef>
              <c:f>Sheet2!$J$3:$J$4</c:f>
              <c:strCache>
                <c:ptCount val="1"/>
                <c:pt idx="0">
                  <c:v>TNS</c:v>
                </c:pt>
              </c:strCache>
            </c:strRef>
          </c:tx>
          <c:cat>
            <c:strRef>
              <c:f>Sheet2!$A$5:$A$9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Sheet2!$J$5:$J$9</c:f>
              <c:numCache>
                <c:formatCode>General</c:formatCode>
                <c:ptCount val="4"/>
                <c:pt idx="0">
                  <c:v>51</c:v>
                </c:pt>
                <c:pt idx="1">
                  <c:v>354</c:v>
                </c:pt>
                <c:pt idx="2">
                  <c:v>25</c:v>
                </c:pt>
                <c:pt idx="3">
                  <c:v>8</c:v>
                </c:pt>
              </c:numCache>
            </c:numRef>
          </c:val>
        </c:ser>
        <c:ser>
          <c:idx val="9"/>
          <c:order val="9"/>
          <c:tx>
            <c:strRef>
              <c:f>Sheet2!$K$3:$K$4</c:f>
              <c:strCache>
                <c:ptCount val="1"/>
                <c:pt idx="0">
                  <c:v>WBL</c:v>
                </c:pt>
              </c:strCache>
            </c:strRef>
          </c:tx>
          <c:cat>
            <c:strRef>
              <c:f>Sheet2!$A$5:$A$9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Sheet2!$K$5:$K$9</c:f>
              <c:numCache>
                <c:formatCode>General</c:formatCode>
                <c:ptCount val="4"/>
                <c:pt idx="0">
                  <c:v>42</c:v>
                </c:pt>
                <c:pt idx="1">
                  <c:v>404</c:v>
                </c:pt>
                <c:pt idx="2">
                  <c:v>16</c:v>
                </c:pt>
                <c:pt idx="3">
                  <c:v>11</c:v>
                </c:pt>
              </c:numCache>
            </c:numRef>
          </c:val>
        </c:ser>
        <c:shape val="box"/>
        <c:axId val="106305792"/>
        <c:axId val="106323968"/>
        <c:axId val="0"/>
      </c:bar3DChart>
      <c:catAx>
        <c:axId val="106305792"/>
        <c:scaling>
          <c:orientation val="minMax"/>
        </c:scaling>
        <c:axPos val="b"/>
        <c:tickLblPos val="nextTo"/>
        <c:crossAx val="106323968"/>
        <c:crosses val="autoZero"/>
        <c:auto val="1"/>
        <c:lblAlgn val="ctr"/>
        <c:lblOffset val="100"/>
      </c:catAx>
      <c:valAx>
        <c:axId val="106323968"/>
        <c:scaling>
          <c:orientation val="minMax"/>
        </c:scaling>
        <c:axPos val="l"/>
        <c:majorGridlines/>
        <c:numFmt formatCode="General" sourceLinked="1"/>
        <c:tickLblPos val="nextTo"/>
        <c:crossAx val="10630579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 </a:t>
            </a:r>
            <a:r>
              <a:rPr lang="en-US" sz="2400" dirty="0" smtClean="0"/>
              <a:t>:S.SOWMIYA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smtClean="0"/>
              <a:t>: </a:t>
            </a:r>
            <a:r>
              <a:rPr lang="en-US" sz="2400" smtClean="0"/>
              <a:t>312218517\3B69B4C077B42499A6B4C49CC4EC4E14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 Com  (Commerce)</a:t>
            </a:r>
            <a:endParaRPr lang="en-US" sz="2400" dirty="0"/>
          </a:p>
          <a:p>
            <a:r>
              <a:rPr lang="en-US" sz="2400" dirty="0" smtClean="0"/>
              <a:t>COLLEGE:  Government Arts and Science college   </a:t>
            </a:r>
            <a:r>
              <a:rPr lang="en-US" sz="2400" dirty="0" err="1" smtClean="0"/>
              <a:t>Perumbakkam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881026" y="1857364"/>
            <a:ext cx="1785764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   </a:t>
            </a: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EMPLOYEE DATA KAGGLE: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I take this data in the </a:t>
            </a:r>
            <a:r>
              <a:rPr lang="en-IN" sz="2400" dirty="0" err="1" smtClean="0">
                <a:latin typeface="Kozuka Mincho Pro H" pitchFamily="18" charset="-128"/>
                <a:ea typeface="Kozuka Mincho Pro H" pitchFamily="18" charset="-128"/>
              </a:rPr>
              <a:t>Naan</a:t>
            </a: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</a:t>
            </a:r>
            <a:r>
              <a:rPr lang="en-IN" sz="2400" dirty="0" err="1" smtClean="0">
                <a:latin typeface="Kozuka Mincho Pro H" pitchFamily="18" charset="-128"/>
                <a:ea typeface="Kozuka Mincho Pro H" pitchFamily="18" charset="-128"/>
              </a:rPr>
              <a:t>Mudhalvan</a:t>
            </a: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website and click </a:t>
            </a:r>
          </a:p>
          <a:p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   the </a:t>
            </a:r>
            <a:r>
              <a:rPr lang="en-IN" sz="2400" dirty="0" err="1" smtClean="0">
                <a:latin typeface="Kozuka Mincho Pro H" pitchFamily="18" charset="-128"/>
                <a:ea typeface="Kozuka Mincho Pro H" pitchFamily="18" charset="-128"/>
              </a:rPr>
              <a:t>edunet</a:t>
            </a: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</a:t>
            </a:r>
            <a:r>
              <a:rPr lang="en-IN" sz="2400" dirty="0" err="1" smtClean="0">
                <a:latin typeface="Kozuka Mincho Pro H" pitchFamily="18" charset="-128"/>
                <a:ea typeface="Kozuka Mincho Pro H" pitchFamily="18" charset="-128"/>
              </a:rPr>
              <a:t>dashbord</a:t>
            </a: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.  There we should update our profile.</a:t>
            </a:r>
          </a:p>
          <a:p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   then click on the employee data set(</a:t>
            </a:r>
            <a:r>
              <a:rPr lang="en-IN" sz="2400" dirty="0" err="1" smtClean="0">
                <a:latin typeface="Kozuka Mincho Pro H" pitchFamily="18" charset="-128"/>
                <a:ea typeface="Kozuka Mincho Pro H" pitchFamily="18" charset="-128"/>
              </a:rPr>
              <a:t>kaggle</a:t>
            </a: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). It downloads</a:t>
            </a:r>
          </a:p>
          <a:p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   in the PC</a:t>
            </a:r>
          </a:p>
          <a:p>
            <a:endParaRPr lang="en-IN" sz="2400" dirty="0" smtClean="0">
              <a:latin typeface="Kozuka Mincho Pro H" pitchFamily="18" charset="-128"/>
              <a:ea typeface="Kozuka Mincho Pro H" pitchFamily="18" charset="-128"/>
            </a:endParaRPr>
          </a:p>
          <a:p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SORT THE DATA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Open the data through excel, then select all the data in the</a:t>
            </a:r>
          </a:p>
          <a:p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   sheet, then click the row and column in the ribbon tab and</a:t>
            </a:r>
          </a:p>
          <a:p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   choose the </a:t>
            </a:r>
            <a:r>
              <a:rPr lang="en-IN" sz="2400" dirty="0" err="1" smtClean="0">
                <a:latin typeface="Kozuka Mincho Pro H" pitchFamily="18" charset="-128"/>
                <a:ea typeface="Kozuka Mincho Pro H" pitchFamily="18" charset="-128"/>
              </a:rPr>
              <a:t>autofit</a:t>
            </a: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row and column width option. Using the</a:t>
            </a:r>
          </a:p>
          <a:p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   conditional format we fill the blank column by different colours. </a:t>
            </a:r>
            <a:r>
              <a:rPr lang="en-IN" dirty="0" smtClean="0"/>
              <a:t>                                                                                                                                                    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522" y="500042"/>
            <a:ext cx="5800851" cy="492443"/>
          </a:xfrm>
        </p:spPr>
        <p:txBody>
          <a:bodyPr/>
          <a:lstStyle/>
          <a:p>
            <a:r>
              <a:rPr lang="en-IN" dirty="0" smtClean="0"/>
              <a:t>MODELLING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452398" y="1571612"/>
            <a:ext cx="8534400" cy="5539978"/>
          </a:xfrm>
        </p:spPr>
        <p:txBody>
          <a:bodyPr/>
          <a:lstStyle/>
          <a:p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Pivot table:</a:t>
            </a:r>
          </a:p>
          <a:p>
            <a:endParaRPr lang="en-IN" sz="2400" dirty="0" smtClean="0">
              <a:latin typeface="Kozuka Mincho Pro H" pitchFamily="18" charset="-128"/>
              <a:ea typeface="Kozuka Mincho Pro H" pitchFamily="18" charset="-128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Copy the selected features and paste it in new sheet.</a:t>
            </a:r>
          </a:p>
          <a:p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Select the all features and create the pivot table. Order the features in this following as:</a:t>
            </a:r>
          </a:p>
          <a:p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COLOUM: Employee type</a:t>
            </a:r>
          </a:p>
          <a:p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VALUES: Current employee rating</a:t>
            </a:r>
          </a:p>
          <a:p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FILTER: Gender</a:t>
            </a:r>
          </a:p>
          <a:p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   </a:t>
            </a:r>
          </a:p>
          <a:p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PIVOT CHART:</a:t>
            </a:r>
          </a:p>
          <a:p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  Select the table and click the pivot chart option and choose our </a:t>
            </a:r>
            <a:r>
              <a:rPr lang="en-IN" sz="2400" dirty="0" err="1" smtClean="0">
                <a:latin typeface="Kozuka Mincho Pro H" pitchFamily="18" charset="-128"/>
                <a:ea typeface="Kozuka Mincho Pro H" pitchFamily="18" charset="-128"/>
              </a:rPr>
              <a:t>favorite</a:t>
            </a: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chart.</a:t>
            </a:r>
          </a:p>
          <a:p>
            <a:endParaRPr lang="en-IN" sz="2400" dirty="0" smtClean="0">
              <a:latin typeface="Kozuka Mincho Pro H" pitchFamily="18" charset="-128"/>
              <a:ea typeface="Kozuka Mincho Pro H" pitchFamily="18" charset="-128"/>
            </a:endParaRPr>
          </a:p>
          <a:p>
            <a:pPr>
              <a:buFont typeface="Wingdings" pitchFamily="2" charset="2"/>
              <a:buChar char="v"/>
            </a:pPr>
            <a:endParaRPr lang="en-IN" sz="2400" dirty="0" smtClean="0">
              <a:latin typeface="Kozuka Mincho Pro H" pitchFamily="18" charset="-128"/>
              <a:ea typeface="Kozuka Mincho Pro H" pitchFamily="18" charset="-128"/>
            </a:endParaRPr>
          </a:p>
          <a:p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</a:t>
            </a:r>
            <a:endParaRPr lang="en-US" sz="2400" dirty="0">
              <a:latin typeface="Kozuka Mincho Pro H" pitchFamily="18" charset="-128"/>
              <a:ea typeface="Kozuka Mincho Pro H" pitchFamily="18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2666976" y="1500174"/>
          <a:ext cx="6643734" cy="414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150" y="1428736"/>
            <a:ext cx="166859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 IN THIS PROJECT WE CAN ANALYSE  THE  FOLLOWING  TERM</a:t>
            </a:r>
          </a:p>
          <a:p>
            <a:endParaRPr lang="en-IN" sz="2400" dirty="0" smtClean="0">
              <a:latin typeface="Kozuka Mincho Pro H" pitchFamily="18" charset="-128"/>
              <a:ea typeface="Kozuka Mincho Pro H" pitchFamily="18" charset="-128"/>
            </a:endParaRP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Enhance the performance management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Improve employee development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Increase </a:t>
            </a:r>
            <a:r>
              <a:rPr lang="en-IN" sz="2400" dirty="0" err="1" smtClean="0">
                <a:latin typeface="Kozuka Mincho Pro H" pitchFamily="18" charset="-128"/>
                <a:ea typeface="Kozuka Mincho Pro H" pitchFamily="18" charset="-128"/>
              </a:rPr>
              <a:t>transparancy</a:t>
            </a: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and fairness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Support </a:t>
            </a:r>
            <a:r>
              <a:rPr lang="en-IN" sz="2400" dirty="0" err="1" smtClean="0">
                <a:latin typeface="Kozuka Mincho Pro H" pitchFamily="18" charset="-128"/>
                <a:ea typeface="Kozuka Mincho Pro H" pitchFamily="18" charset="-128"/>
              </a:rPr>
              <a:t>strartegic</a:t>
            </a: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decision-making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Drive business growth </a:t>
            </a:r>
            <a:r>
              <a:rPr lang="en-IN" sz="2400" smtClean="0">
                <a:latin typeface="Kozuka Mincho Pro H" pitchFamily="18" charset="-128"/>
                <a:ea typeface="Kozuka Mincho Pro H" pitchFamily="18" charset="-128"/>
              </a:rPr>
              <a:t>and success.                                                                                                                                           </a:t>
            </a:r>
            <a:endParaRPr lang="en-US" sz="2400" dirty="0">
              <a:latin typeface="Kozuka Mincho Pro H" pitchFamily="18" charset="-128"/>
              <a:ea typeface="Kozuka Mincho Pro H" pitchFamily="18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238216" y="1714488"/>
            <a:ext cx="6929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  </a:t>
            </a: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This data analysis using </a:t>
            </a:r>
            <a:r>
              <a:rPr lang="en-IN" sz="2400" dirty="0" err="1" smtClean="0">
                <a:latin typeface="Kozuka Mincho Pro H" pitchFamily="18" charset="-128"/>
                <a:ea typeface="Kozuka Mincho Pro H" pitchFamily="18" charset="-128"/>
              </a:rPr>
              <a:t>ecel</a:t>
            </a: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, used for </a:t>
            </a:r>
            <a:r>
              <a:rPr lang="en-IN" sz="2400" dirty="0" err="1" smtClean="0">
                <a:latin typeface="Kozuka Mincho Pro H" pitchFamily="18" charset="-128"/>
                <a:ea typeface="Kozuka Mincho Pro H" pitchFamily="18" charset="-128"/>
              </a:rPr>
              <a:t>analaysing</a:t>
            </a: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the current employee rating in the organisation.</a:t>
            </a:r>
          </a:p>
          <a:p>
            <a:pPr>
              <a:buFont typeface="Wingdings" pitchFamily="2" charset="2"/>
              <a:buChar char="v"/>
            </a:pPr>
            <a:endParaRPr lang="en-IN" sz="2400" dirty="0" smtClean="0">
              <a:latin typeface="Kozuka Mincho Pro H" pitchFamily="18" charset="-128"/>
              <a:ea typeface="Kozuka Mincho Pro H" pitchFamily="18" charset="-128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This data is help to find out the numbers of employees</a:t>
            </a:r>
            <a:r>
              <a:rPr lang="en-US" sz="2400" dirty="0" smtClean="0">
                <a:latin typeface="Kozuka Mincho Pro H" pitchFamily="18" charset="-128"/>
                <a:ea typeface="Kozuka Mincho Pro H" pitchFamily="18" charset="-128"/>
              </a:rPr>
              <a:t> in future.</a:t>
            </a:r>
            <a:endParaRPr lang="en-IN" sz="2400" dirty="0" smtClean="0">
              <a:latin typeface="Kozuka Mincho Pro H" pitchFamily="18" charset="-128"/>
              <a:ea typeface="Kozuka Mincho Pro H" pitchFamily="18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1026" y="2000240"/>
            <a:ext cx="74295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In today ‘s fast-paced business environment, accurately assessing employee performance is crucial for driving growth, improving productivity, and making informed HR decisions.</a:t>
            </a:r>
          </a:p>
          <a:p>
            <a:pPr>
              <a:buFont typeface="Wingdings" pitchFamily="2" charset="2"/>
              <a:buChar char="v"/>
            </a:pPr>
            <a:endParaRPr lang="en-IN" sz="2400" dirty="0" smtClean="0">
              <a:latin typeface="Kozuka Mincho Pro H" pitchFamily="18" charset="-128"/>
              <a:ea typeface="Kozuka Mincho Pro H" pitchFamily="18" charset="-128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Microsoft Excel provides a powerful platform for creating customized employee rating system, </a:t>
            </a:r>
            <a:r>
              <a:rPr lang="en-IN" sz="2400" dirty="0" err="1" smtClean="0">
                <a:latin typeface="Kozuka Mincho Pro H" pitchFamily="18" charset="-128"/>
                <a:ea typeface="Kozuka Mincho Pro H" pitchFamily="18" charset="-128"/>
              </a:rPr>
              <a:t>enbaling</a:t>
            </a: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organization to track performance metrics, identify areas for improvement and </a:t>
            </a:r>
            <a:r>
              <a:rPr lang="en-IN" sz="2400" dirty="0" err="1" smtClean="0">
                <a:latin typeface="Kozuka Mincho Pro H" pitchFamily="18" charset="-128"/>
                <a:ea typeface="Kozuka Mincho Pro H" pitchFamily="18" charset="-128"/>
              </a:rPr>
              <a:t>recongnize</a:t>
            </a: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outstanding </a:t>
            </a:r>
            <a:r>
              <a:rPr lang="en-IN" sz="2400" dirty="0" err="1" smtClean="0">
                <a:latin typeface="Kozuka Mincho Pro H" pitchFamily="18" charset="-128"/>
                <a:ea typeface="Kozuka Mincho Pro H" pitchFamily="18" charset="-128"/>
              </a:rPr>
              <a:t>achivement</a:t>
            </a: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</a:t>
            </a:r>
            <a:r>
              <a:rPr lang="en-IN" sz="2400" dirty="0" err="1" smtClean="0">
                <a:latin typeface="Kozuka Mincho Pro H" pitchFamily="18" charset="-128"/>
                <a:ea typeface="Kozuka Mincho Pro H" pitchFamily="18" charset="-128"/>
              </a:rPr>
              <a:t>employements</a:t>
            </a: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595406" y="2285992"/>
            <a:ext cx="694933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  </a:t>
            </a: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Employee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Employer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Organisation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Manager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HR etc</a:t>
            </a:r>
          </a:p>
          <a:p>
            <a:r>
              <a:rPr lang="en-IN" dirty="0" smtClean="0"/>
              <a:t>                                                                                                                           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3381356" y="1928802"/>
            <a:ext cx="1402178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  </a:t>
            </a: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Filtering- Missing :</a:t>
            </a:r>
          </a:p>
          <a:p>
            <a:endParaRPr lang="en-IN" sz="2400" dirty="0" smtClean="0">
              <a:latin typeface="Kozuka Mincho Pro H" pitchFamily="18" charset="-128"/>
              <a:ea typeface="Kozuka Mincho Pro H" pitchFamily="18" charset="-128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Using conditional formatting we colour the blank </a:t>
            </a:r>
          </a:p>
          <a:p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    or missing data.</a:t>
            </a:r>
          </a:p>
          <a:p>
            <a:endParaRPr lang="en-IN" sz="2400" dirty="0" smtClean="0">
              <a:latin typeface="Kozuka Mincho Pro H" pitchFamily="18" charset="-128"/>
              <a:ea typeface="Kozuka Mincho Pro H" pitchFamily="18" charset="-128"/>
            </a:endParaRPr>
          </a:p>
          <a:p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Pivot table- summary:</a:t>
            </a:r>
          </a:p>
          <a:p>
            <a:endParaRPr lang="en-IN" sz="2400" dirty="0" smtClean="0">
              <a:latin typeface="Kozuka Mincho Pro H" pitchFamily="18" charset="-128"/>
              <a:ea typeface="Kozuka Mincho Pro H" pitchFamily="18" charset="-128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Go insert tab, and click on the pivot table.</a:t>
            </a:r>
          </a:p>
          <a:p>
            <a:pPr>
              <a:buFont typeface="Wingdings" pitchFamily="2" charset="2"/>
              <a:buChar char="v"/>
            </a:pPr>
            <a:endParaRPr lang="en-IN" sz="2400" dirty="0" smtClean="0">
              <a:latin typeface="Kozuka Mincho Pro H" pitchFamily="18" charset="-128"/>
              <a:ea typeface="Kozuka Mincho Pro H" pitchFamily="18" charset="-128"/>
            </a:endParaRPr>
          </a:p>
          <a:p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Graph-</a:t>
            </a:r>
            <a:r>
              <a:rPr lang="en-IN" sz="2400" dirty="0" err="1" smtClean="0">
                <a:latin typeface="Kozuka Mincho Pro H" pitchFamily="18" charset="-128"/>
                <a:ea typeface="Kozuka Mincho Pro H" pitchFamily="18" charset="-128"/>
              </a:rPr>
              <a:t>visulization</a:t>
            </a:r>
            <a:endParaRPr lang="en-IN" sz="2400" dirty="0" smtClean="0">
              <a:latin typeface="Kozuka Mincho Pro H" pitchFamily="18" charset="-128"/>
              <a:ea typeface="Kozuka Mincho Pro H" pitchFamily="18" charset="-128"/>
            </a:endParaRPr>
          </a:p>
          <a:p>
            <a:endParaRPr lang="en-IN" sz="2400" dirty="0" smtClean="0">
              <a:latin typeface="Kozuka Mincho Pro H" pitchFamily="18" charset="-128"/>
              <a:ea typeface="Kozuka Mincho Pro H" pitchFamily="18" charset="-128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Using this graph we </a:t>
            </a:r>
            <a:r>
              <a:rPr lang="en-IN" sz="2400" dirty="0" err="1" smtClean="0">
                <a:latin typeface="Kozuka Mincho Pro H" pitchFamily="18" charset="-128"/>
                <a:ea typeface="Kozuka Mincho Pro H" pitchFamily="18" charset="-128"/>
              </a:rPr>
              <a:t>visulize</a:t>
            </a: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the data very  easily.</a:t>
            </a:r>
            <a:r>
              <a:rPr lang="en-IN" dirty="0" smtClean="0"/>
              <a:t>                                                                                                                       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8216" y="1714488"/>
            <a:ext cx="10520957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Employee dataset- </a:t>
            </a:r>
            <a:r>
              <a:rPr lang="en-IN" sz="2400" dirty="0" err="1" smtClean="0">
                <a:latin typeface="Kozuka Mincho Pro H" pitchFamily="18" charset="-128"/>
                <a:ea typeface="Kozuka Mincho Pro H" pitchFamily="18" charset="-128"/>
              </a:rPr>
              <a:t>kaggle</a:t>
            </a: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:</a:t>
            </a:r>
          </a:p>
          <a:p>
            <a:endParaRPr lang="en-IN" sz="2400" dirty="0" smtClean="0">
              <a:latin typeface="Kozuka Mincho Pro H" pitchFamily="18" charset="-128"/>
              <a:ea typeface="Kozuka Mincho Pro H" pitchFamily="18" charset="-128"/>
            </a:endParaRPr>
          </a:p>
          <a:p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In this data there are 26 features is there. We take 6 features they are:</a:t>
            </a:r>
          </a:p>
          <a:p>
            <a:endParaRPr lang="en-IN" sz="2400" dirty="0" smtClean="0">
              <a:latin typeface="Kozuka Mincho Pro H" pitchFamily="18" charset="-128"/>
              <a:ea typeface="Kozuka Mincho Pro H" pitchFamily="18" charset="-128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Employee status-text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Employee type- text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</a:t>
            </a:r>
            <a:r>
              <a:rPr lang="en-IN" sz="2400" dirty="0" err="1" smtClean="0">
                <a:latin typeface="Kozuka Mincho Pro H" pitchFamily="18" charset="-128"/>
                <a:ea typeface="Kozuka Mincho Pro H" pitchFamily="18" charset="-128"/>
              </a:rPr>
              <a:t>Payzone</a:t>
            </a: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– text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Employee classification type –text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Gender- category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Current employee rating – numbering</a:t>
            </a:r>
          </a:p>
          <a:p>
            <a:r>
              <a:rPr lang="en-IN" dirty="0" smtClean="0"/>
              <a:t>                                                     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81224" y="2000240"/>
            <a:ext cx="96423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 The WOW in our solution is filtering the gender,</a:t>
            </a:r>
          </a:p>
          <a:p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which category we want take easily by using</a:t>
            </a:r>
          </a:p>
          <a:p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this filter option.</a:t>
            </a:r>
          </a:p>
          <a:p>
            <a:r>
              <a:rPr lang="en-IN" sz="2400" dirty="0" smtClean="0">
                <a:latin typeface="Kozuka Mincho Pro H" pitchFamily="18" charset="-128"/>
                <a:ea typeface="Kozuka Mincho Pro H" pitchFamily="18" charset="-128"/>
              </a:rPr>
              <a:t>                                                                                                                      </a:t>
            </a:r>
            <a:endParaRPr lang="en-US" sz="2400" dirty="0">
              <a:latin typeface="Kozuka Mincho Pro H" pitchFamily="18" charset="-128"/>
              <a:ea typeface="Kozuka Mincho Pro H" pitchFamily="18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523</Words>
  <Application>Microsoft Office PowerPoint</Application>
  <PresentationFormat>Custom</PresentationFormat>
  <Paragraphs>113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natpu</cp:lastModifiedBy>
  <cp:revision>24</cp:revision>
  <dcterms:created xsi:type="dcterms:W3CDTF">2024-03-29T15:07:22Z</dcterms:created>
  <dcterms:modified xsi:type="dcterms:W3CDTF">2024-08-30T10:36:46Z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