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0"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3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 Performance</a:t>
            </a:r>
            <a:r>
              <a:rPr lang="en-US" baseline="0"/>
              <a:t> Analysis</a:t>
            </a:r>
            <a:endParaRPr lang="en-US"/>
          </a:p>
        </c:rich>
      </c:tx>
      <c:layout>
        <c:manualLayout>
          <c:xMode val="edge"/>
          <c:yMode val="edge"/>
          <c:x val="0.29616743219597552"/>
          <c:y val="1.61943319838056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1151574803149606E-2"/>
          <c:y val="9.7611442294409545E-2"/>
          <c:w val="0.81077017716535438"/>
          <c:h val="0.83748541553763267"/>
        </c:manualLayout>
      </c:layout>
      <c:barChart>
        <c:barDir val="col"/>
        <c:grouping val="clustered"/>
        <c:varyColors val="0"/>
        <c:ser>
          <c:idx val="0"/>
          <c:order val="0"/>
          <c:tx>
            <c:strRef>
              <c:f>'Empolyee data analysis'!$B$3:$B$4</c:f>
              <c:strCache>
                <c:ptCount val="1"/>
                <c:pt idx="0">
                  <c:v>HIGH</c:v>
                </c:pt>
              </c:strCache>
            </c:strRef>
          </c:tx>
          <c:spPr>
            <a:solidFill>
              <a:schemeClr val="accent1"/>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4AD-4C24-9C93-93D72FA36B24}"/>
            </c:ext>
          </c:extLst>
        </c:ser>
        <c:ser>
          <c:idx val="1"/>
          <c:order val="1"/>
          <c:tx>
            <c:strRef>
              <c:f>'Empolyee data analysis'!$C$3:$C$4</c:f>
              <c:strCache>
                <c:ptCount val="1"/>
                <c:pt idx="0">
                  <c:v>LOW</c:v>
                </c:pt>
              </c:strCache>
            </c:strRef>
          </c:tx>
          <c:spPr>
            <a:solidFill>
              <a:schemeClr val="accent2"/>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4AD-4C24-9C93-93D72FA36B24}"/>
            </c:ext>
          </c:extLst>
        </c:ser>
        <c:ser>
          <c:idx val="2"/>
          <c:order val="2"/>
          <c:tx>
            <c:strRef>
              <c:f>'Empolyee data analysis'!$D$3:$D$4</c:f>
              <c:strCache>
                <c:ptCount val="1"/>
                <c:pt idx="0">
                  <c:v>MED</c:v>
                </c:pt>
              </c:strCache>
            </c:strRef>
          </c:tx>
          <c:spPr>
            <a:solidFill>
              <a:schemeClr val="accent3"/>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4AD-4C24-9C93-93D72FA36B24}"/>
            </c:ext>
          </c:extLst>
        </c:ser>
        <c:ser>
          <c:idx val="3"/>
          <c:order val="3"/>
          <c:tx>
            <c:strRef>
              <c:f>'Empolyee data analysis'!$E$3:$E$4</c:f>
              <c:strCache>
                <c:ptCount val="1"/>
                <c:pt idx="0">
                  <c:v>VERY HIGH</c:v>
                </c:pt>
              </c:strCache>
            </c:strRef>
          </c:tx>
          <c:spPr>
            <a:solidFill>
              <a:schemeClr val="accent4"/>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4AD-4C24-9C93-93D72FA36B24}"/>
            </c:ext>
          </c:extLst>
        </c:ser>
        <c:dLbls>
          <c:showLegendKey val="0"/>
          <c:showVal val="0"/>
          <c:showCatName val="0"/>
          <c:showSerName val="0"/>
          <c:showPercent val="0"/>
          <c:showBubbleSize val="0"/>
        </c:dLbls>
        <c:gapWidth val="150"/>
        <c:axId val="1330861984"/>
        <c:axId val="1306907760"/>
      </c:barChart>
      <c:catAx>
        <c:axId val="133086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907760"/>
        <c:crosses val="autoZero"/>
        <c:auto val="1"/>
        <c:lblAlgn val="ctr"/>
        <c:lblOffset val="100"/>
        <c:noMultiLvlLbl val="0"/>
      </c:catAx>
      <c:valAx>
        <c:axId val="130690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861984"/>
        <c:crosses val="autoZero"/>
        <c:crossBetween val="between"/>
      </c:valAx>
      <c:spPr>
        <a:noFill/>
        <a:ln>
          <a:noFill/>
        </a:ln>
        <a:effectLst/>
      </c:spPr>
    </c:plotArea>
    <c:legend>
      <c:legendPos val="r"/>
      <c:layout>
        <c:manualLayout>
          <c:xMode val="edge"/>
          <c:yMode val="edge"/>
          <c:x val="0.87629675196850376"/>
          <c:y val="0.4375362087836186"/>
          <c:w val="0.10807824803149606"/>
          <c:h val="0.17935413943702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Level Empolyee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manualLayout>
          <c:layoutTarget val="inner"/>
          <c:xMode val="edge"/>
          <c:yMode val="edge"/>
          <c:x val="3.0555555555555555E-2"/>
          <c:y val="0.35485673665791778"/>
          <c:w val="0.72638888888888886"/>
          <c:h val="0.50264545056867893"/>
        </c:manualLayout>
      </c:layout>
      <c:doughnutChart>
        <c:varyColors val="1"/>
        <c:ser>
          <c:idx val="0"/>
          <c:order val="0"/>
          <c:tx>
            <c:strRef>
              <c:f>'Empolyee data analysis'!$B$26:$B$27</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BF-4CF0-95A9-6D42BFBC377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BF-4CF0-95A9-6D42BFBC377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BF-4CF0-95A9-6D42BFBC377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BF-4CF0-95A9-6D42BFBC377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9BF-4CF0-95A9-6D42BFBC377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9BF-4CF0-95A9-6D42BFBC377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9BF-4CF0-95A9-6D42BFBC377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9BF-4CF0-95A9-6D42BFBC377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9BF-4CF0-95A9-6D42BFBC377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9BF-4CF0-95A9-6D42BFBC377C}"/>
              </c:ext>
            </c:extLst>
          </c:dPt>
          <c:cat>
            <c:strRef>
              <c:f>'Empolyee data analysis'!$A$28:$A$38</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analysis'!$B$28:$B$38</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9BF-4CF0-95A9-6D42BFBC377C}"/>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5969732506840906"/>
          <c:y val="0.30480314960629923"/>
          <c:w val="0.32895515720109453"/>
          <c:h val="0.4617353974820944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264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052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7105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2848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49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00537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11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040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36581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145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839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671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310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861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2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044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934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869267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438400" y="2783161"/>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DHIVYA DHARSHINI J</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:2213371036010 / unm410100442213371036010</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:B.COM(GENERAL)</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2503804" y="734979"/>
            <a:ext cx="10439400" cy="6278642"/>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features</a:t>
            </a:r>
          </a:p>
          <a:p>
            <a:pPr marL="285750" indent="-285750">
              <a:buFont typeface="Wingdings" panose="05000000000000000000" pitchFamily="2" charset="2"/>
              <a:buChar char="Ø"/>
            </a:pPr>
            <a:r>
              <a:rPr lang="en-US" b="1" dirty="0"/>
              <a:t>Add Performance Level Feature</a:t>
            </a:r>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 Filtered the missing values.</a:t>
            </a:r>
          </a:p>
          <a:p>
            <a:endParaRPr lang="en-US" b="1" dirty="0"/>
          </a:p>
          <a:p>
            <a:r>
              <a:rPr lang="en-US" b="1" u="sng" dirty="0"/>
              <a:t>PERFORMANCE LEVEL </a:t>
            </a:r>
            <a:endParaRPr lang="en-US" b="1" dirty="0"/>
          </a:p>
          <a:p>
            <a:pPr marL="285750" indent="-285750">
              <a:buFont typeface="Wingdings" panose="05000000000000000000" pitchFamily="2" charset="2"/>
              <a:buChar char="Ø"/>
            </a:pPr>
            <a:r>
              <a:rPr lang="en-US" b="1" dirty="0"/>
              <a:t>Using formula =IFS(Z8&gt;=5,”VERY HIGH”,Z8&gt;=4,”HIGH”,Z8&gt;=3,”MED”,TRUE,”LOW”)</a:t>
            </a:r>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pPr marL="285750" indent="-285750">
              <a:buFont typeface="Wingdings" panose="05000000000000000000" pitchFamily="2" charset="2"/>
              <a:buChar char="Ø"/>
            </a:pPr>
            <a:endParaRPr lang="en-US" b="1" dirty="0"/>
          </a:p>
          <a:p>
            <a:r>
              <a:rPr lang="en-US" b="1" u="sng" dirty="0"/>
              <a:t>VISUALIZATION</a:t>
            </a:r>
            <a:r>
              <a:rPr lang="en-US" b="1" dirty="0"/>
              <a:t> </a:t>
            </a:r>
          </a:p>
          <a:p>
            <a:pPr marL="285750" indent="-285750">
              <a:buFont typeface="Wingdings" panose="05000000000000000000" pitchFamily="2" charset="2"/>
              <a:buChar char="Ø"/>
            </a:pPr>
            <a:r>
              <a:rPr lang="en-US" b="1" dirty="0"/>
              <a:t> Graph</a:t>
            </a:r>
          </a:p>
          <a:p>
            <a:pPr marL="285750" indent="-285750">
              <a:buFont typeface="Wingdings" panose="05000000000000000000" pitchFamily="2" charset="2"/>
              <a:buChar char="Ø"/>
            </a:pPr>
            <a:r>
              <a:rPr lang="en-US" b="1" dirty="0"/>
              <a:t> Pie chart</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E6D8BE36-69E0-41B7-AC42-933364D7F54E}"/>
              </a:ext>
            </a:extLst>
          </p:cNvPr>
          <p:cNvGraphicFramePr>
            <a:graphicFrameLocks/>
          </p:cNvGraphicFramePr>
          <p:nvPr>
            <p:extLst>
              <p:ext uri="{D42A27DB-BD31-4B8C-83A1-F6EECF244321}">
                <p14:modId xmlns:p14="http://schemas.microsoft.com/office/powerpoint/2010/main" val="285683547"/>
              </p:ext>
            </p:extLst>
          </p:nvPr>
        </p:nvGraphicFramePr>
        <p:xfrm>
          <a:off x="2971800" y="1364566"/>
          <a:ext cx="73152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graphicFrame>
        <p:nvGraphicFramePr>
          <p:cNvPr id="10" name="Chart 9">
            <a:extLst>
              <a:ext uri="{FF2B5EF4-FFF2-40B4-BE49-F238E27FC236}">
                <a16:creationId xmlns:a16="http://schemas.microsoft.com/office/drawing/2014/main" id="{636FEB27-7920-45AC-BB8B-065068F203AD}"/>
              </a:ext>
            </a:extLst>
          </p:cNvPr>
          <p:cNvGraphicFramePr>
            <a:graphicFrameLocks/>
          </p:cNvGraphicFramePr>
          <p:nvPr>
            <p:extLst>
              <p:ext uri="{D42A27DB-BD31-4B8C-83A1-F6EECF244321}">
                <p14:modId xmlns:p14="http://schemas.microsoft.com/office/powerpoint/2010/main" val="923904621"/>
              </p:ext>
            </p:extLst>
          </p:nvPr>
        </p:nvGraphicFramePr>
        <p:xfrm>
          <a:off x="1666875" y="1752600"/>
          <a:ext cx="6715125" cy="4495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normAutofit fontScale="90000"/>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6F4D-9F27-4BB7-BAD8-BD82C5E6EF13}"/>
              </a:ext>
            </a:extLst>
          </p:cNvPr>
          <p:cNvSpPr>
            <a:spLocks noGrp="1"/>
          </p:cNvSpPr>
          <p:nvPr>
            <p:ph type="title"/>
          </p:nvPr>
        </p:nvSpPr>
        <p:spPr/>
        <p:txBody>
          <a:bodyPr/>
          <a:lstStyle/>
          <a:p>
            <a:r>
              <a:rPr lang="en-IN" spc="5" dirty="0">
                <a:latin typeface="Castellar" panose="020A0402060406010301" pitchFamily="18" charset="0"/>
              </a:rPr>
              <a:t>PROJECT</a:t>
            </a:r>
            <a:r>
              <a:rPr lang="en-IN" spc="-85" dirty="0">
                <a:latin typeface="Castellar" panose="020A0402060406010301" pitchFamily="18" charset="0"/>
              </a:rPr>
              <a:t> </a:t>
            </a:r>
            <a:r>
              <a:rPr lang="en-IN" spc="25" dirty="0">
                <a:latin typeface="Castellar" panose="020A0402060406010301" pitchFamily="18" charset="0"/>
              </a:rPr>
              <a:t>TITLE</a:t>
            </a:r>
            <a:endParaRPr lang="en-IN" dirty="0"/>
          </a:p>
        </p:txBody>
      </p:sp>
      <p:sp>
        <p:nvSpPr>
          <p:cNvPr id="3" name="Content Placeholder 2">
            <a:extLst>
              <a:ext uri="{FF2B5EF4-FFF2-40B4-BE49-F238E27FC236}">
                <a16:creationId xmlns:a16="http://schemas.microsoft.com/office/drawing/2014/main" id="{1994A2D9-5F74-47E5-B0C9-6FDB020404FC}"/>
              </a:ext>
            </a:extLst>
          </p:cNvPr>
          <p:cNvSpPr>
            <a:spLocks noGrp="1"/>
          </p:cNvSpPr>
          <p:nvPr>
            <p:ph idx="1"/>
          </p:nvPr>
        </p:nvSpPr>
        <p:spPr/>
        <p:txBody>
          <a:bodyPr/>
          <a:lstStyle/>
          <a:p>
            <a:pPr marL="0" indent="0">
              <a:buNone/>
            </a:pPr>
            <a:r>
              <a:rPr lang="en-US" sz="32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3200" dirty="0">
              <a:solidFill>
                <a:srgbClr val="7030A0"/>
              </a:solidFill>
              <a:latin typeface="Castellar" panose="020A0402060406010301"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42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D05E-23FF-4412-AFEF-7F0EF7441CA3}"/>
              </a:ext>
            </a:extLst>
          </p:cNvPr>
          <p:cNvSpPr>
            <a:spLocks noGrp="1"/>
          </p:cNvSpPr>
          <p:nvPr>
            <p:ph type="title"/>
          </p:nvPr>
        </p:nvSpPr>
        <p:spPr>
          <a:xfrm>
            <a:off x="4800600" y="624110"/>
            <a:ext cx="8911687" cy="1280890"/>
          </a:xfrm>
        </p:spPr>
        <p:txBody>
          <a:bodyPr/>
          <a:lstStyle/>
          <a:p>
            <a:r>
              <a:rPr lang="en-IN" spc="25" dirty="0">
                <a:latin typeface="Castellar" panose="020A0402060406010301" pitchFamily="18" charset="0"/>
                <a:ea typeface="Cambria" panose="02040503050406030204" pitchFamily="18" charset="0"/>
              </a:rPr>
              <a:t>A</a:t>
            </a:r>
            <a:r>
              <a:rPr lang="en-IN" spc="-5" dirty="0">
                <a:latin typeface="Castellar" panose="020A0402060406010301" pitchFamily="18" charset="0"/>
                <a:ea typeface="Cambria" panose="02040503050406030204" pitchFamily="18" charset="0"/>
              </a:rPr>
              <a:t>G</a:t>
            </a:r>
            <a:r>
              <a:rPr lang="en-IN" spc="-35" dirty="0">
                <a:latin typeface="Castellar" panose="020A0402060406010301" pitchFamily="18" charset="0"/>
                <a:ea typeface="Cambria" panose="02040503050406030204" pitchFamily="18" charset="0"/>
              </a:rPr>
              <a:t>E</a:t>
            </a:r>
            <a:r>
              <a:rPr lang="en-IN" spc="15" dirty="0">
                <a:latin typeface="Castellar" panose="020A0402060406010301" pitchFamily="18" charset="0"/>
                <a:ea typeface="Cambria" panose="02040503050406030204" pitchFamily="18" charset="0"/>
              </a:rPr>
              <a:t>N</a:t>
            </a:r>
            <a:r>
              <a:rPr lang="en-IN" dirty="0">
                <a:latin typeface="Castellar" panose="020A0402060406010301" pitchFamily="18" charset="0"/>
                <a:ea typeface="Cambria" panose="02040503050406030204" pitchFamily="18" charset="0"/>
              </a:rPr>
              <a:t>DA</a:t>
            </a:r>
            <a:endParaRPr lang="en-IN" dirty="0"/>
          </a:p>
        </p:txBody>
      </p:sp>
      <p:sp>
        <p:nvSpPr>
          <p:cNvPr id="4" name="Content Placeholder 3">
            <a:extLst>
              <a:ext uri="{FF2B5EF4-FFF2-40B4-BE49-F238E27FC236}">
                <a16:creationId xmlns:a16="http://schemas.microsoft.com/office/drawing/2014/main" id="{C410B620-E72A-407D-9DF7-82A092E3F2BC}"/>
              </a:ext>
            </a:extLst>
          </p:cNvPr>
          <p:cNvSpPr txBox="1">
            <a:spLocks noGrp="1"/>
          </p:cNvSpPr>
          <p:nvPr>
            <p:ph idx="1"/>
          </p:nvPr>
        </p:nvSpPr>
        <p:spPr>
          <a:xfrm>
            <a:off x="2750347" y="1264555"/>
            <a:ext cx="8596841" cy="555536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9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277552" y="448637"/>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3962400" y="474922"/>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Analysing the performance of the employees by considering the various factors like Gender, Performance score , Ratings and their Achievements , in order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722920" y="315636"/>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34528" y="6129852"/>
            <a:ext cx="2181225" cy="485775"/>
          </a:xfrm>
          <a:prstGeom prst="rect">
            <a:avLst/>
          </a:prstGeom>
        </p:spPr>
      </p:pic>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798654" y="446622"/>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884636" y="770538"/>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normAutofit fontScale="90000"/>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LEVEL=IFS(Z8&gt;=5,"VERY HIGH“,Z8&gt;=4, "HIGH",Z8&gt;=3,"MEDIUM",TRUE,"LOW")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380</TotalTime>
  <Words>497</Words>
  <Application>Microsoft Office PowerPoint</Application>
  <PresentationFormat>Widescreen</PresentationFormat>
  <Paragraphs>119</Paragraphs>
  <Slides>13</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Arial</vt:lpstr>
      <vt:lpstr>Arial Black</vt:lpstr>
      <vt:lpstr>Arial Rounded MT Bold</vt:lpstr>
      <vt:lpstr>Baskerville Old Face</vt:lpstr>
      <vt:lpstr>Calibri</vt:lpstr>
      <vt:lpstr>Cambria</vt:lpstr>
      <vt:lpstr>Castellar</vt:lpstr>
      <vt:lpstr>Century Gothic</vt:lpstr>
      <vt:lpstr>Sitka Text</vt:lpstr>
      <vt:lpstr>Times New Roman</vt:lpstr>
      <vt:lpstr>Trebuchet MS</vt:lpstr>
      <vt:lpstr>Wingdings</vt:lpstr>
      <vt:lpstr>Wingdings 3</vt:lpstr>
      <vt:lpstr>Wisp</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44</cp:revision>
  <dcterms:created xsi:type="dcterms:W3CDTF">2024-03-29T15:07:22Z</dcterms:created>
  <dcterms:modified xsi:type="dcterms:W3CDTF">2024-08-29T16:21:19Z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