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2" r:id="rId1"/>
  </p:sldMasterIdLst>
  <p:notesMasterIdLst>
    <p:notesMasterId r:id="rId15"/>
  </p:notesMasterIdLst>
  <p:sldIdLst>
    <p:sldId id="256" r:id="rId2"/>
    <p:sldId id="271" r:id="rId3"/>
    <p:sldId id="272"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48"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cuments\MAHA%20PROJECT\EMPOLYEE%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cuments\MAHA%20PROJECT\EMPOLYEE%20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[EMPOLYEE DATA.xlsx]Empolyee data analysis!PivotTable1</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Empolyee Performance</a:t>
            </a:r>
            <a:r>
              <a:rPr lang="en-US" baseline="0"/>
              <a:t>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a:sp3d/>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marker>
          <c:symbol val="none"/>
        </c:marker>
      </c:pivotFmt>
      <c:pivotFmt>
        <c:idx val="7"/>
        <c:spPr>
          <a:solidFill>
            <a:schemeClr val="accent1"/>
          </a:solidFill>
          <a:ln>
            <a:noFill/>
          </a:ln>
          <a:effectLst/>
          <a:sp3d/>
        </c:spPr>
        <c:marker>
          <c:symbol val="none"/>
        </c:marker>
      </c:pivotFmt>
      <c:pivotFmt>
        <c:idx val="8"/>
        <c:spPr>
          <a:solidFill>
            <a:schemeClr val="accent1"/>
          </a:solidFill>
          <a:ln>
            <a:noFill/>
          </a:ln>
          <a:effectLst/>
          <a:sp3d/>
        </c:spPr>
        <c:marker>
          <c:symbol val="none"/>
        </c:marker>
      </c:pivotFmt>
      <c:pivotFmt>
        <c:idx val="9"/>
        <c:spPr>
          <a:solidFill>
            <a:schemeClr val="accent1"/>
          </a:solidFill>
          <a:ln>
            <a:noFill/>
          </a:ln>
          <a:effectLst/>
          <a:sp3d/>
        </c:spPr>
        <c:marker>
          <c:symbol val="none"/>
        </c:marker>
      </c:pivotFmt>
      <c:pivotFmt>
        <c:idx val="10"/>
        <c:spPr>
          <a:solidFill>
            <a:schemeClr val="accent1"/>
          </a:solidFill>
          <a:ln>
            <a:noFill/>
          </a:ln>
          <a:effectLst/>
          <a:sp3d/>
        </c:spPr>
        <c:marker>
          <c:symbol val="none"/>
        </c:marker>
      </c:pivotFmt>
      <c:pivotFmt>
        <c:idx val="11"/>
        <c:spPr>
          <a:solidFill>
            <a:schemeClr val="accent1"/>
          </a:solidFill>
          <a:ln>
            <a:noFill/>
          </a:ln>
          <a:effectLst/>
          <a:sp3d/>
        </c:spPr>
        <c:marker>
          <c:symbol val="none"/>
        </c:marker>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'Empolyee data analysis'!$B$3:$B$4</c:f>
              <c:strCache>
                <c:ptCount val="1"/>
                <c:pt idx="0">
                  <c:v>HIGH</c:v>
                </c:pt>
              </c:strCache>
            </c:strRef>
          </c:tx>
          <c:spPr>
            <a:solidFill>
              <a:schemeClr val="accent1"/>
            </a:solidFill>
            <a:ln>
              <a:noFill/>
            </a:ln>
            <a:effectLst/>
            <a:sp3d/>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44C0-4926-8069-16EBE0BFAB6D}"/>
            </c:ext>
          </c:extLst>
        </c:ser>
        <c:ser>
          <c:idx val="1"/>
          <c:order val="1"/>
          <c:tx>
            <c:strRef>
              <c:f>'Empolyee data analysis'!$C$3:$C$4</c:f>
              <c:strCache>
                <c:ptCount val="1"/>
                <c:pt idx="0">
                  <c:v>LOW</c:v>
                </c:pt>
              </c:strCache>
            </c:strRef>
          </c:tx>
          <c:spPr>
            <a:solidFill>
              <a:schemeClr val="accent2"/>
            </a:solidFill>
            <a:ln>
              <a:noFill/>
            </a:ln>
            <a:effectLst/>
            <a:sp3d/>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44C0-4926-8069-16EBE0BFAB6D}"/>
            </c:ext>
          </c:extLst>
        </c:ser>
        <c:ser>
          <c:idx val="2"/>
          <c:order val="2"/>
          <c:tx>
            <c:strRef>
              <c:f>'Empolyee data analysis'!$D$3:$D$4</c:f>
              <c:strCache>
                <c:ptCount val="1"/>
                <c:pt idx="0">
                  <c:v>MED</c:v>
                </c:pt>
              </c:strCache>
            </c:strRef>
          </c:tx>
          <c:spPr>
            <a:solidFill>
              <a:schemeClr val="accent3"/>
            </a:solidFill>
            <a:ln>
              <a:noFill/>
            </a:ln>
            <a:effectLst/>
            <a:sp3d/>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44C0-4926-8069-16EBE0BFAB6D}"/>
            </c:ext>
          </c:extLst>
        </c:ser>
        <c:ser>
          <c:idx val="3"/>
          <c:order val="3"/>
          <c:tx>
            <c:strRef>
              <c:f>'Empolyee data analysis'!$E$3:$E$4</c:f>
              <c:strCache>
                <c:ptCount val="1"/>
                <c:pt idx="0">
                  <c:v>VERY HIGH</c:v>
                </c:pt>
              </c:strCache>
            </c:strRef>
          </c:tx>
          <c:spPr>
            <a:solidFill>
              <a:schemeClr val="accent4"/>
            </a:solidFill>
            <a:ln>
              <a:noFill/>
            </a:ln>
            <a:effectLst/>
            <a:sp3d/>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44C0-4926-8069-16EBE0BFAB6D}"/>
            </c:ext>
          </c:extLst>
        </c:ser>
        <c:dLbls>
          <c:showLegendKey val="0"/>
          <c:showVal val="0"/>
          <c:showCatName val="0"/>
          <c:showSerName val="0"/>
          <c:showPercent val="0"/>
          <c:showBubbleSize val="0"/>
        </c:dLbls>
        <c:gapWidth val="150"/>
        <c:shape val="box"/>
        <c:axId val="1330861984"/>
        <c:axId val="1306907760"/>
        <c:axId val="0"/>
      </c:bar3DChart>
      <c:catAx>
        <c:axId val="13308619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6907760"/>
        <c:crosses val="autoZero"/>
        <c:auto val="1"/>
        <c:lblAlgn val="ctr"/>
        <c:lblOffset val="100"/>
        <c:noMultiLvlLbl val="0"/>
      </c:catAx>
      <c:valAx>
        <c:axId val="130690776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08619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[EMPOLYEE DATA.xlsx]Empolyee data analysis!PivotTable2</c:name>
    <c:fmtId val="1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dirty="0"/>
              <a:t>High</a:t>
            </a:r>
            <a:r>
              <a:rPr lang="en-IN" sz="2000" baseline="0" dirty="0"/>
              <a:t> Level </a:t>
            </a:r>
            <a:r>
              <a:rPr lang="en-IN" sz="2000" baseline="0" dirty="0" err="1"/>
              <a:t>Empolyee</a:t>
            </a:r>
            <a:r>
              <a:rPr lang="en-IN" sz="2000" baseline="0" dirty="0"/>
              <a:t> Performance Analysis</a:t>
            </a:r>
            <a:endParaRPr lang="en-IN" sz="20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s>
    <c:plotArea>
      <c:layout>
        <c:manualLayout>
          <c:layoutTarget val="inner"/>
          <c:xMode val="edge"/>
          <c:yMode val="edge"/>
          <c:x val="0.20809446167713885"/>
          <c:y val="0.16390150229618908"/>
          <c:w val="0.42804501710013521"/>
          <c:h val="0.69360074234138247"/>
        </c:manualLayout>
      </c:layout>
      <c:doughnutChart>
        <c:varyColors val="1"/>
        <c:ser>
          <c:idx val="0"/>
          <c:order val="0"/>
          <c:tx>
            <c:strRef>
              <c:f>'Empolyee data analysis'!$B$26:$B$27</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876-4956-AD38-48935350787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876-4956-AD38-48935350787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876-4956-AD38-48935350787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876-4956-AD38-48935350787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876-4956-AD38-48935350787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876-4956-AD38-48935350787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876-4956-AD38-48935350787B}"/>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B876-4956-AD38-48935350787B}"/>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B876-4956-AD38-48935350787B}"/>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B876-4956-AD38-48935350787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'Empolyee data analysis'!$A$28:$A$38</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analysis'!$B$28:$B$38</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B876-4956-AD38-48935350787B}"/>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09007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00660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12846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59599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67246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55536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29456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14720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14316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30258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316051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29926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34679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70170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677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89370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16310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21041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69564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8/29/2024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28290751"/>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 id="2147483830"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latin typeface="Castellar" panose="020A0402060406010301" pitchFamily="18" charset="0"/>
                <a:cs typeface="Times New Roman" panose="02020603050405020304" pitchFamily="18" charset="0"/>
              </a:rPr>
              <a:t>Employee Data Analysis using Excel</a:t>
            </a:r>
            <a:r>
              <a:rPr lang="en-US" sz="2000" b="1" i="0" dirty="0">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896771" y="3288118"/>
            <a:ext cx="8610600" cy="2554545"/>
          </a:xfrm>
          <a:prstGeom prst="rect">
            <a:avLst/>
          </a:prstGeom>
          <a:noFill/>
        </p:spPr>
        <p:txBody>
          <a:bodyPr wrap="square" rtlCol="0">
            <a:spAutoFit/>
          </a:bodyPr>
          <a:lstStyle/>
          <a:p>
            <a:r>
              <a:rPr lang="en-US" sz="2000" b="1" dirty="0">
                <a:latin typeface="Arial Rounded MT Bold" panose="020F0704030504030204" pitchFamily="34" charset="0"/>
              </a:rPr>
              <a:t>STUDENT NAME : MAHALAKSHMI S</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:2213371036O28 / unm410100442213371036028</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DEPARTMENT     :B.COM(GENERAL)</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QUAID-E-MILLATH GOVERNMENT COLLEGE.</a:t>
            </a:r>
          </a:p>
          <a:p>
            <a:r>
              <a:rPr lang="en-US" sz="2000" b="1" dirty="0">
                <a:latin typeface="Castellar" panose="020A0402060406010301" pitchFamily="18" charset="0"/>
              </a:rPr>
              <a:t>          </a:t>
            </a:r>
            <a:endParaRPr lang="en-IN" sz="2000" b="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152400" y="772209"/>
            <a:ext cx="10439400" cy="6278642"/>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features</a:t>
            </a:r>
          </a:p>
          <a:p>
            <a:pPr marL="285750" indent="-285750">
              <a:buFont typeface="Wingdings" panose="05000000000000000000" pitchFamily="2" charset="2"/>
              <a:buChar char="Ø"/>
            </a:pPr>
            <a:r>
              <a:rPr lang="en-US" b="1" dirty="0"/>
              <a:t>Add Performance Level Feature</a:t>
            </a:r>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 Filtered the missing values.</a:t>
            </a:r>
          </a:p>
          <a:p>
            <a:endParaRPr lang="en-US" b="1" dirty="0"/>
          </a:p>
          <a:p>
            <a:r>
              <a:rPr lang="en-US" b="1" u="sng" dirty="0"/>
              <a:t>PERFORMANCE LEVEL </a:t>
            </a:r>
            <a:endParaRPr lang="en-US" b="1" dirty="0"/>
          </a:p>
          <a:p>
            <a:pPr marL="285750" indent="-285750">
              <a:buFont typeface="Wingdings" panose="05000000000000000000" pitchFamily="2" charset="2"/>
              <a:buChar char="Ø"/>
            </a:pPr>
            <a:r>
              <a:rPr lang="en-US" b="1" dirty="0"/>
              <a:t>Using formula =IFS(Z8&gt;=5,”VERY HIGH”,Z8&gt;=4,”HIGH”,Z8&gt;=3,”MED”,TRUE,”LOW”)</a:t>
            </a:r>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pPr marL="285750" indent="-285750">
              <a:buFont typeface="Wingdings" panose="05000000000000000000" pitchFamily="2" charset="2"/>
              <a:buChar char="Ø"/>
            </a:pPr>
            <a:endParaRPr lang="en-US" b="1" dirty="0"/>
          </a:p>
          <a:p>
            <a:r>
              <a:rPr lang="en-US" b="1" u="sng" dirty="0"/>
              <a:t>VISUALIZATION</a:t>
            </a:r>
            <a:r>
              <a:rPr lang="en-US" b="1" dirty="0"/>
              <a:t> </a:t>
            </a:r>
          </a:p>
          <a:p>
            <a:pPr marL="285750" indent="-285750">
              <a:buFont typeface="Wingdings" panose="05000000000000000000" pitchFamily="2" charset="2"/>
              <a:buChar char="Ø"/>
            </a:pPr>
            <a:r>
              <a:rPr lang="en-US" b="1" dirty="0"/>
              <a:t> Graph</a:t>
            </a:r>
          </a:p>
          <a:p>
            <a:pPr marL="285750" indent="-285750">
              <a:buFont typeface="Wingdings" panose="05000000000000000000" pitchFamily="2" charset="2"/>
              <a:buChar char="Ø"/>
            </a:pPr>
            <a:r>
              <a:rPr lang="en-US" b="1" dirty="0"/>
              <a:t> Pie chart</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2" name="Chart 11">
            <a:extLst>
              <a:ext uri="{FF2B5EF4-FFF2-40B4-BE49-F238E27FC236}">
                <a16:creationId xmlns:a16="http://schemas.microsoft.com/office/drawing/2014/main" id="{E6D8BE36-69E0-41B7-AC42-933364D7F54E}"/>
              </a:ext>
            </a:extLst>
          </p:cNvPr>
          <p:cNvGraphicFramePr>
            <a:graphicFrameLocks/>
          </p:cNvGraphicFramePr>
          <p:nvPr>
            <p:extLst>
              <p:ext uri="{D42A27DB-BD31-4B8C-83A1-F6EECF244321}">
                <p14:modId xmlns:p14="http://schemas.microsoft.com/office/powerpoint/2010/main" val="3139923399"/>
              </p:ext>
            </p:extLst>
          </p:nvPr>
        </p:nvGraphicFramePr>
        <p:xfrm>
          <a:off x="609600" y="1371600"/>
          <a:ext cx="7772400" cy="4953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56871" y="15240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p:cNvSpPr txBox="1"/>
          <p:nvPr/>
        </p:nvSpPr>
        <p:spPr>
          <a:xfrm>
            <a:off x="4114800" y="987084"/>
            <a:ext cx="4240457" cy="400110"/>
          </a:xfrm>
          <a:prstGeom prst="rect">
            <a:avLst/>
          </a:prstGeom>
          <a:noFill/>
        </p:spPr>
        <p:txBody>
          <a:bodyPr wrap="square" rtlCol="0">
            <a:spAutoFit/>
          </a:bodyPr>
          <a:lstStyle/>
          <a:p>
            <a:r>
              <a:rPr lang="en-US" sz="2000" b="1" dirty="0">
                <a:latin typeface="Arial Black" panose="020B0A04020102020204" pitchFamily="34" charset="0"/>
              </a:rPr>
              <a:t>HIGH LEVEL EMPLOYEES </a:t>
            </a:r>
            <a:endParaRPr lang="en-IN" sz="2000" b="1" dirty="0">
              <a:latin typeface="Arial Black" panose="020B0A04020102020204" pitchFamily="34" charset="0"/>
            </a:endParaRPr>
          </a:p>
        </p:txBody>
      </p:sp>
      <p:graphicFrame>
        <p:nvGraphicFramePr>
          <p:cNvPr id="10" name="Chart 9">
            <a:extLst>
              <a:ext uri="{FF2B5EF4-FFF2-40B4-BE49-F238E27FC236}">
                <a16:creationId xmlns:a16="http://schemas.microsoft.com/office/drawing/2014/main" id="{636FEB27-7920-45AC-BB8B-065068F203AD}"/>
              </a:ext>
            </a:extLst>
          </p:cNvPr>
          <p:cNvGraphicFramePr>
            <a:graphicFrameLocks/>
          </p:cNvGraphicFramePr>
          <p:nvPr>
            <p:extLst>
              <p:ext uri="{D42A27DB-BD31-4B8C-83A1-F6EECF244321}">
                <p14:modId xmlns:p14="http://schemas.microsoft.com/office/powerpoint/2010/main" val="1768013349"/>
              </p:ext>
            </p:extLst>
          </p:nvPr>
        </p:nvGraphicFramePr>
        <p:xfrm>
          <a:off x="838200" y="1592860"/>
          <a:ext cx="7543800" cy="465554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3833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normAutofit fontScale="90000"/>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66F4D-9F27-4BB7-BAD8-BD82C5E6EF13}"/>
              </a:ext>
            </a:extLst>
          </p:cNvPr>
          <p:cNvSpPr>
            <a:spLocks noGrp="1"/>
          </p:cNvSpPr>
          <p:nvPr>
            <p:ph type="title"/>
          </p:nvPr>
        </p:nvSpPr>
        <p:spPr/>
        <p:txBody>
          <a:bodyPr/>
          <a:lstStyle/>
          <a:p>
            <a:r>
              <a:rPr lang="en-IN" spc="5" dirty="0">
                <a:latin typeface="Castellar" panose="020A0402060406010301" pitchFamily="18" charset="0"/>
              </a:rPr>
              <a:t>PROJECT</a:t>
            </a:r>
            <a:r>
              <a:rPr lang="en-IN" spc="-85" dirty="0">
                <a:latin typeface="Castellar" panose="020A0402060406010301" pitchFamily="18" charset="0"/>
              </a:rPr>
              <a:t> </a:t>
            </a:r>
            <a:r>
              <a:rPr lang="en-IN" spc="25" dirty="0">
                <a:latin typeface="Castellar" panose="020A0402060406010301" pitchFamily="18" charset="0"/>
              </a:rPr>
              <a:t>TITLE</a:t>
            </a:r>
            <a:endParaRPr lang="en-IN" dirty="0"/>
          </a:p>
        </p:txBody>
      </p:sp>
      <p:sp>
        <p:nvSpPr>
          <p:cNvPr id="3" name="Content Placeholder 2">
            <a:extLst>
              <a:ext uri="{FF2B5EF4-FFF2-40B4-BE49-F238E27FC236}">
                <a16:creationId xmlns:a16="http://schemas.microsoft.com/office/drawing/2014/main" id="{1994A2D9-5F74-47E5-B0C9-6FDB020404FC}"/>
              </a:ext>
            </a:extLst>
          </p:cNvPr>
          <p:cNvSpPr>
            <a:spLocks noGrp="1"/>
          </p:cNvSpPr>
          <p:nvPr>
            <p:ph idx="1"/>
          </p:nvPr>
        </p:nvSpPr>
        <p:spPr/>
        <p:txBody>
          <a:bodyPr/>
          <a:lstStyle/>
          <a:p>
            <a:pPr marL="0" indent="0">
              <a:buNone/>
            </a:pPr>
            <a:r>
              <a:rPr lang="en-US" sz="3200" b="1" dirty="0">
                <a:latin typeface="Castellar" panose="020A0402060406010301" pitchFamily="18" charset="0"/>
                <a:cs typeface="Times New Roman" panose="02020603050405020304" pitchFamily="18" charset="0"/>
              </a:rPr>
              <a:t>Employee Performance Analysis using Excel</a:t>
            </a:r>
            <a:endParaRPr lang="en-IN" sz="3200" dirty="0">
              <a:latin typeface="Castellar" panose="020A0402060406010301"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1429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D05E-23FF-4412-AFEF-7F0EF7441CA3}"/>
              </a:ext>
            </a:extLst>
          </p:cNvPr>
          <p:cNvSpPr>
            <a:spLocks noGrp="1"/>
          </p:cNvSpPr>
          <p:nvPr>
            <p:ph type="title"/>
          </p:nvPr>
        </p:nvSpPr>
        <p:spPr/>
        <p:txBody>
          <a:bodyPr/>
          <a:lstStyle/>
          <a:p>
            <a:r>
              <a:rPr lang="en-IN" spc="25" dirty="0">
                <a:latin typeface="Castellar" panose="020A0402060406010301" pitchFamily="18" charset="0"/>
                <a:ea typeface="Cambria" panose="02040503050406030204" pitchFamily="18" charset="0"/>
              </a:rPr>
              <a:t>A</a:t>
            </a:r>
            <a:r>
              <a:rPr lang="en-IN" spc="-5" dirty="0">
                <a:latin typeface="Castellar" panose="020A0402060406010301" pitchFamily="18" charset="0"/>
                <a:ea typeface="Cambria" panose="02040503050406030204" pitchFamily="18" charset="0"/>
              </a:rPr>
              <a:t>G</a:t>
            </a:r>
            <a:r>
              <a:rPr lang="en-IN" spc="-35" dirty="0">
                <a:latin typeface="Castellar" panose="020A0402060406010301" pitchFamily="18" charset="0"/>
                <a:ea typeface="Cambria" panose="02040503050406030204" pitchFamily="18" charset="0"/>
              </a:rPr>
              <a:t>E</a:t>
            </a:r>
            <a:r>
              <a:rPr lang="en-IN" spc="15" dirty="0">
                <a:latin typeface="Castellar" panose="020A0402060406010301" pitchFamily="18" charset="0"/>
                <a:ea typeface="Cambria" panose="02040503050406030204" pitchFamily="18" charset="0"/>
              </a:rPr>
              <a:t>N</a:t>
            </a:r>
            <a:r>
              <a:rPr lang="en-IN" dirty="0">
                <a:latin typeface="Castellar" panose="020A0402060406010301" pitchFamily="18" charset="0"/>
                <a:ea typeface="Cambria" panose="02040503050406030204" pitchFamily="18" charset="0"/>
              </a:rPr>
              <a:t>DA</a:t>
            </a:r>
            <a:endParaRPr lang="en-IN" dirty="0"/>
          </a:p>
        </p:txBody>
      </p:sp>
      <p:sp>
        <p:nvSpPr>
          <p:cNvPr id="4" name="Content Placeholder 3">
            <a:extLst>
              <a:ext uri="{FF2B5EF4-FFF2-40B4-BE49-F238E27FC236}">
                <a16:creationId xmlns:a16="http://schemas.microsoft.com/office/drawing/2014/main" id="{C410B620-E72A-407D-9DF7-82A092E3F2BC}"/>
              </a:ext>
            </a:extLst>
          </p:cNvPr>
          <p:cNvSpPr txBox="1">
            <a:spLocks noGrp="1"/>
          </p:cNvSpPr>
          <p:nvPr>
            <p:ph idx="1"/>
          </p:nvPr>
        </p:nvSpPr>
        <p:spPr>
          <a:xfrm>
            <a:off x="677334" y="1371600"/>
            <a:ext cx="8596841" cy="555536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r>
              <a:rPr lang="en-US" sz="2800" b="1" i="0" dirty="0">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r>
              <a:rPr lang="en-US" sz="2800" b="1" i="0" dirty="0">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r>
              <a:rPr lang="en-US" sz="2800" b="1" i="0" dirty="0">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r>
              <a:rPr lang="en-US" sz="2800" b="1" dirty="0">
                <a:latin typeface="Cambria" panose="02040503050406030204" pitchFamily="18" charset="0"/>
                <a:ea typeface="Cambria" panose="02040503050406030204" pitchFamily="18" charset="0"/>
                <a:cs typeface="Times New Roman" panose="02020603050405020304" pitchFamily="18" charset="0"/>
              </a:rPr>
              <a:t>Dataset Description</a:t>
            </a:r>
            <a:endParaRPr lang="en-US" sz="2800" b="1" i="0" dirty="0">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r>
              <a:rPr lang="en-US" sz="2800" b="1" i="0" dirty="0">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latin typeface="Cambria" panose="02040503050406030204" pitchFamily="18" charset="0"/>
                <a:ea typeface="Cambria" panose="02040503050406030204" pitchFamily="18" charset="0"/>
                <a:cs typeface="Times New Roman" panose="02020603050405020304" pitchFamily="18" charset="0"/>
              </a:rPr>
              <a:t>Discussion</a:t>
            </a:r>
            <a:endParaRPr lang="en-US" sz="2800" b="1" i="0" dirty="0">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79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Analysing the performance of the employees by considering the various factors like Gender, Performance score , Ratings and their Achievements , in order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43" y="607624"/>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34528" y="6129852"/>
            <a:ext cx="2181225" cy="485775"/>
          </a:xfrm>
          <a:prstGeom prst="rect">
            <a:avLst/>
          </a:prstGeom>
        </p:spPr>
      </p:pic>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347787" y="482883"/>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751839" y="977890"/>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normAutofit fontScale="90000"/>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LEVEL=IFS(Z8&gt;=5,"VERY HIGH“,Z8&gt;=4, "HIGH",Z8&gt;=3,"MEDIUM",TRUE,"LOW")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385</TotalTime>
  <Words>496</Words>
  <Application>Microsoft Office PowerPoint</Application>
  <PresentationFormat>Widescreen</PresentationFormat>
  <Paragraphs>119</Paragraphs>
  <Slides>13</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Arial</vt:lpstr>
      <vt:lpstr>Arial Black</vt:lpstr>
      <vt:lpstr>Arial Rounded MT Bold</vt:lpstr>
      <vt:lpstr>Baskerville Old Face</vt:lpstr>
      <vt:lpstr>Calibri</vt:lpstr>
      <vt:lpstr>Cambria</vt:lpstr>
      <vt:lpstr>Castellar</vt:lpstr>
      <vt:lpstr>Century Gothic</vt:lpstr>
      <vt:lpstr>Sitka Text</vt:lpstr>
      <vt:lpstr>Times New Roman</vt:lpstr>
      <vt:lpstr>Trebuchet MS</vt:lpstr>
      <vt:lpstr>Wingdings</vt:lpstr>
      <vt:lpstr>Wingdings 3</vt:lpstr>
      <vt:lpstr>Ion</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48</cp:revision>
  <dcterms:created xsi:type="dcterms:W3CDTF">2024-03-29T15:07:22Z</dcterms:created>
  <dcterms:modified xsi:type="dcterms:W3CDTF">2024-08-29T16:52:26Z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