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5"/>
  </p:notesMasterIdLst>
  <p:sldIdLst>
    <p:sldId id="256" r:id="rId2"/>
    <p:sldId id="271" r:id="rId3"/>
    <p:sldId id="272"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48"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esktop\KAVITHA%20PROJECT\EMPOLYEE%20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Desktop\KAVITHA%20PROJECT\EMPOLYEE%20DATA.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[EMPOLYEE DATA.xlsx]Empolyee data analysis!PivotTable1</c:name>
    <c:fmtId val="1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Empolyee Performance</a:t>
            </a:r>
            <a:r>
              <a:rPr lang="en-US" baseline="0"/>
              <a:t>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pivotFmt>
      <c:pivotFmt>
        <c:idx val="1"/>
        <c:spPr>
          <a:solidFill>
            <a:schemeClr val="accent1"/>
          </a:solidFill>
          <a:ln>
            <a:noFill/>
          </a:ln>
          <a:effectLst/>
          <a:sp3d/>
        </c:spPr>
        <c:marker>
          <c:symbol val="none"/>
        </c:marker>
      </c:pivotFmt>
      <c:pivotFmt>
        <c:idx val="2"/>
        <c:spPr>
          <a:solidFill>
            <a:schemeClr val="accent1"/>
          </a:solidFill>
          <a:ln>
            <a:noFill/>
          </a:ln>
          <a:effectLst/>
          <a:sp3d/>
        </c:spPr>
        <c:marker>
          <c:symbol val="none"/>
        </c:marker>
      </c:pivotFmt>
      <c:pivotFmt>
        <c:idx val="3"/>
        <c:spPr>
          <a:solidFill>
            <a:schemeClr val="accent1"/>
          </a:solidFill>
          <a:ln>
            <a:noFill/>
          </a:ln>
          <a:effectLst/>
          <a:sp3d/>
        </c:spPr>
        <c:marker>
          <c:symbol val="none"/>
        </c:marker>
      </c:pivotFmt>
      <c:pivotFmt>
        <c:idx val="4"/>
        <c:spPr>
          <a:solidFill>
            <a:schemeClr val="accent1"/>
          </a:solidFill>
          <a:ln>
            <a:noFill/>
          </a:ln>
          <a:effectLst/>
          <a:sp3d/>
        </c:spPr>
        <c:marker>
          <c:symbol val="none"/>
        </c:marker>
      </c:pivotFmt>
      <c:pivotFmt>
        <c:idx val="5"/>
        <c:spPr>
          <a:solidFill>
            <a:schemeClr val="accent1"/>
          </a:solidFill>
          <a:ln>
            <a:noFill/>
          </a:ln>
          <a:effectLst/>
          <a:sp3d/>
        </c:spPr>
        <c:marker>
          <c:symbol val="none"/>
        </c:marker>
      </c:pivotFmt>
      <c:pivotFmt>
        <c:idx val="6"/>
        <c:spPr>
          <a:solidFill>
            <a:schemeClr val="accent1"/>
          </a:solidFill>
          <a:ln>
            <a:noFill/>
          </a:ln>
          <a:effectLst/>
          <a:sp3d/>
        </c:spPr>
        <c:marker>
          <c:symbol val="none"/>
        </c:marker>
      </c:pivotFmt>
      <c:pivotFmt>
        <c:idx val="7"/>
        <c:spPr>
          <a:solidFill>
            <a:schemeClr val="accent1"/>
          </a:solidFill>
          <a:ln>
            <a:noFill/>
          </a:ln>
          <a:effectLst/>
          <a:sp3d/>
        </c:spPr>
        <c:marker>
          <c:symbol val="none"/>
        </c:marker>
      </c:pivotFmt>
      <c:pivotFmt>
        <c:idx val="8"/>
        <c:spPr>
          <a:solidFill>
            <a:schemeClr val="accent1"/>
          </a:solidFill>
          <a:ln>
            <a:noFill/>
          </a:ln>
          <a:effectLst/>
          <a:sp3d/>
        </c:spPr>
        <c:marker>
          <c:symbol val="none"/>
        </c:marker>
      </c:pivotFmt>
      <c:pivotFmt>
        <c:idx val="9"/>
        <c:spPr>
          <a:solidFill>
            <a:schemeClr val="accent1"/>
          </a:solidFill>
          <a:ln>
            <a:noFill/>
          </a:ln>
          <a:effectLst/>
          <a:sp3d/>
        </c:spPr>
        <c:marker>
          <c:symbol val="none"/>
        </c:marker>
      </c:pivotFmt>
      <c:pivotFmt>
        <c:idx val="10"/>
        <c:spPr>
          <a:solidFill>
            <a:schemeClr val="accent1"/>
          </a:solidFill>
          <a:ln>
            <a:noFill/>
          </a:ln>
          <a:effectLst/>
          <a:sp3d/>
        </c:spPr>
        <c:marker>
          <c:symbol val="none"/>
        </c:marker>
      </c:pivotFmt>
      <c:pivotFmt>
        <c:idx val="11"/>
        <c:spPr>
          <a:solidFill>
            <a:schemeClr val="accent1"/>
          </a:solidFill>
          <a:ln>
            <a:noFill/>
          </a:ln>
          <a:effectLst/>
          <a:sp3d/>
        </c:spPr>
        <c:marker>
          <c:symbol val="none"/>
        </c:marker>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percentStacked"/>
        <c:varyColors val="0"/>
        <c:ser>
          <c:idx val="0"/>
          <c:order val="0"/>
          <c:tx>
            <c:strRef>
              <c:f>'Empolyee data analysis'!$B$3:$B$4</c:f>
              <c:strCache>
                <c:ptCount val="1"/>
                <c:pt idx="0">
                  <c:v>HIGH</c:v>
                </c:pt>
              </c:strCache>
            </c:strRef>
          </c:tx>
          <c:spPr>
            <a:solidFill>
              <a:schemeClr val="accent1"/>
            </a:solidFill>
            <a:ln>
              <a:noFill/>
            </a:ln>
            <a:effectLst/>
            <a:sp3d/>
          </c:spPr>
          <c:invertIfNegative val="0"/>
          <c:cat>
            <c:strRef>
              <c:f>'Empolyee data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'Empolyee data analysis'!$B$5:$B$15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8285-40E2-806C-A31CAD511204}"/>
            </c:ext>
          </c:extLst>
        </c:ser>
        <c:ser>
          <c:idx val="1"/>
          <c:order val="1"/>
          <c:tx>
            <c:strRef>
              <c:f>'Empolyee data analysis'!$C$3:$C$4</c:f>
              <c:strCache>
                <c:ptCount val="1"/>
                <c:pt idx="0">
                  <c:v>LOW</c:v>
                </c:pt>
              </c:strCache>
            </c:strRef>
          </c:tx>
          <c:spPr>
            <a:solidFill>
              <a:schemeClr val="accent2"/>
            </a:solidFill>
            <a:ln>
              <a:noFill/>
            </a:ln>
            <a:effectLst/>
            <a:sp3d/>
          </c:spPr>
          <c:invertIfNegative val="0"/>
          <c:cat>
            <c:strRef>
              <c:f>'Empolyee data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'Empolyee data analysis'!$C$5:$C$15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8285-40E2-806C-A31CAD511204}"/>
            </c:ext>
          </c:extLst>
        </c:ser>
        <c:ser>
          <c:idx val="2"/>
          <c:order val="2"/>
          <c:tx>
            <c:strRef>
              <c:f>'Empolyee data analysis'!$D$3:$D$4</c:f>
              <c:strCache>
                <c:ptCount val="1"/>
                <c:pt idx="0">
                  <c:v>MED</c:v>
                </c:pt>
              </c:strCache>
            </c:strRef>
          </c:tx>
          <c:spPr>
            <a:solidFill>
              <a:schemeClr val="accent3"/>
            </a:solidFill>
            <a:ln>
              <a:noFill/>
            </a:ln>
            <a:effectLst/>
            <a:sp3d/>
          </c:spPr>
          <c:invertIfNegative val="0"/>
          <c:cat>
            <c:strRef>
              <c:f>'Empolyee data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'Empolyee data analysis'!$D$5:$D$15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8285-40E2-806C-A31CAD511204}"/>
            </c:ext>
          </c:extLst>
        </c:ser>
        <c:ser>
          <c:idx val="3"/>
          <c:order val="3"/>
          <c:tx>
            <c:strRef>
              <c:f>'Empolyee data analysis'!$E$3:$E$4</c:f>
              <c:strCache>
                <c:ptCount val="1"/>
                <c:pt idx="0">
                  <c:v>VERY HIGH</c:v>
                </c:pt>
              </c:strCache>
            </c:strRef>
          </c:tx>
          <c:spPr>
            <a:solidFill>
              <a:schemeClr val="accent4"/>
            </a:solidFill>
            <a:ln>
              <a:noFill/>
            </a:ln>
            <a:effectLst/>
            <a:sp3d/>
          </c:spPr>
          <c:invertIfNegative val="0"/>
          <c:cat>
            <c:strRef>
              <c:f>'Empolyee data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'Empolyee data analysis'!$E$5:$E$15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8285-40E2-806C-A31CAD511204}"/>
            </c:ext>
          </c:extLst>
        </c:ser>
        <c:dLbls>
          <c:showLegendKey val="0"/>
          <c:showVal val="0"/>
          <c:showCatName val="0"/>
          <c:showSerName val="0"/>
          <c:showPercent val="0"/>
          <c:showBubbleSize val="0"/>
        </c:dLbls>
        <c:gapWidth val="150"/>
        <c:shape val="box"/>
        <c:axId val="1330861984"/>
        <c:axId val="1306907760"/>
        <c:axId val="0"/>
      </c:bar3DChart>
      <c:catAx>
        <c:axId val="133086198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6907760"/>
        <c:crosses val="autoZero"/>
        <c:auto val="1"/>
        <c:lblAlgn val="ctr"/>
        <c:lblOffset val="100"/>
        <c:noMultiLvlLbl val="0"/>
      </c:catAx>
      <c:valAx>
        <c:axId val="130690776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086198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[EMPOLYEE DATA.xlsx]Empolyee data analysis!PivotTable2</c:name>
    <c:fmtId val="1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High</a:t>
            </a:r>
            <a:r>
              <a:rPr lang="en-IN" baseline="0"/>
              <a:t> Level Empolyee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pivotFmt>
      <c:pivotFmt>
        <c:idx val="1"/>
        <c:spPr>
          <a:solidFill>
            <a:schemeClr val="accent1"/>
          </a:solidFill>
          <a:ln w="25400">
            <a:solidFill>
              <a:schemeClr val="lt1"/>
            </a:solidFill>
          </a:ln>
          <a:effectLst/>
          <a:sp3d contourW="25400">
            <a:contourClr>
              <a:schemeClr val="lt1"/>
            </a:contourClr>
          </a:sp3d>
        </c:spPr>
      </c:pivotFmt>
      <c:pivotFmt>
        <c:idx val="2"/>
        <c:spPr>
          <a:solidFill>
            <a:schemeClr val="accent1"/>
          </a:solidFill>
          <a:ln w="25400">
            <a:solidFill>
              <a:schemeClr val="lt1"/>
            </a:solidFill>
          </a:ln>
          <a:effectLst/>
          <a:sp3d contourW="25400">
            <a:contourClr>
              <a:schemeClr val="lt1"/>
            </a:contourClr>
          </a:sp3d>
        </c:spPr>
      </c:pivotFmt>
      <c:pivotFmt>
        <c:idx val="3"/>
        <c:spPr>
          <a:solidFill>
            <a:schemeClr val="accent1"/>
          </a:solidFill>
          <a:ln w="25400">
            <a:solidFill>
              <a:schemeClr val="lt1"/>
            </a:solidFill>
          </a:ln>
          <a:effectLst/>
          <a:sp3d contourW="25400">
            <a:contourClr>
              <a:schemeClr val="lt1"/>
            </a:contourClr>
          </a:sp3d>
        </c:spPr>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marker>
          <c:symbol val="none"/>
        </c:marke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marker>
          <c:symbol val="none"/>
        </c:marke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3.0555555555555555E-2"/>
          <c:y val="0.35485673665791778"/>
          <c:w val="0.72638888888888886"/>
          <c:h val="0.50264545056867893"/>
        </c:manualLayout>
      </c:layout>
      <c:pie3DChart>
        <c:varyColors val="1"/>
        <c:ser>
          <c:idx val="0"/>
          <c:order val="0"/>
          <c:tx>
            <c:strRef>
              <c:f>'Empolyee data analysis'!$B$26:$B$27</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108-42A7-8458-1D18B66502AE}"/>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108-42A7-8458-1D18B66502AE}"/>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108-42A7-8458-1D18B66502AE}"/>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108-42A7-8458-1D18B66502AE}"/>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2108-42A7-8458-1D18B66502AE}"/>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2108-42A7-8458-1D18B66502AE}"/>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2108-42A7-8458-1D18B66502AE}"/>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2108-42A7-8458-1D18B66502AE}"/>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2108-42A7-8458-1D18B66502AE}"/>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2108-42A7-8458-1D18B66502AE}"/>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'Empolyee data analysis'!$A$28:$A$38</c:f>
              <c:strCache>
                <c:ptCount val="10"/>
                <c:pt idx="0">
                  <c:v>BPC</c:v>
                </c:pt>
                <c:pt idx="1">
                  <c:v>CCDR</c:v>
                </c:pt>
                <c:pt idx="2">
                  <c:v>EW</c:v>
                </c:pt>
                <c:pt idx="3">
                  <c:v>MSC</c:v>
                </c:pt>
                <c:pt idx="4">
                  <c:v>NEL</c:v>
                </c:pt>
                <c:pt idx="5">
                  <c:v>PL</c:v>
                </c:pt>
                <c:pt idx="6">
                  <c:v>PYZ</c:v>
                </c:pt>
                <c:pt idx="7">
                  <c:v>SVG</c:v>
                </c:pt>
                <c:pt idx="8">
                  <c:v>TNS</c:v>
                </c:pt>
                <c:pt idx="9">
                  <c:v>WBL</c:v>
                </c:pt>
              </c:strCache>
            </c:strRef>
          </c:cat>
          <c:val>
            <c:numRef>
              <c:f>'Empolyee data analysis'!$B$28:$B$38</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2108-42A7-8458-1D18B66502AE}"/>
            </c:ext>
          </c:extLst>
        </c:ser>
        <c:dLbls>
          <c:dLblPos val="bestFit"/>
          <c:showLegendKey val="0"/>
          <c:showVal val="1"/>
          <c:showCatName val="0"/>
          <c:showSerName val="0"/>
          <c:showPercent val="0"/>
          <c:showBubbleSize val="0"/>
          <c:showLeaderLines val="1"/>
        </c:dLbls>
      </c:pie3DChart>
      <c:spPr>
        <a:noFill/>
        <a:ln>
          <a:noFill/>
        </a:ln>
        <a:effectLst/>
      </c:spPr>
    </c:plotArea>
    <c:legend>
      <c:legendPos val="r"/>
      <c:layout>
        <c:manualLayout>
          <c:xMode val="edge"/>
          <c:yMode val="edge"/>
          <c:x val="0.6856183383397616"/>
          <c:y val="0.2464592366482824"/>
          <c:w val="0.2617104803208854"/>
          <c:h val="0.5396510458219154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2546683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7F439ED-1E90-4106-847A-8EF19031FE2F}" type="slidenum">
              <a:rPr lang="en-IN" smtClean="0"/>
              <a:t>12</a:t>
            </a:fld>
            <a:endParaRPr lang="en-IN"/>
          </a:p>
        </p:txBody>
      </p:sp>
    </p:spTree>
    <p:extLst>
      <p:ext uri="{BB962C8B-B14F-4D97-AF65-F5344CB8AC3E}">
        <p14:creationId xmlns:p14="http://schemas.microsoft.com/office/powerpoint/2010/main" val="3090074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13661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334999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633329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630513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073917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148993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451686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961388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745463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0233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72688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25429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8/29/2024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8608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8/29/2024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49823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8/29/2024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77703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43289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39109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8/29/2024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4016838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chart" Target="../charts/char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10971" y="562107"/>
            <a:ext cx="9982200" cy="632224"/>
          </a:xfrm>
          <a:prstGeom prst="rect">
            <a:avLst/>
          </a:prstGeom>
        </p:spPr>
        <p:txBody>
          <a:bodyPr vert="horz" wrap="square" lIns="0" tIns="16510" rIns="0" bIns="0" rtlCol="0">
            <a:spAutoFit/>
          </a:bodyPr>
          <a:lstStyle/>
          <a:p>
            <a:pPr marL="3213735">
              <a:spcBef>
                <a:spcPts val="130"/>
              </a:spcBef>
            </a:pPr>
            <a:r>
              <a:rPr lang="en-US" sz="2000" b="1" dirty="0">
                <a:solidFill>
                  <a:srgbClr val="0F0F0F"/>
                </a:solidFill>
                <a:latin typeface="Castellar" panose="020A0402060406010301" pitchFamily="18" charset="0"/>
                <a:cs typeface="Times New Roman" panose="02020603050405020304" pitchFamily="18" charset="0"/>
              </a:rPr>
              <a:t>Employee Data Analysis using Excel</a:t>
            </a:r>
            <a:r>
              <a:rPr lang="en-US" sz="2000" b="1" i="0" dirty="0">
                <a:solidFill>
                  <a:srgbClr val="0F0F0F"/>
                </a:solidFill>
                <a:effectLst/>
                <a:latin typeface="Castellar" panose="020A0402060406010301" pitchFamily="18" charset="0"/>
                <a:cs typeface="Times New Roman" panose="02020603050405020304" pitchFamily="18" charset="0"/>
              </a:rPr>
              <a:t> </a:t>
            </a:r>
            <a:br>
              <a:rPr lang="en-US" sz="2000" b="1" i="0" dirty="0">
                <a:solidFill>
                  <a:srgbClr val="0F0F0F"/>
                </a:solidFill>
                <a:effectLst/>
                <a:latin typeface="Castellar" panose="020A0402060406010301" pitchFamily="18" charset="0"/>
              </a:rPr>
            </a:br>
            <a:endParaRPr sz="2000" spc="15" dirty="0">
              <a:latin typeface="Castellar" panose="020A0402060406010301" pitchFamily="18"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896771" y="3288118"/>
            <a:ext cx="8610600" cy="2616101"/>
          </a:xfrm>
          <a:prstGeom prst="rect">
            <a:avLst/>
          </a:prstGeom>
          <a:noFill/>
        </p:spPr>
        <p:txBody>
          <a:bodyPr wrap="square" rtlCol="0">
            <a:spAutoFit/>
          </a:bodyPr>
          <a:lstStyle/>
          <a:p>
            <a:r>
              <a:rPr lang="en-US" sz="2000" b="1" dirty="0">
                <a:latin typeface="Arial Rounded MT Bold" panose="020F0704030504030204" pitchFamily="34" charset="0"/>
              </a:rPr>
              <a:t>STUDENT NAME : KAVITHA V</a:t>
            </a:r>
          </a:p>
          <a:p>
            <a:endParaRPr lang="en-US" sz="2000" b="1" dirty="0">
              <a:latin typeface="Arial Rounded MT Bold" panose="020F0704030504030204" pitchFamily="34" charset="0"/>
            </a:endParaRPr>
          </a:p>
          <a:p>
            <a:r>
              <a:rPr lang="en-US" sz="2000" b="1" dirty="0">
                <a:latin typeface="Arial Rounded MT Bold" panose="020F0704030504030204" pitchFamily="34" charset="0"/>
              </a:rPr>
              <a:t>REGISTER NO     :2213371036125 / unm410100442213371036125</a:t>
            </a:r>
          </a:p>
          <a:p>
            <a:endParaRPr lang="en-US" sz="2000" b="1" dirty="0">
              <a:latin typeface="Arial Rounded MT Bold" panose="020F0704030504030204" pitchFamily="34" charset="0"/>
            </a:endParaRPr>
          </a:p>
          <a:p>
            <a:r>
              <a:rPr lang="en-US" sz="2000" b="1" dirty="0">
                <a:latin typeface="Arial Rounded MT Bold" panose="020F0704030504030204" pitchFamily="34" charset="0"/>
              </a:rPr>
              <a:t>DEPARTMENT     :B.COM(GENERAL)</a:t>
            </a:r>
          </a:p>
          <a:p>
            <a:endParaRPr lang="en-US" sz="2000" b="1" dirty="0">
              <a:latin typeface="Arial Rounded MT Bold" panose="020F0704030504030204" pitchFamily="34" charset="0"/>
            </a:endParaRPr>
          </a:p>
          <a:p>
            <a:r>
              <a:rPr lang="en-US" sz="2000" b="1" dirty="0">
                <a:latin typeface="Arial Rounded MT Bold" panose="020F0704030504030204" pitchFamily="34" charset="0"/>
              </a:rPr>
              <a:t>COLLEGE             : QUAID-E-MILLATH GOVERNMENT COLLEGE.</a:t>
            </a:r>
          </a:p>
          <a:p>
            <a:r>
              <a:rPr lang="en-US" sz="2000" b="1" dirty="0">
                <a:latin typeface="Castellar" panose="020A0402060406010301" pitchFamily="18" charset="0"/>
              </a:rPr>
              <a:t>          </a:t>
            </a:r>
            <a:endParaRPr lang="en-IN" sz="2000" b="1" dirty="0">
              <a:latin typeface="Castellar" panose="020A0402060406010301"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419600" y="302965"/>
            <a:ext cx="3303904" cy="444352"/>
          </a:xfrm>
          <a:prstGeom prst="rect">
            <a:avLst/>
          </a:prstGeom>
        </p:spPr>
        <p:txBody>
          <a:bodyPr vert="horz" wrap="square" lIns="0" tIns="13335" rIns="0" bIns="0" rtlCol="0">
            <a:spAutoFit/>
          </a:bodyPr>
          <a:lstStyle/>
          <a:p>
            <a:pPr marL="12700">
              <a:lnSpc>
                <a:spcPct val="100000"/>
              </a:lnSpc>
              <a:spcBef>
                <a:spcPts val="105"/>
              </a:spcBef>
            </a:pPr>
            <a:r>
              <a:rPr lang="en-US" sz="2800" b="1" spc="15" dirty="0">
                <a:latin typeface="Castellar" panose="020A0402060406010301" pitchFamily="18" charset="0"/>
                <a:cs typeface="Trebuchet MS"/>
              </a:rPr>
              <a:t> </a:t>
            </a:r>
            <a:r>
              <a:rPr sz="2800" b="1" u="sng" spc="15" dirty="0">
                <a:latin typeface="Castellar" panose="020A0402060406010301" pitchFamily="18" charset="0"/>
                <a:cs typeface="Trebuchet MS"/>
              </a:rPr>
              <a:t>M</a:t>
            </a:r>
            <a:r>
              <a:rPr sz="2800" b="1" u="sng" dirty="0">
                <a:latin typeface="Castellar" panose="020A0402060406010301" pitchFamily="18" charset="0"/>
                <a:cs typeface="Trebuchet MS"/>
              </a:rPr>
              <a:t>O</a:t>
            </a:r>
            <a:r>
              <a:rPr sz="2800" b="1" u="sng" spc="-15" dirty="0">
                <a:latin typeface="Castellar" panose="020A0402060406010301" pitchFamily="18" charset="0"/>
                <a:cs typeface="Trebuchet MS"/>
              </a:rPr>
              <a:t>D</a:t>
            </a:r>
            <a:r>
              <a:rPr sz="2800" b="1" u="sng" spc="-35" dirty="0">
                <a:latin typeface="Castellar" panose="020A0402060406010301" pitchFamily="18" charset="0"/>
                <a:cs typeface="Trebuchet MS"/>
              </a:rPr>
              <a:t>E</a:t>
            </a:r>
            <a:r>
              <a:rPr sz="2800" b="1" u="sng" spc="-30" dirty="0">
                <a:latin typeface="Castellar" panose="020A0402060406010301" pitchFamily="18" charset="0"/>
                <a:cs typeface="Trebuchet MS"/>
              </a:rPr>
              <a:t>LL</a:t>
            </a:r>
            <a:r>
              <a:rPr sz="2800" b="1" u="sng" spc="-5" dirty="0">
                <a:latin typeface="Castellar" panose="020A0402060406010301" pitchFamily="18" charset="0"/>
                <a:cs typeface="Trebuchet MS"/>
              </a:rPr>
              <a:t>I</a:t>
            </a:r>
            <a:r>
              <a:rPr sz="2800" b="1" u="sng" spc="30" dirty="0">
                <a:latin typeface="Castellar" panose="020A0402060406010301" pitchFamily="18" charset="0"/>
                <a:cs typeface="Trebuchet MS"/>
              </a:rPr>
              <a:t>N</a:t>
            </a:r>
            <a:r>
              <a:rPr sz="2800" b="1" u="sng" spc="5" dirty="0">
                <a:latin typeface="Castellar" panose="020A0402060406010301" pitchFamily="18" charset="0"/>
                <a:cs typeface="Trebuchet MS"/>
              </a:rPr>
              <a:t>G</a:t>
            </a:r>
            <a:endParaRPr sz="2800" u="sng" dirty="0">
              <a:latin typeface="Castellar" panose="020A0402060406010301" pitchFamily="18" charset="0"/>
              <a:cs typeface="Trebuchet MS"/>
            </a:endParaRPr>
          </a:p>
        </p:txBody>
      </p:sp>
      <p:sp>
        <p:nvSpPr>
          <p:cNvPr id="3" name="TextBox 2"/>
          <p:cNvSpPr txBox="1"/>
          <p:nvPr/>
        </p:nvSpPr>
        <p:spPr>
          <a:xfrm>
            <a:off x="152400" y="772209"/>
            <a:ext cx="10439400" cy="6278642"/>
          </a:xfrm>
          <a:prstGeom prst="rect">
            <a:avLst/>
          </a:prstGeom>
          <a:noFill/>
        </p:spPr>
        <p:txBody>
          <a:bodyPr wrap="square" rtlCol="0">
            <a:spAutoFit/>
          </a:bodyPr>
          <a:lstStyle/>
          <a:p>
            <a:r>
              <a:rPr lang="en-US" b="1" u="sng" dirty="0"/>
              <a:t>DATA COLLECTION </a:t>
            </a:r>
          </a:p>
          <a:p>
            <a:pPr marL="285750" indent="-285750">
              <a:buFont typeface="Wingdings" panose="05000000000000000000" pitchFamily="2" charset="2"/>
              <a:buChar char="Ø"/>
            </a:pPr>
            <a:r>
              <a:rPr lang="en-US" b="1" dirty="0"/>
              <a:t>Downloaded the employee data performance from EDUNET DASHBOARD </a:t>
            </a:r>
          </a:p>
          <a:p>
            <a:endParaRPr lang="en-US" b="1" dirty="0"/>
          </a:p>
          <a:p>
            <a:r>
              <a:rPr lang="en-US" b="1" u="sng" dirty="0"/>
              <a:t>FEATURE COLLECTION </a:t>
            </a:r>
          </a:p>
          <a:p>
            <a:pPr marL="285750" indent="-285750">
              <a:buFont typeface="Wingdings" panose="05000000000000000000" pitchFamily="2" charset="2"/>
              <a:buChar char="Ø"/>
            </a:pPr>
            <a:r>
              <a:rPr lang="en-US" b="1" dirty="0"/>
              <a:t>Identified each features</a:t>
            </a:r>
          </a:p>
          <a:p>
            <a:pPr marL="285750" indent="-285750">
              <a:buFont typeface="Wingdings" panose="05000000000000000000" pitchFamily="2" charset="2"/>
              <a:buChar char="Ø"/>
            </a:pPr>
            <a:r>
              <a:rPr lang="en-US" b="1" dirty="0"/>
              <a:t>Add Performance Level Feature</a:t>
            </a:r>
          </a:p>
          <a:p>
            <a:endParaRPr lang="en-US" b="1" dirty="0"/>
          </a:p>
          <a:p>
            <a:r>
              <a:rPr lang="en-US" b="1" u="sng" dirty="0"/>
              <a:t>DATA CLEANING </a:t>
            </a:r>
          </a:p>
          <a:p>
            <a:pPr marL="285750" indent="-285750">
              <a:buFont typeface="Wingdings" panose="05000000000000000000" pitchFamily="2" charset="2"/>
              <a:buChar char="Ø"/>
            </a:pPr>
            <a:r>
              <a:rPr lang="en-US" b="1" dirty="0"/>
              <a:t> Identified the missing values.</a:t>
            </a:r>
          </a:p>
          <a:p>
            <a:pPr marL="285750" indent="-285750">
              <a:buFont typeface="Wingdings" panose="05000000000000000000" pitchFamily="2" charset="2"/>
              <a:buChar char="Ø"/>
            </a:pPr>
            <a:r>
              <a:rPr lang="en-US" b="1" dirty="0"/>
              <a:t> Filtered the missing values.</a:t>
            </a:r>
          </a:p>
          <a:p>
            <a:endParaRPr lang="en-US" b="1" dirty="0"/>
          </a:p>
          <a:p>
            <a:r>
              <a:rPr lang="en-US" b="1" u="sng" dirty="0"/>
              <a:t>PERFORMANCE LEVEL </a:t>
            </a:r>
            <a:endParaRPr lang="en-US" b="1" dirty="0"/>
          </a:p>
          <a:p>
            <a:pPr marL="285750" indent="-285750">
              <a:buFont typeface="Wingdings" panose="05000000000000000000" pitchFamily="2" charset="2"/>
              <a:buChar char="Ø"/>
            </a:pPr>
            <a:r>
              <a:rPr lang="en-US" b="1" dirty="0"/>
              <a:t>Using formula =IFS(Z8&gt;=5,”VERY HIGH”,Z8&gt;=4,”HIGH”,Z8&gt;=3,”MED”,TRUE,”LOW”)</a:t>
            </a:r>
          </a:p>
          <a:p>
            <a:endParaRPr lang="en-US" b="1" dirty="0"/>
          </a:p>
          <a:p>
            <a:r>
              <a:rPr lang="en-US" b="1" u="sng" dirty="0"/>
              <a:t>SUMMARY</a:t>
            </a:r>
          </a:p>
          <a:p>
            <a:pPr marL="285750" indent="-285750">
              <a:buFont typeface="Wingdings" panose="05000000000000000000" pitchFamily="2" charset="2"/>
              <a:buChar char="Ø"/>
            </a:pPr>
            <a:r>
              <a:rPr lang="en-US" b="1" dirty="0"/>
              <a:t>PIVOT TABLE </a:t>
            </a:r>
          </a:p>
          <a:p>
            <a:pPr marL="285750" indent="-285750">
              <a:buFont typeface="Wingdings" panose="05000000000000000000" pitchFamily="2" charset="2"/>
              <a:buChar char="Ø"/>
            </a:pPr>
            <a:r>
              <a:rPr lang="en-US" b="1" dirty="0"/>
              <a:t>PIE CHART </a:t>
            </a:r>
          </a:p>
          <a:p>
            <a:pPr marL="285750" indent="-285750">
              <a:buFont typeface="Wingdings" panose="05000000000000000000" pitchFamily="2" charset="2"/>
              <a:buChar char="Ø"/>
            </a:pPr>
            <a:endParaRPr lang="en-US" b="1" dirty="0"/>
          </a:p>
          <a:p>
            <a:r>
              <a:rPr lang="en-US" b="1" u="sng" dirty="0"/>
              <a:t>VISUALIZATION</a:t>
            </a:r>
            <a:r>
              <a:rPr lang="en-US" b="1" dirty="0"/>
              <a:t> </a:t>
            </a:r>
          </a:p>
          <a:p>
            <a:pPr marL="285750" indent="-285750">
              <a:buFont typeface="Wingdings" panose="05000000000000000000" pitchFamily="2" charset="2"/>
              <a:buChar char="Ø"/>
            </a:pPr>
            <a:r>
              <a:rPr lang="en-US" b="1" dirty="0"/>
              <a:t> Graph</a:t>
            </a:r>
          </a:p>
          <a:p>
            <a:pPr marL="285750" indent="-285750">
              <a:buFont typeface="Wingdings" panose="05000000000000000000" pitchFamily="2" charset="2"/>
              <a:buChar char="Ø"/>
            </a:pPr>
            <a:r>
              <a:rPr lang="en-US" b="1" dirty="0"/>
              <a:t> Pie chart</a:t>
            </a:r>
          </a:p>
          <a:p>
            <a:endParaRPr lang="en-IN"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495800" y="533400"/>
            <a:ext cx="312420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rgbClr val="C00000"/>
                </a:solidFill>
                <a:latin typeface="Castellar" panose="020A0402060406010301" pitchFamily="18" charset="0"/>
              </a:rPr>
              <a:t>R</a:t>
            </a:r>
            <a:r>
              <a:rPr sz="4000" spc="-40" dirty="0">
                <a:solidFill>
                  <a:srgbClr val="C00000"/>
                </a:solidFill>
                <a:latin typeface="Castellar" panose="020A0402060406010301" pitchFamily="18" charset="0"/>
              </a:rPr>
              <a:t>E</a:t>
            </a:r>
            <a:r>
              <a:rPr sz="4000" spc="15" dirty="0">
                <a:solidFill>
                  <a:srgbClr val="C00000"/>
                </a:solidFill>
                <a:latin typeface="Castellar" panose="020A0402060406010301" pitchFamily="18" charset="0"/>
              </a:rPr>
              <a:t>S</a:t>
            </a:r>
            <a:r>
              <a:rPr sz="4000" spc="-30" dirty="0">
                <a:solidFill>
                  <a:srgbClr val="C00000"/>
                </a:solidFill>
                <a:latin typeface="Castellar" panose="020A0402060406010301" pitchFamily="18" charset="0"/>
              </a:rPr>
              <a:t>U</a:t>
            </a:r>
            <a:r>
              <a:rPr sz="4000" spc="-405" dirty="0">
                <a:solidFill>
                  <a:srgbClr val="C00000"/>
                </a:solidFill>
                <a:latin typeface="Castellar" panose="020A0402060406010301" pitchFamily="18" charset="0"/>
              </a:rPr>
              <a:t>L</a:t>
            </a:r>
            <a:r>
              <a:rPr sz="4000" dirty="0">
                <a:solidFill>
                  <a:srgbClr val="C00000"/>
                </a:solidFill>
                <a:latin typeface="Castellar" panose="020A0402060406010301"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E6D8BE36-69E0-41B7-AC42-933364D7F54E}"/>
              </a:ext>
            </a:extLst>
          </p:cNvPr>
          <p:cNvGraphicFramePr>
            <a:graphicFrameLocks/>
          </p:cNvGraphicFramePr>
          <p:nvPr>
            <p:extLst>
              <p:ext uri="{D42A27DB-BD31-4B8C-83A1-F6EECF244321}">
                <p14:modId xmlns:p14="http://schemas.microsoft.com/office/powerpoint/2010/main" val="1742850849"/>
              </p:ext>
            </p:extLst>
          </p:nvPr>
        </p:nvGraphicFramePr>
        <p:xfrm>
          <a:off x="838200" y="1524000"/>
          <a:ext cx="8382000" cy="4648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856871" y="152400"/>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rgbClr val="C00000"/>
                </a:solidFill>
                <a:latin typeface="Castellar" panose="020A0402060406010301" pitchFamily="18" charset="0"/>
              </a:rPr>
              <a:t>R</a:t>
            </a:r>
            <a:r>
              <a:rPr sz="4000" spc="-40" dirty="0">
                <a:solidFill>
                  <a:srgbClr val="C00000"/>
                </a:solidFill>
                <a:latin typeface="Castellar" panose="020A0402060406010301" pitchFamily="18" charset="0"/>
              </a:rPr>
              <a:t>E</a:t>
            </a:r>
            <a:r>
              <a:rPr sz="4000" spc="15" dirty="0">
                <a:solidFill>
                  <a:srgbClr val="C00000"/>
                </a:solidFill>
                <a:latin typeface="Castellar" panose="020A0402060406010301" pitchFamily="18" charset="0"/>
              </a:rPr>
              <a:t>S</a:t>
            </a:r>
            <a:r>
              <a:rPr sz="4000" spc="-30" dirty="0">
                <a:solidFill>
                  <a:srgbClr val="C00000"/>
                </a:solidFill>
                <a:latin typeface="Castellar" panose="020A0402060406010301" pitchFamily="18" charset="0"/>
              </a:rPr>
              <a:t>U</a:t>
            </a:r>
            <a:r>
              <a:rPr sz="4000" spc="-405" dirty="0">
                <a:solidFill>
                  <a:srgbClr val="C00000"/>
                </a:solidFill>
                <a:latin typeface="Castellar" panose="020A0402060406010301" pitchFamily="18" charset="0"/>
              </a:rPr>
              <a:t>L</a:t>
            </a:r>
            <a:r>
              <a:rPr sz="4000" dirty="0">
                <a:solidFill>
                  <a:srgbClr val="C00000"/>
                </a:solidFill>
                <a:latin typeface="Castellar" panose="020A0402060406010301"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TextBox 7"/>
          <p:cNvSpPr txBox="1"/>
          <p:nvPr/>
        </p:nvSpPr>
        <p:spPr>
          <a:xfrm>
            <a:off x="4114800" y="987084"/>
            <a:ext cx="4240457" cy="400110"/>
          </a:xfrm>
          <a:prstGeom prst="rect">
            <a:avLst/>
          </a:prstGeom>
          <a:noFill/>
        </p:spPr>
        <p:txBody>
          <a:bodyPr wrap="square" rtlCol="0">
            <a:spAutoFit/>
          </a:bodyPr>
          <a:lstStyle/>
          <a:p>
            <a:r>
              <a:rPr lang="en-US" sz="2000" b="1" dirty="0">
                <a:latin typeface="Arial Black" panose="020B0A04020102020204" pitchFamily="34" charset="0"/>
              </a:rPr>
              <a:t>HIGH LEVEL EMPLOYEES </a:t>
            </a:r>
            <a:endParaRPr lang="en-IN" sz="2000" b="1" dirty="0">
              <a:latin typeface="Arial Black" panose="020B0A04020102020204" pitchFamily="34" charset="0"/>
            </a:endParaRPr>
          </a:p>
        </p:txBody>
      </p:sp>
      <p:graphicFrame>
        <p:nvGraphicFramePr>
          <p:cNvPr id="13" name="Chart 12">
            <a:extLst>
              <a:ext uri="{FF2B5EF4-FFF2-40B4-BE49-F238E27FC236}">
                <a16:creationId xmlns:a16="http://schemas.microsoft.com/office/drawing/2014/main" id="{636FEB27-7920-45AC-BB8B-065068F203AD}"/>
              </a:ext>
            </a:extLst>
          </p:cNvPr>
          <p:cNvGraphicFramePr>
            <a:graphicFrameLocks/>
          </p:cNvGraphicFramePr>
          <p:nvPr>
            <p:extLst>
              <p:ext uri="{D42A27DB-BD31-4B8C-83A1-F6EECF244321}">
                <p14:modId xmlns:p14="http://schemas.microsoft.com/office/powerpoint/2010/main" val="1601792380"/>
              </p:ext>
            </p:extLst>
          </p:nvPr>
        </p:nvGraphicFramePr>
        <p:xfrm>
          <a:off x="914400" y="1752600"/>
          <a:ext cx="8439150" cy="432435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038336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4191000" y="457200"/>
            <a:ext cx="10681335" cy="553998"/>
          </a:xfrm>
        </p:spPr>
        <p:txBody>
          <a:bodyPr>
            <a:normAutofit fontScale="90000"/>
          </a:bodyPr>
          <a:lstStyle/>
          <a:p>
            <a:r>
              <a:rPr lang="en-US" sz="3600" u="sng" dirty="0">
                <a:latin typeface="Castellar" panose="020A0402060406010301" pitchFamily="18" charset="0"/>
                <a:cs typeface="Times New Roman" panose="02020603050405020304" pitchFamily="18" charset="0"/>
              </a:rPr>
              <a:t>conclusion</a:t>
            </a:r>
            <a:endParaRPr lang="en-IN" sz="3600" u="sng" dirty="0">
              <a:latin typeface="Castellar" panose="020A0402060406010301" pitchFamily="18" charset="0"/>
              <a:cs typeface="Times New Roman" panose="02020603050405020304" pitchFamily="18" charset="0"/>
            </a:endParaRPr>
          </a:p>
        </p:txBody>
      </p:sp>
      <p:sp>
        <p:nvSpPr>
          <p:cNvPr id="3" name="TextBox 2"/>
          <p:cNvSpPr txBox="1"/>
          <p:nvPr/>
        </p:nvSpPr>
        <p:spPr>
          <a:xfrm>
            <a:off x="914400" y="1524000"/>
            <a:ext cx="10287000" cy="4062651"/>
          </a:xfrm>
          <a:prstGeom prst="rect">
            <a:avLst/>
          </a:prstGeom>
          <a:noFill/>
        </p:spPr>
        <p:txBody>
          <a:bodyPr wrap="square" rtlCol="0">
            <a:spAutoFit/>
          </a:bodyPr>
          <a:lstStyle/>
          <a:p>
            <a:r>
              <a:rPr lang="en-US" sz="2000" b="1" dirty="0">
                <a:latin typeface="Castellar" panose="020A0402060406010301" pitchFamily="18" charset="0"/>
              </a:rPr>
              <a:t>EMPLOYEE PERFORMANCE ANALYSIS </a:t>
            </a:r>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solidFill>
                  <a:schemeClr val="tx2"/>
                </a:solidFill>
                <a:latin typeface="Arial Rounded MT Bold" panose="020F0704030504030204" pitchFamily="34" charset="0"/>
              </a:rPr>
              <a:t>BY COMPARING THE PERFORMANCE OF THE EMPLOYEES. THE EMPLOYEES ARE HIGHER IN NUMBER. THERE ARE MORE PEOPLE IN AVERAGE LEVEL EMPLOYEES. </a:t>
            </a:r>
          </a:p>
          <a:p>
            <a:pPr marL="285750" indent="-285750">
              <a:buFont typeface="Wingdings" panose="05000000000000000000" pitchFamily="2" charset="2"/>
              <a:buChar char="Ø"/>
            </a:pPr>
            <a:endParaRPr lang="en-US" dirty="0">
              <a:solidFill>
                <a:schemeClr val="tx2"/>
              </a:solidFill>
              <a:latin typeface="Arial Rounded MT Bold" panose="020F0704030504030204" pitchFamily="34" charset="0"/>
            </a:endParaRPr>
          </a:p>
          <a:p>
            <a:pPr marL="285750" lvl="3" indent="-285750">
              <a:buFont typeface="Wingdings" panose="05000000000000000000" pitchFamily="2" charset="2"/>
              <a:buChar char="Ø"/>
            </a:pPr>
            <a:r>
              <a:rPr lang="en-US" dirty="0">
                <a:solidFill>
                  <a:schemeClr val="tx2"/>
                </a:solidFill>
                <a:latin typeface="Arial Rounded MT Bold" panose="020F0704030504030204" pitchFamily="34" charset="0"/>
              </a:rPr>
              <a:t>WE HAVE TO MOTIVAYE THE EMPLOYEES TO DEVELOP THEIR SKILLS AND TALENTS TO ACHIEVE THE ORGANISATIONAL GOALS AND OBJECTIVES TO REACH THE PLACE OF HIGH LEVEL PERFORMANCE TO SUSTAIN THE GOALS AND TARGETS.</a:t>
            </a:r>
          </a:p>
          <a:p>
            <a:pPr marL="285750" lvl="3" indent="-285750">
              <a:buFont typeface="Wingdings" panose="05000000000000000000" pitchFamily="2" charset="2"/>
              <a:buChar char="Ø"/>
            </a:pPr>
            <a:endParaRPr lang="en-US" dirty="0">
              <a:solidFill>
                <a:schemeClr val="tx2"/>
              </a:solidFill>
              <a:latin typeface="Arial Rounded MT Bold" panose="020F0704030504030204" pitchFamily="34" charset="0"/>
            </a:endParaRPr>
          </a:p>
          <a:p>
            <a:pPr marL="285750" lvl="3" indent="-285750">
              <a:buFont typeface="Wingdings" panose="05000000000000000000" pitchFamily="2" charset="2"/>
              <a:buChar char="Ø"/>
            </a:pPr>
            <a:r>
              <a:rPr lang="en-US" dirty="0">
                <a:solidFill>
                  <a:schemeClr val="tx2"/>
                </a:solidFill>
                <a:latin typeface="Arial Rounded MT Bold" panose="020F0704030504030204" pitchFamily="34" charset="0"/>
              </a:rPr>
              <a:t> WE HAVE TO TRAIN AND DEVELOP THE EMPLOYEES WITH BETTER OUTCOME TO REACH THE ORGANISATIONAL GOALS.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IN" dirty="0"/>
          </a:p>
        </p:txBody>
      </p:sp>
      <p:sp>
        <p:nvSpPr>
          <p:cNvPr id="4" name="Rectangle 3"/>
          <p:cNvSpPr/>
          <p:nvPr/>
        </p:nvSpPr>
        <p:spPr>
          <a:xfrm>
            <a:off x="1889125" y="3760699"/>
            <a:ext cx="6096000" cy="369332"/>
          </a:xfrm>
          <a:prstGeom prst="rect">
            <a:avLst/>
          </a:prstGeom>
        </p:spPr>
        <p:txBody>
          <a:bodyPr>
            <a:spAutoFit/>
          </a:bodyPr>
          <a:lstStyle/>
          <a:p>
            <a:pPr lvl="3"/>
            <a:r>
              <a:rPr lang="en-US" dirty="0"/>
              <a:t>.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66F4D-9F27-4BB7-BAD8-BD82C5E6EF13}"/>
              </a:ext>
            </a:extLst>
          </p:cNvPr>
          <p:cNvSpPr>
            <a:spLocks noGrp="1"/>
          </p:cNvSpPr>
          <p:nvPr>
            <p:ph type="title"/>
          </p:nvPr>
        </p:nvSpPr>
        <p:spPr/>
        <p:txBody>
          <a:bodyPr/>
          <a:lstStyle/>
          <a:p>
            <a:r>
              <a:rPr lang="en-IN" spc="5" dirty="0">
                <a:latin typeface="Castellar" panose="020A0402060406010301" pitchFamily="18" charset="0"/>
              </a:rPr>
              <a:t>PROJECT</a:t>
            </a:r>
            <a:r>
              <a:rPr lang="en-IN" spc="-85" dirty="0">
                <a:latin typeface="Castellar" panose="020A0402060406010301" pitchFamily="18" charset="0"/>
              </a:rPr>
              <a:t> </a:t>
            </a:r>
            <a:r>
              <a:rPr lang="en-IN" spc="25" dirty="0">
                <a:latin typeface="Castellar" panose="020A0402060406010301" pitchFamily="18" charset="0"/>
              </a:rPr>
              <a:t>TITLE</a:t>
            </a:r>
            <a:endParaRPr lang="en-IN" dirty="0"/>
          </a:p>
        </p:txBody>
      </p:sp>
      <p:sp>
        <p:nvSpPr>
          <p:cNvPr id="3" name="Content Placeholder 2">
            <a:extLst>
              <a:ext uri="{FF2B5EF4-FFF2-40B4-BE49-F238E27FC236}">
                <a16:creationId xmlns:a16="http://schemas.microsoft.com/office/drawing/2014/main" id="{1994A2D9-5F74-47E5-B0C9-6FDB020404FC}"/>
              </a:ext>
            </a:extLst>
          </p:cNvPr>
          <p:cNvSpPr>
            <a:spLocks noGrp="1"/>
          </p:cNvSpPr>
          <p:nvPr>
            <p:ph idx="1"/>
          </p:nvPr>
        </p:nvSpPr>
        <p:spPr/>
        <p:txBody>
          <a:bodyPr/>
          <a:lstStyle/>
          <a:p>
            <a:pPr marL="0" indent="0">
              <a:buNone/>
            </a:pPr>
            <a:r>
              <a:rPr lang="en-US" sz="3200" b="1" dirty="0">
                <a:solidFill>
                  <a:srgbClr val="0F0F0F"/>
                </a:solidFill>
                <a:latin typeface="Castellar" panose="020A0402060406010301" pitchFamily="18" charset="0"/>
                <a:cs typeface="Times New Roman" panose="02020603050405020304" pitchFamily="18" charset="0"/>
              </a:rPr>
              <a:t>Employee Performance Analysis using Excel</a:t>
            </a:r>
            <a:endParaRPr lang="en-IN" sz="3200" dirty="0">
              <a:solidFill>
                <a:srgbClr val="7030A0"/>
              </a:solidFill>
              <a:latin typeface="Castellar" panose="020A0402060406010301"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514297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DD05E-23FF-4412-AFEF-7F0EF7441CA3}"/>
              </a:ext>
            </a:extLst>
          </p:cNvPr>
          <p:cNvSpPr>
            <a:spLocks noGrp="1"/>
          </p:cNvSpPr>
          <p:nvPr>
            <p:ph type="title"/>
          </p:nvPr>
        </p:nvSpPr>
        <p:spPr/>
        <p:txBody>
          <a:bodyPr/>
          <a:lstStyle/>
          <a:p>
            <a:r>
              <a:rPr lang="en-IN" spc="25" dirty="0">
                <a:latin typeface="Castellar" panose="020A0402060406010301" pitchFamily="18" charset="0"/>
                <a:ea typeface="Cambria" panose="02040503050406030204" pitchFamily="18" charset="0"/>
              </a:rPr>
              <a:t>A</a:t>
            </a:r>
            <a:r>
              <a:rPr lang="en-IN" spc="-5" dirty="0">
                <a:latin typeface="Castellar" panose="020A0402060406010301" pitchFamily="18" charset="0"/>
                <a:ea typeface="Cambria" panose="02040503050406030204" pitchFamily="18" charset="0"/>
              </a:rPr>
              <a:t>G</a:t>
            </a:r>
            <a:r>
              <a:rPr lang="en-IN" spc="-35" dirty="0">
                <a:latin typeface="Castellar" panose="020A0402060406010301" pitchFamily="18" charset="0"/>
                <a:ea typeface="Cambria" panose="02040503050406030204" pitchFamily="18" charset="0"/>
              </a:rPr>
              <a:t>E</a:t>
            </a:r>
            <a:r>
              <a:rPr lang="en-IN" spc="15" dirty="0">
                <a:latin typeface="Castellar" panose="020A0402060406010301" pitchFamily="18" charset="0"/>
                <a:ea typeface="Cambria" panose="02040503050406030204" pitchFamily="18" charset="0"/>
              </a:rPr>
              <a:t>N</a:t>
            </a:r>
            <a:r>
              <a:rPr lang="en-IN" dirty="0">
                <a:latin typeface="Castellar" panose="020A0402060406010301" pitchFamily="18" charset="0"/>
                <a:ea typeface="Cambria" panose="02040503050406030204" pitchFamily="18" charset="0"/>
              </a:rPr>
              <a:t>DA</a:t>
            </a:r>
            <a:endParaRPr lang="en-IN" dirty="0"/>
          </a:p>
        </p:txBody>
      </p:sp>
      <p:sp>
        <p:nvSpPr>
          <p:cNvPr id="4" name="Content Placeholder 3">
            <a:extLst>
              <a:ext uri="{FF2B5EF4-FFF2-40B4-BE49-F238E27FC236}">
                <a16:creationId xmlns:a16="http://schemas.microsoft.com/office/drawing/2014/main" id="{C410B620-E72A-407D-9DF7-82A092E3F2BC}"/>
              </a:ext>
            </a:extLst>
          </p:cNvPr>
          <p:cNvSpPr txBox="1">
            <a:spLocks noGrp="1"/>
          </p:cNvSpPr>
          <p:nvPr>
            <p:ph idx="1"/>
          </p:nvPr>
        </p:nvSpPr>
        <p:spPr>
          <a:xfrm>
            <a:off x="677334" y="1371600"/>
            <a:ext cx="8596841" cy="555536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Problem Statement</a:t>
            </a: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Project Overview</a:t>
            </a: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End Users</a:t>
            </a: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Our Solution and Proposition</a:t>
            </a:r>
          </a:p>
          <a:p>
            <a:pPr algn="l">
              <a:buFont typeface="+mj-lt"/>
              <a:buAutoNum type="arabicPeriod"/>
            </a:pPr>
            <a:r>
              <a:rPr lang="en-US" sz="2800" b="1" dirty="0">
                <a:solidFill>
                  <a:srgbClr val="0D0D0D"/>
                </a:solidFill>
                <a:latin typeface="Cambria" panose="02040503050406030204" pitchFamily="18" charset="0"/>
                <a:ea typeface="Cambria" panose="02040503050406030204" pitchFamily="18" charset="0"/>
                <a:cs typeface="Times New Roman" panose="02020603050405020304" pitchFamily="18" charset="0"/>
              </a:rPr>
              <a:t>Dataset Description</a:t>
            </a: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Modelling Approach</a:t>
            </a: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Results and </a:t>
            </a:r>
            <a:r>
              <a:rPr lang="en-US" sz="2800" b="1" dirty="0">
                <a:solidFill>
                  <a:srgbClr val="0D0D0D"/>
                </a:solidFill>
                <a:latin typeface="Cambria" panose="02040503050406030204" pitchFamily="18" charset="0"/>
                <a:ea typeface="Cambria" panose="02040503050406030204" pitchFamily="18" charset="0"/>
                <a:cs typeface="Times New Roman" panose="02020603050405020304" pitchFamily="18" charset="0"/>
              </a:rPr>
              <a:t>Discussion</a:t>
            </a: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4792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168493" y="2874585"/>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a:latin typeface="Cambria" panose="02040503050406030204" pitchFamily="18" charset="0"/>
                <a:ea typeface="Cambria" panose="02040503050406030204" pitchFamily="18" charset="0"/>
              </a:rPr>
              <a:t>P</a:t>
            </a:r>
            <a:r>
              <a:rPr sz="4000" spc="15" dirty="0">
                <a:latin typeface="Cambria" panose="02040503050406030204" pitchFamily="18" charset="0"/>
                <a:ea typeface="Cambria" panose="02040503050406030204" pitchFamily="18" charset="0"/>
              </a:rPr>
              <a:t>ROB</a:t>
            </a:r>
            <a:r>
              <a:rPr sz="4000" spc="55" dirty="0">
                <a:latin typeface="Cambria" panose="02040503050406030204" pitchFamily="18" charset="0"/>
                <a:ea typeface="Cambria" panose="02040503050406030204" pitchFamily="18" charset="0"/>
              </a:rPr>
              <a:t>L</a:t>
            </a:r>
            <a:r>
              <a:rPr sz="4000" spc="-20" dirty="0">
                <a:latin typeface="Cambria" panose="02040503050406030204" pitchFamily="18" charset="0"/>
                <a:ea typeface="Cambria" panose="02040503050406030204" pitchFamily="18" charset="0"/>
              </a:rPr>
              <a:t>E</a:t>
            </a:r>
            <a:r>
              <a:rPr sz="4000" spc="20" dirty="0">
                <a:latin typeface="Cambria" panose="02040503050406030204" pitchFamily="18" charset="0"/>
                <a:ea typeface="Cambria" panose="02040503050406030204" pitchFamily="18" charset="0"/>
              </a:rPr>
              <a:t>M</a:t>
            </a:r>
            <a:r>
              <a:rPr lang="en-US" sz="4000" dirty="0">
                <a:latin typeface="Cambria" panose="02040503050406030204" pitchFamily="18" charset="0"/>
                <a:ea typeface="Cambria" panose="02040503050406030204" pitchFamily="18" charset="0"/>
              </a:rPr>
              <a:t> </a:t>
            </a:r>
            <a:r>
              <a:rPr sz="4000" spc="10" dirty="0">
                <a:latin typeface="Cambria" panose="02040503050406030204" pitchFamily="18" charset="0"/>
                <a:ea typeface="Cambria" panose="02040503050406030204" pitchFamily="18" charset="0"/>
              </a:rPr>
              <a:t>S</a:t>
            </a:r>
            <a:r>
              <a:rPr sz="4000" spc="-370" dirty="0">
                <a:latin typeface="Cambria" panose="02040503050406030204" pitchFamily="18" charset="0"/>
                <a:ea typeface="Cambria" panose="02040503050406030204" pitchFamily="18" charset="0"/>
              </a:rPr>
              <a:t>T</a:t>
            </a:r>
            <a:r>
              <a:rPr sz="4000" spc="-375" dirty="0">
                <a:latin typeface="Cambria" panose="02040503050406030204" pitchFamily="18" charset="0"/>
                <a:ea typeface="Cambria" panose="02040503050406030204" pitchFamily="18" charset="0"/>
              </a:rPr>
              <a:t>A</a:t>
            </a:r>
            <a:r>
              <a:rPr sz="4000" spc="15" dirty="0">
                <a:latin typeface="Cambria" panose="02040503050406030204" pitchFamily="18" charset="0"/>
                <a:ea typeface="Cambria" panose="02040503050406030204" pitchFamily="18" charset="0"/>
              </a:rPr>
              <a:t>T</a:t>
            </a:r>
            <a:r>
              <a:rPr sz="4000" spc="-10" dirty="0">
                <a:latin typeface="Cambria" panose="02040503050406030204" pitchFamily="18" charset="0"/>
                <a:ea typeface="Cambria" panose="02040503050406030204" pitchFamily="18" charset="0"/>
              </a:rPr>
              <a:t>E</a:t>
            </a:r>
            <a:r>
              <a:rPr sz="4000" spc="-20" dirty="0">
                <a:latin typeface="Cambria" panose="02040503050406030204" pitchFamily="18" charset="0"/>
                <a:ea typeface="Cambria" panose="02040503050406030204" pitchFamily="18" charset="0"/>
              </a:rPr>
              <a:t>ME</a:t>
            </a:r>
            <a:r>
              <a:rPr sz="4000" spc="10" dirty="0">
                <a:latin typeface="Cambria" panose="02040503050406030204" pitchFamily="18" charset="0"/>
                <a:ea typeface="Cambria" panose="02040503050406030204" pitchFamily="18" charset="0"/>
              </a:rPr>
              <a:t>NT</a:t>
            </a:r>
            <a:endParaRPr sz="4000" dirty="0">
              <a:latin typeface="Cambria" panose="02040503050406030204" pitchFamily="18" charset="0"/>
              <a:ea typeface="Cambria" panose="020405030504060302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1" name="TextBox 10"/>
          <p:cNvSpPr txBox="1"/>
          <p:nvPr/>
        </p:nvSpPr>
        <p:spPr>
          <a:xfrm>
            <a:off x="457200" y="1641038"/>
            <a:ext cx="7686675" cy="2862322"/>
          </a:xfrm>
          <a:prstGeom prst="rect">
            <a:avLst/>
          </a:prstGeom>
          <a:noFill/>
        </p:spPr>
        <p:txBody>
          <a:bodyPr wrap="square" rtlCol="0">
            <a:spAutoFit/>
          </a:bodyPr>
          <a:lstStyle/>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track the performance of employees work motive for the organization and So that we can completely focus on the growth and structure of the organization and also to develop their personal skills and talents. </a:t>
            </a:r>
          </a:p>
          <a:p>
            <a:endParaRPr lang="en-US" b="1"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motivate the best and executive employees with increments, promotion and bonus.</a:t>
            </a:r>
          </a:p>
          <a:p>
            <a:endParaRPr lang="en-US" b="1"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train and motivate the under developed employees in a and effective manner with proper specifications.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57475"/>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latin typeface="Cambria" panose="02040503050406030204" pitchFamily="18" charset="0"/>
                <a:ea typeface="Cambria" panose="02040503050406030204" pitchFamily="18" charset="0"/>
              </a:rPr>
              <a:t>PROJECT</a:t>
            </a:r>
            <a:r>
              <a:rPr lang="en-US" sz="4000" spc="5" dirty="0">
                <a:latin typeface="Cambria" panose="02040503050406030204" pitchFamily="18" charset="0"/>
                <a:ea typeface="Cambria" panose="02040503050406030204" pitchFamily="18" charset="0"/>
              </a:rPr>
              <a:t> </a:t>
            </a:r>
            <a:r>
              <a:rPr sz="4000" spc="-20" dirty="0">
                <a:latin typeface="Cambria" panose="02040503050406030204" pitchFamily="18" charset="0"/>
                <a:ea typeface="Cambria" panose="02040503050406030204" pitchFamily="18" charset="0"/>
              </a:rPr>
              <a:t>OVERVIEW</a:t>
            </a:r>
            <a:endParaRPr sz="4000" dirty="0">
              <a:latin typeface="Cambria" panose="02040503050406030204" pitchFamily="18" charset="0"/>
              <a:ea typeface="Cambria" panose="020405030504060302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773894" y="1474930"/>
            <a:ext cx="7924800" cy="2862322"/>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EMPLOYEE DATA ANALYSIS </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Analysing the performance of the employees by considering the various factors like Gender, Performance score , Ratings and their Achievements , in order to identify the trends and patterns of different categories of employees like high, medium and low</a:t>
            </a: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16943" y="607624"/>
            <a:ext cx="5014595" cy="509114"/>
          </a:xfrm>
          <a:prstGeom prst="rect">
            <a:avLst/>
          </a:prstGeom>
        </p:spPr>
        <p:txBody>
          <a:bodyPr vert="horz" wrap="square" lIns="0" tIns="16510" rIns="0" bIns="0" rtlCol="0">
            <a:spAutoFit/>
          </a:bodyPr>
          <a:lstStyle/>
          <a:p>
            <a:pPr marL="12700">
              <a:lnSpc>
                <a:spcPct val="100000"/>
              </a:lnSpc>
              <a:spcBef>
                <a:spcPts val="130"/>
              </a:spcBef>
            </a:pPr>
            <a:r>
              <a:rPr sz="2800" spc="25" dirty="0">
                <a:solidFill>
                  <a:srgbClr val="C00000"/>
                </a:solidFill>
                <a:latin typeface="Cambria" panose="02040503050406030204" pitchFamily="18" charset="0"/>
                <a:ea typeface="Cambria" panose="02040503050406030204" pitchFamily="18" charset="0"/>
              </a:rPr>
              <a:t>W</a:t>
            </a:r>
            <a:r>
              <a:rPr sz="2800" spc="-20" dirty="0">
                <a:solidFill>
                  <a:srgbClr val="C00000"/>
                </a:solidFill>
                <a:latin typeface="Cambria" panose="02040503050406030204" pitchFamily="18" charset="0"/>
                <a:ea typeface="Cambria" panose="02040503050406030204" pitchFamily="18" charset="0"/>
              </a:rPr>
              <a:t>H</a:t>
            </a:r>
            <a:r>
              <a:rPr sz="2800" spc="20" dirty="0">
                <a:solidFill>
                  <a:srgbClr val="C00000"/>
                </a:solidFill>
                <a:latin typeface="Cambria" panose="02040503050406030204" pitchFamily="18" charset="0"/>
                <a:ea typeface="Cambria" panose="02040503050406030204" pitchFamily="18" charset="0"/>
              </a:rPr>
              <a:t>O</a:t>
            </a:r>
            <a:r>
              <a:rPr sz="2800" spc="-235" dirty="0">
                <a:solidFill>
                  <a:srgbClr val="C00000"/>
                </a:solidFill>
                <a:latin typeface="Cambria" panose="02040503050406030204" pitchFamily="18" charset="0"/>
                <a:ea typeface="Cambria" panose="02040503050406030204" pitchFamily="18" charset="0"/>
              </a:rPr>
              <a:t> </a:t>
            </a:r>
            <a:r>
              <a:rPr sz="2800" spc="-10" dirty="0">
                <a:solidFill>
                  <a:srgbClr val="C00000"/>
                </a:solidFill>
                <a:latin typeface="Cambria" panose="02040503050406030204" pitchFamily="18" charset="0"/>
                <a:ea typeface="Cambria" panose="02040503050406030204" pitchFamily="18" charset="0"/>
              </a:rPr>
              <a:t>AR</a:t>
            </a:r>
            <a:r>
              <a:rPr sz="2800" spc="15" dirty="0">
                <a:solidFill>
                  <a:srgbClr val="C00000"/>
                </a:solidFill>
                <a:latin typeface="Cambria" panose="02040503050406030204" pitchFamily="18" charset="0"/>
                <a:ea typeface="Cambria" panose="02040503050406030204" pitchFamily="18" charset="0"/>
              </a:rPr>
              <a:t>E</a:t>
            </a:r>
            <a:r>
              <a:rPr sz="2800" spc="-35" dirty="0">
                <a:solidFill>
                  <a:srgbClr val="C00000"/>
                </a:solidFill>
                <a:latin typeface="Cambria" panose="02040503050406030204" pitchFamily="18" charset="0"/>
                <a:ea typeface="Cambria" panose="02040503050406030204" pitchFamily="18" charset="0"/>
              </a:rPr>
              <a:t> </a:t>
            </a:r>
            <a:r>
              <a:rPr sz="2800" spc="-10" dirty="0">
                <a:solidFill>
                  <a:srgbClr val="C00000"/>
                </a:solidFill>
                <a:latin typeface="Cambria" panose="02040503050406030204" pitchFamily="18" charset="0"/>
                <a:ea typeface="Cambria" panose="02040503050406030204" pitchFamily="18" charset="0"/>
              </a:rPr>
              <a:t>T</a:t>
            </a:r>
            <a:r>
              <a:rPr sz="2800" spc="-15" dirty="0">
                <a:solidFill>
                  <a:srgbClr val="C00000"/>
                </a:solidFill>
                <a:latin typeface="Cambria" panose="02040503050406030204" pitchFamily="18" charset="0"/>
                <a:ea typeface="Cambria" panose="02040503050406030204" pitchFamily="18" charset="0"/>
              </a:rPr>
              <a:t>H</a:t>
            </a:r>
            <a:r>
              <a:rPr sz="2800" spc="15" dirty="0">
                <a:solidFill>
                  <a:srgbClr val="C00000"/>
                </a:solidFill>
                <a:latin typeface="Cambria" panose="02040503050406030204" pitchFamily="18" charset="0"/>
                <a:ea typeface="Cambria" panose="02040503050406030204" pitchFamily="18" charset="0"/>
              </a:rPr>
              <a:t>E</a:t>
            </a:r>
            <a:r>
              <a:rPr sz="2800" spc="-35" dirty="0">
                <a:solidFill>
                  <a:srgbClr val="C00000"/>
                </a:solidFill>
                <a:latin typeface="Cambria" panose="02040503050406030204" pitchFamily="18" charset="0"/>
                <a:ea typeface="Cambria" panose="02040503050406030204" pitchFamily="18" charset="0"/>
              </a:rPr>
              <a:t> </a:t>
            </a:r>
            <a:r>
              <a:rPr sz="2800" spc="-20" dirty="0">
                <a:solidFill>
                  <a:srgbClr val="C00000"/>
                </a:solidFill>
                <a:latin typeface="Cambria" panose="02040503050406030204" pitchFamily="18" charset="0"/>
                <a:ea typeface="Cambria" panose="02040503050406030204" pitchFamily="18" charset="0"/>
              </a:rPr>
              <a:t>E</a:t>
            </a:r>
            <a:r>
              <a:rPr sz="2800" spc="30" dirty="0">
                <a:solidFill>
                  <a:srgbClr val="C00000"/>
                </a:solidFill>
                <a:latin typeface="Cambria" panose="02040503050406030204" pitchFamily="18" charset="0"/>
                <a:ea typeface="Cambria" panose="02040503050406030204" pitchFamily="18" charset="0"/>
              </a:rPr>
              <a:t>N</a:t>
            </a:r>
            <a:r>
              <a:rPr sz="2800" spc="15" dirty="0">
                <a:solidFill>
                  <a:srgbClr val="C00000"/>
                </a:solidFill>
                <a:latin typeface="Cambria" panose="02040503050406030204" pitchFamily="18" charset="0"/>
                <a:ea typeface="Cambria" panose="02040503050406030204" pitchFamily="18" charset="0"/>
              </a:rPr>
              <a:t>D</a:t>
            </a:r>
            <a:r>
              <a:rPr sz="2800" spc="-45" dirty="0">
                <a:solidFill>
                  <a:srgbClr val="C00000"/>
                </a:solidFill>
                <a:latin typeface="Cambria" panose="02040503050406030204" pitchFamily="18" charset="0"/>
                <a:ea typeface="Cambria" panose="02040503050406030204" pitchFamily="18" charset="0"/>
              </a:rPr>
              <a:t> </a:t>
            </a:r>
            <a:r>
              <a:rPr sz="2800" dirty="0">
                <a:solidFill>
                  <a:srgbClr val="C00000"/>
                </a:solidFill>
                <a:latin typeface="Cambria" panose="02040503050406030204" pitchFamily="18" charset="0"/>
                <a:ea typeface="Cambria" panose="02040503050406030204" pitchFamily="18" charset="0"/>
              </a:rPr>
              <a:t>U</a:t>
            </a:r>
            <a:r>
              <a:rPr sz="2800" spc="10" dirty="0">
                <a:solidFill>
                  <a:srgbClr val="C00000"/>
                </a:solidFill>
                <a:latin typeface="Cambria" panose="02040503050406030204" pitchFamily="18" charset="0"/>
                <a:ea typeface="Cambria" panose="02040503050406030204" pitchFamily="18" charset="0"/>
              </a:rPr>
              <a:t>S</a:t>
            </a:r>
            <a:r>
              <a:rPr sz="2800" spc="-25" dirty="0">
                <a:solidFill>
                  <a:srgbClr val="C00000"/>
                </a:solidFill>
                <a:latin typeface="Cambria" panose="02040503050406030204" pitchFamily="18" charset="0"/>
                <a:ea typeface="Cambria" panose="02040503050406030204" pitchFamily="18" charset="0"/>
              </a:rPr>
              <a:t>E</a:t>
            </a:r>
            <a:r>
              <a:rPr sz="2800" spc="-10" dirty="0">
                <a:solidFill>
                  <a:srgbClr val="C00000"/>
                </a:solidFill>
                <a:latin typeface="Cambria" panose="02040503050406030204" pitchFamily="18" charset="0"/>
                <a:ea typeface="Cambria" panose="02040503050406030204" pitchFamily="18" charset="0"/>
              </a:rPr>
              <a:t>R</a:t>
            </a:r>
            <a:r>
              <a:rPr sz="2800" spc="5" dirty="0">
                <a:solidFill>
                  <a:srgbClr val="C00000"/>
                </a:solidFill>
                <a:latin typeface="Cambria" panose="02040503050406030204" pitchFamily="18" charset="0"/>
                <a:ea typeface="Cambria" panose="02040503050406030204" pitchFamily="18" charset="0"/>
              </a:rPr>
              <a:t>S</a:t>
            </a:r>
            <a:r>
              <a:rPr sz="3200" spc="5" dirty="0">
                <a:solidFill>
                  <a:srgbClr val="C00000"/>
                </a:solidFill>
              </a:rPr>
              <a:t>?</a:t>
            </a:r>
            <a:endParaRPr sz="3200" dirty="0">
              <a:solidFill>
                <a:srgbClr val="C00000"/>
              </a:solidFill>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34528" y="6129852"/>
            <a:ext cx="2181225" cy="485775"/>
          </a:xfrm>
          <a:prstGeom prst="rect">
            <a:avLst/>
          </a:prstGeom>
        </p:spPr>
      </p:pic>
      <p:pic>
        <p:nvPicPr>
          <p:cNvPr id="10" name="Picture 9"/>
          <p:cNvPicPr>
            <a:picLocks noChangeAspect="1"/>
          </p:cNvPicPr>
          <p:nvPr/>
        </p:nvPicPr>
        <p:blipFill>
          <a:blip r:embed="rId3"/>
          <a:stretch>
            <a:fillRect/>
          </a:stretch>
        </p:blipFill>
        <p:spPr>
          <a:xfrm>
            <a:off x="3293268" y="1542957"/>
            <a:ext cx="2764156" cy="234791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1" name="Picture 10"/>
          <p:cNvPicPr>
            <a:picLocks noChangeAspect="1"/>
          </p:cNvPicPr>
          <p:nvPr/>
        </p:nvPicPr>
        <p:blipFill>
          <a:blip r:embed="rId4"/>
          <a:stretch>
            <a:fillRect/>
          </a:stretch>
        </p:blipFill>
        <p:spPr>
          <a:xfrm>
            <a:off x="4023333" y="4817927"/>
            <a:ext cx="2933700" cy="1743075"/>
          </a:xfrm>
          <a:prstGeom prst="roundRect">
            <a:avLst>
              <a:gd name="adj" fmla="val 16667"/>
            </a:avLst>
          </a:prstGeom>
          <a:ln w="34925">
            <a:solidFill>
              <a:srgbClr val="FFFFFF"/>
            </a:solidFill>
          </a:ln>
          <a:effectLst>
            <a:outerShdw blurRad="317500" dir="2700000" algn="ctr">
              <a:srgbClr val="000000">
                <a:alpha val="43000"/>
              </a:srgbClr>
            </a:outerShdw>
            <a:softEdge rad="63500"/>
          </a:effectLst>
          <a:scene3d>
            <a:camera prst="perspectiveFront" fov="2700000">
              <a:rot lat="19086000" lon="19067999" rev="3108000"/>
            </a:camera>
            <a:lightRig rig="threePt" dir="t">
              <a:rot lat="0" lon="0" rev="0"/>
            </a:lightRig>
          </a:scene3d>
          <a:sp3d extrusionH="38100" prstMaterial="clear">
            <a:bevelT w="260350" h="50800" prst="artDeco"/>
            <a:bevelB prst="softRound"/>
          </a:sp3d>
        </p:spPr>
      </p:pic>
      <p:pic>
        <p:nvPicPr>
          <p:cNvPr id="12" name="Picture 11"/>
          <p:cNvPicPr>
            <a:picLocks noChangeAspect="1"/>
          </p:cNvPicPr>
          <p:nvPr/>
        </p:nvPicPr>
        <p:blipFill>
          <a:blip r:embed="rId5"/>
          <a:stretch>
            <a:fillRect/>
          </a:stretch>
        </p:blipFill>
        <p:spPr>
          <a:xfrm>
            <a:off x="6400800" y="746979"/>
            <a:ext cx="2667000" cy="2143125"/>
          </a:xfrm>
          <a:prstGeom prst="roundRect">
            <a:avLst>
              <a:gd name="adj" fmla="val 16667"/>
            </a:avLst>
          </a:prstGeom>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pic>
      <p:pic>
        <p:nvPicPr>
          <p:cNvPr id="13" name="Picture 12"/>
          <p:cNvPicPr>
            <a:picLocks noChangeAspect="1"/>
          </p:cNvPicPr>
          <p:nvPr/>
        </p:nvPicPr>
        <p:blipFill>
          <a:blip r:embed="rId6"/>
          <a:stretch>
            <a:fillRect/>
          </a:stretch>
        </p:blipFill>
        <p:spPr>
          <a:xfrm>
            <a:off x="6670387" y="2906516"/>
            <a:ext cx="2514600" cy="2257425"/>
          </a:xfrm>
          <a:prstGeom prst="roundRect">
            <a:avLst>
              <a:gd name="adj" fmla="val 16667"/>
            </a:avLst>
          </a:prstGeom>
          <a:ln w="34925">
            <a:solidFill>
              <a:srgbClr val="FFFFFF"/>
            </a:solidFill>
          </a:ln>
          <a:effectLst>
            <a:glow rad="63500">
              <a:schemeClr val="accent1">
                <a:satMod val="175000"/>
                <a:alpha val="40000"/>
              </a:schemeClr>
            </a:glow>
            <a:outerShdw blurRad="317500" dir="2700000" algn="ctr">
              <a:srgbClr val="000000">
                <a:alpha val="43000"/>
              </a:srgbClr>
            </a:outerShdw>
            <a:softEdge rad="1270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sp>
        <p:nvSpPr>
          <p:cNvPr id="14" name="TextBox 13"/>
          <p:cNvSpPr txBox="1"/>
          <p:nvPr/>
        </p:nvSpPr>
        <p:spPr>
          <a:xfrm>
            <a:off x="4230218" y="1574100"/>
            <a:ext cx="1307709" cy="307777"/>
          </a:xfrm>
          <a:prstGeom prst="rect">
            <a:avLst/>
          </a:prstGeom>
          <a:noFill/>
        </p:spPr>
        <p:txBody>
          <a:bodyPr wrap="square" rtlCol="0">
            <a:spAutoFit/>
          </a:bodyPr>
          <a:lstStyle/>
          <a:p>
            <a:r>
              <a:rPr lang="en-US" sz="1400" dirty="0">
                <a:latin typeface="Arial Black" panose="020B0A04020102020204" pitchFamily="34" charset="0"/>
              </a:rPr>
              <a:t>EMPLOYEE</a:t>
            </a:r>
            <a:endParaRPr lang="en-IN" sz="1400" dirty="0">
              <a:latin typeface="Arial Black" panose="020B0A04020102020204" pitchFamily="34" charset="0"/>
            </a:endParaRPr>
          </a:p>
        </p:txBody>
      </p:sp>
      <p:pic>
        <p:nvPicPr>
          <p:cNvPr id="16" name="Picture 15"/>
          <p:cNvPicPr>
            <a:picLocks noChangeAspect="1"/>
          </p:cNvPicPr>
          <p:nvPr/>
        </p:nvPicPr>
        <p:blipFill>
          <a:blip r:embed="rId7"/>
          <a:stretch>
            <a:fillRect/>
          </a:stretch>
        </p:blipFill>
        <p:spPr>
          <a:xfrm>
            <a:off x="321678" y="3729345"/>
            <a:ext cx="3546663" cy="2055862"/>
          </a:xfrm>
          <a:prstGeom prst="roundRect">
            <a:avLst>
              <a:gd name="adj" fmla="val 16667"/>
            </a:avLst>
          </a:prstGeom>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cross"/>
            <a:bevelB prst="softRound"/>
          </a:sp3d>
        </p:spPr>
      </p:pic>
      <p:sp>
        <p:nvSpPr>
          <p:cNvPr id="18" name="Rectangle 17"/>
          <p:cNvSpPr/>
          <p:nvPr/>
        </p:nvSpPr>
        <p:spPr>
          <a:xfrm>
            <a:off x="4373576" y="4290464"/>
            <a:ext cx="2464956" cy="584775"/>
          </a:xfrm>
          <a:prstGeom prst="rect">
            <a:avLst/>
          </a:prstGeom>
        </p:spPr>
        <p:txBody>
          <a:bodyPr wrap="square">
            <a:spAutoFit/>
          </a:bodyPr>
          <a:lstStyle/>
          <a:p>
            <a:r>
              <a:rPr lang="en-US" sz="1400" b="1" dirty="0">
                <a:latin typeface="Arial Black" panose="020B0A04020102020204" pitchFamily="34" charset="0"/>
              </a:rPr>
              <a:t>EMPLOYEE</a:t>
            </a:r>
            <a:r>
              <a:rPr lang="en-US" sz="1600" b="1" dirty="0">
                <a:latin typeface="Arial Black" panose="020B0A04020102020204" pitchFamily="34" charset="0"/>
              </a:rPr>
              <a:t> HIERARCHY </a:t>
            </a:r>
            <a:endParaRPr lang="en-IN" sz="1600" b="1" dirty="0">
              <a:latin typeface="Arial Black" panose="020B0A04020102020204" pitchFamily="34" charset="0"/>
            </a:endParaRPr>
          </a:p>
        </p:txBody>
      </p:sp>
      <p:sp>
        <p:nvSpPr>
          <p:cNvPr id="19" name="TextBox 18"/>
          <p:cNvSpPr txBox="1"/>
          <p:nvPr/>
        </p:nvSpPr>
        <p:spPr>
          <a:xfrm>
            <a:off x="9029014" y="3034636"/>
            <a:ext cx="1390650" cy="369332"/>
          </a:xfrm>
          <a:prstGeom prst="rect">
            <a:avLst/>
          </a:prstGeom>
          <a:noFill/>
        </p:spPr>
        <p:txBody>
          <a:bodyPr wrap="square" rtlCol="0">
            <a:spAutoFit/>
          </a:bodyPr>
          <a:lstStyle/>
          <a:p>
            <a:r>
              <a:rPr lang="en-US" sz="1600" b="1" dirty="0">
                <a:latin typeface="Arial Black" panose="020B0A04020102020204" pitchFamily="34" charset="0"/>
              </a:rPr>
              <a:t>MANAGER</a:t>
            </a:r>
            <a:r>
              <a:rPr lang="en-US" dirty="0"/>
              <a:t> </a:t>
            </a:r>
            <a:endParaRPr lang="en-IN" dirty="0"/>
          </a:p>
        </p:txBody>
      </p:sp>
      <p:sp>
        <p:nvSpPr>
          <p:cNvPr id="20" name="TextBox 19"/>
          <p:cNvSpPr txBox="1"/>
          <p:nvPr/>
        </p:nvSpPr>
        <p:spPr>
          <a:xfrm>
            <a:off x="2441752" y="5895975"/>
            <a:ext cx="1257986" cy="276999"/>
          </a:xfrm>
          <a:prstGeom prst="rect">
            <a:avLst/>
          </a:prstGeom>
          <a:noFill/>
        </p:spPr>
        <p:txBody>
          <a:bodyPr wrap="square" rtlCol="0">
            <a:spAutoFit/>
          </a:bodyPr>
          <a:lstStyle/>
          <a:p>
            <a:r>
              <a:rPr lang="en-US" sz="1200" b="1" dirty="0">
                <a:latin typeface="Arial Black" panose="020B0A04020102020204" pitchFamily="34" charset="0"/>
              </a:rPr>
              <a:t>EMPLOYER </a:t>
            </a:r>
            <a:endParaRPr lang="en-IN" sz="1200" b="1" dirty="0">
              <a:latin typeface="Arial Black" panose="020B0A040201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9218" y="1483055"/>
            <a:ext cx="2695574" cy="3248025"/>
          </a:xfrm>
          <a:prstGeom prst="rect">
            <a:avLst/>
          </a:prstGeom>
        </p:spPr>
      </p:pic>
      <p:sp>
        <p:nvSpPr>
          <p:cNvPr id="6" name="object 6"/>
          <p:cNvSpPr txBox="1">
            <a:spLocks noGrp="1"/>
          </p:cNvSpPr>
          <p:nvPr>
            <p:ph type="title"/>
          </p:nvPr>
        </p:nvSpPr>
        <p:spPr>
          <a:xfrm>
            <a:off x="1347787" y="482883"/>
            <a:ext cx="9763125" cy="575310"/>
          </a:xfrm>
          <a:prstGeom prst="rect">
            <a:avLst/>
          </a:prstGeom>
        </p:spPr>
        <p:txBody>
          <a:bodyPr vert="horz" wrap="square" lIns="0" tIns="13335" rIns="0" bIns="0" rtlCol="0">
            <a:spAutoFit/>
          </a:bodyPr>
          <a:lstStyle/>
          <a:p>
            <a:pPr marL="12700">
              <a:lnSpc>
                <a:spcPct val="100000"/>
              </a:lnSpc>
              <a:spcBef>
                <a:spcPts val="105"/>
              </a:spcBef>
            </a:pP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U</a:t>
            </a:r>
            <a:r>
              <a:rPr sz="3600" i="1" dirty="0">
                <a:latin typeface="Cambria" panose="02040503050406030204" pitchFamily="18" charset="0"/>
                <a:ea typeface="Cambria" panose="02040503050406030204" pitchFamily="18" charset="0"/>
              </a:rPr>
              <a:t>R</a:t>
            </a:r>
            <a:r>
              <a:rPr sz="3600" i="1" spc="5" dirty="0">
                <a:latin typeface="Cambria" panose="02040503050406030204" pitchFamily="18" charset="0"/>
                <a:ea typeface="Cambria" panose="02040503050406030204" pitchFamily="18" charset="0"/>
              </a:rPr>
              <a:t> </a:t>
            </a:r>
            <a:r>
              <a:rPr sz="3600" i="1" spc="25" dirty="0">
                <a:latin typeface="Cambria" panose="02040503050406030204" pitchFamily="18" charset="0"/>
                <a:ea typeface="Cambria" panose="02040503050406030204" pitchFamily="18" charset="0"/>
              </a:rPr>
              <a:t>S</a:t>
            </a: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LU</a:t>
            </a:r>
            <a:r>
              <a:rPr sz="3600" i="1" spc="-35" dirty="0">
                <a:latin typeface="Cambria" panose="02040503050406030204" pitchFamily="18" charset="0"/>
                <a:ea typeface="Cambria" panose="02040503050406030204" pitchFamily="18" charset="0"/>
              </a:rPr>
              <a:t>T</a:t>
            </a:r>
            <a:r>
              <a:rPr sz="3600" i="1" spc="-30" dirty="0">
                <a:latin typeface="Cambria" panose="02040503050406030204" pitchFamily="18" charset="0"/>
                <a:ea typeface="Cambria" panose="02040503050406030204" pitchFamily="18" charset="0"/>
              </a:rPr>
              <a:t>I</a:t>
            </a:r>
            <a:r>
              <a:rPr sz="3600" i="1" spc="10" dirty="0">
                <a:latin typeface="Cambria" panose="02040503050406030204" pitchFamily="18" charset="0"/>
                <a:ea typeface="Cambria" panose="02040503050406030204" pitchFamily="18" charset="0"/>
              </a:rPr>
              <a:t>O</a:t>
            </a:r>
            <a:r>
              <a:rPr sz="3600" i="1" dirty="0">
                <a:latin typeface="Cambria" panose="02040503050406030204" pitchFamily="18" charset="0"/>
                <a:ea typeface="Cambria" panose="02040503050406030204" pitchFamily="18" charset="0"/>
              </a:rPr>
              <a:t>N</a:t>
            </a:r>
            <a:r>
              <a:rPr sz="3600" i="1" spc="-345" dirty="0">
                <a:latin typeface="Cambria" panose="02040503050406030204" pitchFamily="18" charset="0"/>
                <a:ea typeface="Cambria" panose="02040503050406030204" pitchFamily="18" charset="0"/>
              </a:rPr>
              <a:t> </a:t>
            </a:r>
            <a:r>
              <a:rPr sz="3600" i="1" spc="-35" dirty="0">
                <a:latin typeface="Cambria" panose="02040503050406030204" pitchFamily="18" charset="0"/>
                <a:ea typeface="Cambria" panose="02040503050406030204" pitchFamily="18" charset="0"/>
              </a:rPr>
              <a:t>A</a:t>
            </a:r>
            <a:r>
              <a:rPr sz="3600" i="1" spc="-5" dirty="0">
                <a:latin typeface="Cambria" panose="02040503050406030204" pitchFamily="18" charset="0"/>
                <a:ea typeface="Cambria" panose="02040503050406030204" pitchFamily="18" charset="0"/>
              </a:rPr>
              <a:t>N</a:t>
            </a:r>
            <a:r>
              <a:rPr sz="3600" i="1" dirty="0">
                <a:latin typeface="Cambria" panose="02040503050406030204" pitchFamily="18" charset="0"/>
                <a:ea typeface="Cambria" panose="02040503050406030204" pitchFamily="18" charset="0"/>
              </a:rPr>
              <a:t>D</a:t>
            </a:r>
            <a:r>
              <a:rPr sz="3600" i="1" spc="35" dirty="0">
                <a:latin typeface="Cambria" panose="02040503050406030204" pitchFamily="18" charset="0"/>
                <a:ea typeface="Cambria" panose="02040503050406030204" pitchFamily="18" charset="0"/>
              </a:rPr>
              <a:t> </a:t>
            </a:r>
            <a:r>
              <a:rPr sz="3600" i="1" spc="-30" dirty="0">
                <a:latin typeface="Cambria" panose="02040503050406030204" pitchFamily="18" charset="0"/>
                <a:ea typeface="Cambria" panose="02040503050406030204" pitchFamily="18" charset="0"/>
              </a:rPr>
              <a:t>I</a:t>
            </a:r>
            <a:r>
              <a:rPr sz="3600" i="1" spc="-35" dirty="0">
                <a:latin typeface="Cambria" panose="02040503050406030204" pitchFamily="18" charset="0"/>
                <a:ea typeface="Cambria" panose="02040503050406030204" pitchFamily="18" charset="0"/>
              </a:rPr>
              <a:t>T</a:t>
            </a:r>
            <a:r>
              <a:rPr sz="3600" i="1" dirty="0">
                <a:latin typeface="Cambria" panose="02040503050406030204" pitchFamily="18" charset="0"/>
                <a:ea typeface="Cambria" panose="02040503050406030204" pitchFamily="18" charset="0"/>
              </a:rPr>
              <a:t>S</a:t>
            </a:r>
            <a:r>
              <a:rPr sz="3600" i="1" spc="60" dirty="0">
                <a:latin typeface="Cambria" panose="02040503050406030204" pitchFamily="18" charset="0"/>
                <a:ea typeface="Cambria" panose="02040503050406030204" pitchFamily="18" charset="0"/>
              </a:rPr>
              <a:t> </a:t>
            </a:r>
            <a:r>
              <a:rPr sz="3600" i="1" spc="-295" dirty="0">
                <a:latin typeface="Cambria" panose="02040503050406030204" pitchFamily="18" charset="0"/>
                <a:ea typeface="Cambria" panose="02040503050406030204" pitchFamily="18" charset="0"/>
              </a:rPr>
              <a:t>V</a:t>
            </a:r>
            <a:r>
              <a:rPr sz="3600" i="1" spc="-35" dirty="0">
                <a:latin typeface="Cambria" panose="02040503050406030204" pitchFamily="18" charset="0"/>
                <a:ea typeface="Cambria" panose="02040503050406030204" pitchFamily="18" charset="0"/>
              </a:rPr>
              <a:t>A</a:t>
            </a:r>
            <a:r>
              <a:rPr sz="3600" i="1" spc="25" dirty="0">
                <a:latin typeface="Cambria" panose="02040503050406030204" pitchFamily="18" charset="0"/>
                <a:ea typeface="Cambria" panose="02040503050406030204" pitchFamily="18" charset="0"/>
              </a:rPr>
              <a:t>LU</a:t>
            </a:r>
            <a:r>
              <a:rPr sz="3600" i="1" dirty="0">
                <a:latin typeface="Cambria" panose="02040503050406030204" pitchFamily="18" charset="0"/>
                <a:ea typeface="Cambria" panose="02040503050406030204" pitchFamily="18" charset="0"/>
              </a:rPr>
              <a:t>E</a:t>
            </a:r>
            <a:r>
              <a:rPr sz="3600" i="1" spc="-65" dirty="0">
                <a:latin typeface="Cambria" panose="02040503050406030204" pitchFamily="18" charset="0"/>
                <a:ea typeface="Cambria" panose="02040503050406030204" pitchFamily="18" charset="0"/>
              </a:rPr>
              <a:t> </a:t>
            </a:r>
            <a:r>
              <a:rPr sz="3600" i="1" spc="-15" dirty="0">
                <a:latin typeface="Cambria" panose="02040503050406030204" pitchFamily="18" charset="0"/>
                <a:ea typeface="Cambria" panose="02040503050406030204" pitchFamily="18" charset="0"/>
              </a:rPr>
              <a:t>P</a:t>
            </a:r>
            <a:r>
              <a:rPr sz="3600" i="1" spc="-30" dirty="0">
                <a:latin typeface="Cambria" panose="02040503050406030204" pitchFamily="18" charset="0"/>
                <a:ea typeface="Cambria" panose="02040503050406030204" pitchFamily="18" charset="0"/>
              </a:rPr>
              <a:t>R</a:t>
            </a:r>
            <a:r>
              <a:rPr sz="3600" i="1" spc="10" dirty="0">
                <a:latin typeface="Cambria" panose="02040503050406030204" pitchFamily="18" charset="0"/>
                <a:ea typeface="Cambria" panose="02040503050406030204" pitchFamily="18" charset="0"/>
              </a:rPr>
              <a:t>O</a:t>
            </a:r>
            <a:r>
              <a:rPr sz="3600" i="1" spc="-15" dirty="0">
                <a:latin typeface="Cambria" panose="02040503050406030204" pitchFamily="18" charset="0"/>
                <a:ea typeface="Cambria" panose="02040503050406030204" pitchFamily="18" charset="0"/>
              </a:rPr>
              <a:t>P</a:t>
            </a: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S</a:t>
            </a:r>
            <a:r>
              <a:rPr sz="3600" i="1" spc="-30" dirty="0">
                <a:latin typeface="Cambria" panose="02040503050406030204" pitchFamily="18" charset="0"/>
                <a:ea typeface="Cambria" panose="02040503050406030204" pitchFamily="18" charset="0"/>
              </a:rPr>
              <a:t>I</a:t>
            </a:r>
            <a:r>
              <a:rPr sz="3600" i="1" spc="-35" dirty="0">
                <a:latin typeface="Cambria" panose="02040503050406030204" pitchFamily="18" charset="0"/>
                <a:ea typeface="Cambria" panose="02040503050406030204" pitchFamily="18" charset="0"/>
              </a:rPr>
              <a:t>T</a:t>
            </a:r>
            <a:r>
              <a:rPr sz="3600" i="1" spc="-30" dirty="0">
                <a:latin typeface="Cambria" panose="02040503050406030204" pitchFamily="18" charset="0"/>
                <a:ea typeface="Cambria" panose="02040503050406030204" pitchFamily="18" charset="0"/>
              </a:rPr>
              <a:t>I</a:t>
            </a:r>
            <a:r>
              <a:rPr sz="3600" i="1" spc="10" dirty="0">
                <a:latin typeface="Cambria" panose="02040503050406030204" pitchFamily="18" charset="0"/>
                <a:ea typeface="Cambria" panose="02040503050406030204" pitchFamily="18" charset="0"/>
              </a:rPr>
              <a:t>O</a:t>
            </a:r>
            <a:r>
              <a:rPr sz="3600" i="1" dirty="0">
                <a:latin typeface="Cambria" panose="02040503050406030204" pitchFamily="18" charset="0"/>
                <a:ea typeface="Cambria" panose="02040503050406030204" pitchFamily="18" charset="0"/>
              </a:rPr>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p:cNvSpPr txBox="1"/>
          <p:nvPr/>
        </p:nvSpPr>
        <p:spPr>
          <a:xfrm>
            <a:off x="2819400" y="2362200"/>
            <a:ext cx="8764653" cy="2862322"/>
          </a:xfrm>
          <a:prstGeom prst="rect">
            <a:avLst/>
          </a:prstGeom>
          <a:noFill/>
        </p:spPr>
        <p:txBody>
          <a:bodyPr wrap="square" rtlCol="0">
            <a:spAutoFit/>
          </a:bodyPr>
          <a:lstStyle/>
          <a:p>
            <a:r>
              <a:rPr lang="en-US" b="1" dirty="0">
                <a:solidFill>
                  <a:srgbClr val="C00000"/>
                </a:solidFill>
                <a:latin typeface="Baskerville Old Face" panose="02020602080505020303" pitchFamily="18" charset="0"/>
              </a:rPr>
              <a:t>CONDITIONAL FORMATTING – </a:t>
            </a:r>
            <a:r>
              <a:rPr lang="en-US" b="1" dirty="0">
                <a:latin typeface="Baskerville Old Face" panose="02020602080505020303" pitchFamily="18" charset="0"/>
              </a:rPr>
              <a:t>TO IDENTIFY THE MISSING DATA </a:t>
            </a:r>
          </a:p>
          <a:p>
            <a:endParaRPr lang="en-US" b="1" dirty="0">
              <a:solidFill>
                <a:srgbClr val="C00000"/>
              </a:solidFill>
              <a:latin typeface="Baskerville Old Face" panose="02020602080505020303" pitchFamily="18" charset="0"/>
            </a:endParaRPr>
          </a:p>
          <a:p>
            <a:r>
              <a:rPr lang="en-US" b="1" dirty="0">
                <a:solidFill>
                  <a:srgbClr val="C00000"/>
                </a:solidFill>
                <a:latin typeface="Baskerville Old Face" panose="02020602080505020303" pitchFamily="18" charset="0"/>
              </a:rPr>
              <a:t>FILTER – </a:t>
            </a:r>
            <a:r>
              <a:rPr lang="en-US" b="1" dirty="0">
                <a:latin typeface="Baskerville Old Face" panose="02020602080505020303" pitchFamily="18" charset="0"/>
              </a:rPr>
              <a:t>FOR THE PURPOSE OF REMOVING THE UNWANTED DATA. </a:t>
            </a:r>
          </a:p>
          <a:p>
            <a:endParaRPr lang="en-US" b="1" dirty="0">
              <a:solidFill>
                <a:srgbClr val="C00000"/>
              </a:solidFill>
              <a:latin typeface="Baskerville Old Face" panose="02020602080505020303" pitchFamily="18" charset="0"/>
            </a:endParaRPr>
          </a:p>
          <a:p>
            <a:r>
              <a:rPr lang="en-US" b="1" dirty="0">
                <a:solidFill>
                  <a:srgbClr val="C00000"/>
                </a:solidFill>
                <a:latin typeface="Baskerville Old Face" panose="02020602080505020303" pitchFamily="18" charset="0"/>
              </a:rPr>
              <a:t>FORMULA-  </a:t>
            </a:r>
            <a:r>
              <a:rPr lang="en-US" b="1" dirty="0">
                <a:latin typeface="Baskerville Old Face" panose="02020602080505020303" pitchFamily="18" charset="0"/>
              </a:rPr>
              <a:t>FOR IDENTIFYING THE PERFORMANCRE THE EMPLOYEES . </a:t>
            </a:r>
          </a:p>
          <a:p>
            <a:endParaRPr lang="en-US" b="1" dirty="0">
              <a:latin typeface="Baskerville Old Face" panose="02020602080505020303" pitchFamily="18" charset="0"/>
            </a:endParaRPr>
          </a:p>
          <a:p>
            <a:r>
              <a:rPr lang="en-US" b="1" dirty="0">
                <a:solidFill>
                  <a:srgbClr val="C00000"/>
                </a:solidFill>
                <a:latin typeface="Baskerville Old Face" panose="02020602080505020303" pitchFamily="18" charset="0"/>
              </a:rPr>
              <a:t>PIVOT TABLE </a:t>
            </a:r>
            <a:r>
              <a:rPr lang="en-US" b="1" dirty="0">
                <a:latin typeface="Baskerville Old Face" panose="02020602080505020303" pitchFamily="18" charset="0"/>
              </a:rPr>
              <a:t>- TO CONVERT THE DATA INTO SHORT SUMMARY . </a:t>
            </a:r>
          </a:p>
          <a:p>
            <a:endParaRPr lang="en-US" b="1" dirty="0">
              <a:latin typeface="Baskerville Old Face" panose="02020602080505020303" pitchFamily="18" charset="0"/>
            </a:endParaRPr>
          </a:p>
          <a:p>
            <a:r>
              <a:rPr lang="en-US" b="1" dirty="0">
                <a:solidFill>
                  <a:srgbClr val="C00000"/>
                </a:solidFill>
                <a:latin typeface="Baskerville Old Face" panose="02020602080505020303" pitchFamily="18" charset="0"/>
              </a:rPr>
              <a:t>GRAPH </a:t>
            </a:r>
            <a:r>
              <a:rPr lang="en-US" b="1" dirty="0">
                <a:latin typeface="Baskerville Old Face" panose="02020602080505020303" pitchFamily="18" charset="0"/>
              </a:rPr>
              <a:t>– DATA VISUALIZATION </a:t>
            </a:r>
          </a:p>
          <a:p>
            <a:r>
              <a:rPr lang="en-US" b="1" dirty="0"/>
              <a:t> </a:t>
            </a:r>
            <a:endParaRPr lang="en-IN" b="1" dirty="0"/>
          </a:p>
        </p:txBody>
      </p:sp>
      <p:sp>
        <p:nvSpPr>
          <p:cNvPr id="12" name="Cloud 11"/>
          <p:cNvSpPr/>
          <p:nvPr/>
        </p:nvSpPr>
        <p:spPr>
          <a:xfrm>
            <a:off x="751839" y="977890"/>
            <a:ext cx="10677143" cy="5477862"/>
          </a:xfrm>
          <a:prstGeom prst="cloud">
            <a:avLst/>
          </a:prstGeom>
          <a:no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2743200" y="152400"/>
            <a:ext cx="10681335" cy="553998"/>
          </a:xfrm>
        </p:spPr>
        <p:txBody>
          <a:bodyPr>
            <a:normAutofit fontScale="90000"/>
          </a:bodyPr>
          <a:lstStyle/>
          <a:p>
            <a:r>
              <a:rPr lang="en-IN" sz="3600" dirty="0">
                <a:latin typeface="Castellar" panose="020A0402060406010301" pitchFamily="18" charset="0"/>
                <a:ea typeface="Cambria" panose="02040503050406030204" pitchFamily="18" charset="0"/>
              </a:rPr>
              <a:t>   Dataset Description</a:t>
            </a:r>
          </a:p>
        </p:txBody>
      </p:sp>
      <p:sp>
        <p:nvSpPr>
          <p:cNvPr id="3" name="TextBox 2"/>
          <p:cNvSpPr txBox="1"/>
          <p:nvPr/>
        </p:nvSpPr>
        <p:spPr>
          <a:xfrm>
            <a:off x="3200400" y="1371600"/>
            <a:ext cx="5943600" cy="4801314"/>
          </a:xfrm>
          <a:prstGeom prst="rect">
            <a:avLst/>
          </a:prstGeom>
          <a:noFill/>
          <a:ln>
            <a:solidFill>
              <a:schemeClr val="tx1"/>
            </a:solidFill>
          </a:ln>
          <a:effectLst>
            <a:innerShdw blurRad="114300">
              <a:prstClr val="black"/>
            </a:innerShdw>
          </a:effectLst>
          <a:scene3d>
            <a:camera prst="orthographicFront">
              <a:rot lat="0" lon="0" rev="0"/>
            </a:camera>
            <a:lightRig rig="contrasting" dir="t">
              <a:rot lat="0" lon="0" rev="7800000"/>
            </a:lightRig>
          </a:scene3d>
          <a:sp3d>
            <a:bevelT w="139700" h="139700" prst="slope"/>
          </a:sp3d>
        </p:spPr>
        <p:txBody>
          <a:bodyPr wrap="square" rtlCol="0">
            <a:spAutoFit/>
          </a:bodyPr>
          <a:lstStyle/>
          <a:p>
            <a:r>
              <a:rPr lang="en-US" b="1" dirty="0">
                <a:solidFill>
                  <a:srgbClr val="C00000"/>
                </a:solidFill>
                <a:latin typeface="Arial Black" panose="020B0A04020102020204" pitchFamily="34" charset="0"/>
              </a:rPr>
              <a:t>EMPLOYEE = KAGGLE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26- FEATURES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9- FEATURES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EMPLOYEE – ID – NUMERICAL VALUES.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NAME – TEXT</a:t>
            </a:r>
          </a:p>
          <a:p>
            <a:r>
              <a:rPr lang="en-US" b="1" dirty="0">
                <a:solidFill>
                  <a:srgbClr val="C00000"/>
                </a:solidFill>
                <a:latin typeface="Arial Black" panose="020B0A04020102020204" pitchFamily="34" charset="0"/>
              </a:rPr>
              <a:t> </a:t>
            </a:r>
          </a:p>
          <a:p>
            <a:r>
              <a:rPr lang="en-US" b="1" dirty="0">
                <a:solidFill>
                  <a:srgbClr val="C00000"/>
                </a:solidFill>
                <a:latin typeface="Arial Black" panose="020B0A04020102020204" pitchFamily="34" charset="0"/>
              </a:rPr>
              <a:t>EMPLOYEE TYPE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PERFORMANCE LEVEL</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GENDER – MALE , FEMALE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EMPLOYEE RATING – NUMERICAL VALUES</a:t>
            </a:r>
            <a:endParaRPr lang="en-IN" b="1" dirty="0">
              <a:solidFill>
                <a:srgbClr val="C00000"/>
              </a:solidFill>
              <a:latin typeface="Arial Black" panose="020B0A04020102020204"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981200" y="973038"/>
            <a:ext cx="8480425" cy="570669"/>
          </a:xfrm>
          <a:prstGeom prst="rect">
            <a:avLst/>
          </a:prstGeom>
        </p:spPr>
        <p:txBody>
          <a:bodyPr vert="horz" wrap="square" lIns="0" tIns="16510" rIns="0" bIns="0" rtlCol="0">
            <a:spAutoFit/>
          </a:bodyPr>
          <a:lstStyle/>
          <a:p>
            <a:pPr marL="12700">
              <a:lnSpc>
                <a:spcPct val="100000"/>
              </a:lnSpc>
              <a:spcBef>
                <a:spcPts val="130"/>
              </a:spcBef>
            </a:pPr>
            <a:r>
              <a:rPr sz="3600" u="sng" spc="15" dirty="0">
                <a:latin typeface="Castellar" panose="020A0402060406010301" pitchFamily="18" charset="0"/>
              </a:rPr>
              <a:t>THE</a:t>
            </a:r>
            <a:r>
              <a:rPr sz="3600" u="sng" spc="20" dirty="0">
                <a:latin typeface="Castellar" panose="020A0402060406010301" pitchFamily="18" charset="0"/>
              </a:rPr>
              <a:t> </a:t>
            </a:r>
            <a:r>
              <a:rPr lang="en-US" sz="3600" u="sng" spc="20" dirty="0">
                <a:latin typeface="Castellar" panose="020A0402060406010301" pitchFamily="18" charset="0"/>
              </a:rPr>
              <a:t>"</a:t>
            </a:r>
            <a:r>
              <a:rPr sz="3600" u="sng" spc="10" dirty="0">
                <a:latin typeface="Castellar" panose="020A0402060406010301" pitchFamily="18" charset="0"/>
              </a:rPr>
              <a:t>WOW</a:t>
            </a:r>
            <a:r>
              <a:rPr lang="en-US" sz="3600" u="sng" spc="10" dirty="0">
                <a:latin typeface="Castellar" panose="020A0402060406010301" pitchFamily="18" charset="0"/>
              </a:rPr>
              <a:t>"</a:t>
            </a:r>
            <a:r>
              <a:rPr sz="3600" u="sng" spc="85" dirty="0">
                <a:latin typeface="Castellar" panose="020A0402060406010301" pitchFamily="18" charset="0"/>
              </a:rPr>
              <a:t> </a:t>
            </a:r>
            <a:r>
              <a:rPr sz="3600" u="sng" spc="10" dirty="0">
                <a:latin typeface="Castellar" panose="020A0402060406010301" pitchFamily="18" charset="0"/>
              </a:rPr>
              <a:t>IN</a:t>
            </a:r>
            <a:r>
              <a:rPr sz="3600" u="sng" spc="-5" dirty="0">
                <a:latin typeface="Castellar" panose="020A0402060406010301" pitchFamily="18" charset="0"/>
              </a:rPr>
              <a:t> </a:t>
            </a:r>
            <a:r>
              <a:rPr sz="3600" u="sng" spc="15" dirty="0">
                <a:latin typeface="Castellar" panose="020A0402060406010301" pitchFamily="18" charset="0"/>
              </a:rPr>
              <a:t>OUR</a:t>
            </a:r>
            <a:r>
              <a:rPr sz="3600" u="sng" spc="-10" dirty="0">
                <a:latin typeface="Castellar" panose="020A0402060406010301" pitchFamily="18" charset="0"/>
              </a:rPr>
              <a:t> </a:t>
            </a:r>
            <a:r>
              <a:rPr sz="3600" u="sng" spc="20" dirty="0">
                <a:latin typeface="Castellar" panose="020A0402060406010301" pitchFamily="18" charset="0"/>
              </a:rPr>
              <a:t>SOLUTION</a:t>
            </a:r>
            <a:endParaRPr sz="3600" u="sng" dirty="0">
              <a:latin typeface="Castellar" panose="020A0402060406010301"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3200400"/>
            <a:ext cx="8534018" cy="1323439"/>
          </a:xfrm>
          <a:prstGeom prst="rect">
            <a:avLst/>
          </a:prstGeom>
          <a:noFill/>
        </p:spPr>
        <p:txBody>
          <a:bodyPr wrap="square" rtlCol="0">
            <a:spAutoFit/>
          </a:bodyPr>
          <a:lstStyle/>
          <a:p>
            <a:pPr lvl="1"/>
            <a:r>
              <a:rPr lang="en-US" sz="2000" b="1" dirty="0">
                <a:solidFill>
                  <a:srgbClr val="0D0D0D"/>
                </a:solidFill>
                <a:latin typeface="Sitka Text" panose="02000505000000020004" pitchFamily="2" charset="0"/>
                <a:cs typeface="Times New Roman" panose="02020603050405020304" pitchFamily="18" charset="0"/>
              </a:rPr>
              <a:t>PERFORMANCE LEVEL=IFS(Z8&gt;=5,"VERY HIGH“,Z8&gt;=4, "HIGH",Z8&gt;=3,"MEDIUM",TRUE,"LOW")</a:t>
            </a:r>
          </a:p>
          <a:p>
            <a:pPr lvl="1"/>
            <a:endParaRPr lang="en-US" sz="2000" dirty="0">
              <a:solidFill>
                <a:srgbClr val="0D0D0D"/>
              </a:solidFill>
              <a:latin typeface="Times New Roman" panose="02020603050405020304" pitchFamily="18" charset="0"/>
              <a:cs typeface="Times New Roman" panose="02020603050405020304" pitchFamily="18" charset="0"/>
            </a:endParaRPr>
          </a:p>
          <a:p>
            <a:pPr lvl="1"/>
            <a:endParaRPr lang="en-IN" sz="2000" dirty="0">
              <a:latin typeface="Times New Roman" panose="02020603050405020304" pitchFamily="18" charset="0"/>
              <a:cs typeface="Times New Roman" panose="02020603050405020304" pitchFamily="18" charset="0"/>
            </a:endParaRPr>
          </a:p>
        </p:txBody>
      </p:sp>
      <p:sp>
        <p:nvSpPr>
          <p:cNvPr id="11" name="Cloud 10"/>
          <p:cNvSpPr/>
          <p:nvPr/>
        </p:nvSpPr>
        <p:spPr>
          <a:xfrm>
            <a:off x="2281604" y="1828800"/>
            <a:ext cx="9224214" cy="3886200"/>
          </a:xfrm>
          <a:prstGeom prst="cloud">
            <a:avLst/>
          </a:prstGeom>
          <a:noFill/>
          <a:ln>
            <a:solidFill>
              <a:schemeClr val="accent5">
                <a:lumMod val="60000"/>
                <a:lumOff val="40000"/>
              </a:schemeClr>
            </a:solidFill>
          </a:ln>
          <a:effectLst>
            <a:glow rad="101600">
              <a:schemeClr val="accent2">
                <a:satMod val="175000"/>
                <a:alpha val="40000"/>
              </a:schemeClr>
            </a:glow>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364</TotalTime>
  <Words>496</Words>
  <Application>Microsoft Office PowerPoint</Application>
  <PresentationFormat>Widescreen</PresentationFormat>
  <Paragraphs>119</Paragraphs>
  <Slides>13</Slides>
  <Notes>3</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13</vt:i4>
      </vt:variant>
    </vt:vector>
  </HeadingPairs>
  <TitlesOfParts>
    <vt:vector size="26" baseType="lpstr">
      <vt:lpstr>Arial</vt:lpstr>
      <vt:lpstr>Arial Black</vt:lpstr>
      <vt:lpstr>Arial Rounded MT Bold</vt:lpstr>
      <vt:lpstr>Baskerville Old Face</vt:lpstr>
      <vt:lpstr>Calibri</vt:lpstr>
      <vt:lpstr>Cambria</vt:lpstr>
      <vt:lpstr>Castellar</vt:lpstr>
      <vt:lpstr>Sitka Text</vt:lpstr>
      <vt:lpstr>Times New Roman</vt:lpstr>
      <vt:lpstr>Trebuchet MS</vt:lpstr>
      <vt:lpstr>Wingdings</vt:lpstr>
      <vt:lpstr>Wingdings 3</vt:lpstr>
      <vt:lpstr>Facet</vt:lpstr>
      <vt:lpstr>Employee Data Analysis using Excel  </vt:lpstr>
      <vt:lpstr>PROJECT TITLE</vt:lpstr>
      <vt:lpstr>AGENDA</vt:lpstr>
      <vt:lpstr>PROBLEM STATEMENT</vt:lpstr>
      <vt:lpstr>PROJECT OVERVIEW</vt:lpstr>
      <vt:lpstr>WHO ARE THE END USERS?</vt:lpstr>
      <vt:lpstr>OUR SOLUTION AND ITS VALUE PROPOSITION</vt:lpstr>
      <vt:lpstr>   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38</cp:revision>
  <dcterms:created xsi:type="dcterms:W3CDTF">2024-03-29T15:07:22Z</dcterms:created>
  <dcterms:modified xsi:type="dcterms:W3CDTF">2024-08-29T14:23:38Z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