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67" r:id="rId14"/>
    <p:sldId id="295"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4" r:id="rId30"/>
    <p:sldId id="286" r:id="rId31"/>
    <p:sldId id="287" r:id="rId32"/>
    <p:sldId id="288" r:id="rId33"/>
    <p:sldId id="289" r:id="rId34"/>
    <p:sldId id="290" r:id="rId35"/>
    <p:sldId id="291" r:id="rId36"/>
    <p:sldId id="292" r:id="rId37"/>
    <p:sldId id="293"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p:restoredTop sz="94591"/>
  </p:normalViewPr>
  <p:slideViewPr>
    <p:cSldViewPr snapToGrid="0">
      <p:cViewPr varScale="1">
        <p:scale>
          <a:sx n="125" d="100"/>
          <a:sy n="125"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257D-863C-3446-BD1A-D04908371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9C7DE4-9DF3-D049-BAC5-CB3AD5413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D3FDF-F72F-B845-AFFC-D6751F582C98}"/>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528C4DA1-467E-B142-BA6D-6BB94CE38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C2861-5161-D644-8FF0-05FF62C80080}"/>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204452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050D-0E66-974C-8E93-3BF6DE900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16D49-8BFA-F846-B4B8-6D024B5B64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EB04-A325-AA45-B79F-B948AD1725BA}"/>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37DCDA20-D8E2-6141-9D52-BB353754F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84A29-7665-3E4D-BBE6-C4A2E7B0EAB1}"/>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81837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50950-D23C-0549-9F95-6D719663A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8B8AA0-1985-844C-B709-128861C1FC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68BF-152D-A04E-B321-A88A2892A113}"/>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2512FEA9-E57D-0F4D-A5CE-9B54E160A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D17AB-B8B6-C94C-ACC2-8B7FCAAAF71C}"/>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155260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77EE-F430-2242-B47D-86CECA4A4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F53CA-56C5-AE4A-AC6A-740EEDD6DA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8236B-510A-4C44-8611-DF9A7E28A119}"/>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897342DB-2AAF-1C46-BAA6-6F2C5FFEA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0C8C-8864-4F40-9015-C58E5A323FBC}"/>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304687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D86E-66FB-EE4D-9BC8-644C42C8E5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8D1BE3-2281-F14C-ADDF-D80234184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6279BB-9428-DA48-9E9B-E6F2D47EDB9F}"/>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25DBD244-15A0-C24E-8AE4-F64DC32B0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E25DA-A269-424C-9DE5-1F9C0C111DEE}"/>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13295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C6E6-60F0-B94B-ABEE-1FE3261AE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E0ED4-0950-FA41-8F5C-9666392283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E3924-0A35-E14F-8F70-FC3CE4AB8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58BAE-ABA7-AD40-A075-453F61980F69}"/>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6" name="Footer Placeholder 5">
            <a:extLst>
              <a:ext uri="{FF2B5EF4-FFF2-40B4-BE49-F238E27FC236}">
                <a16:creationId xmlns:a16="http://schemas.microsoft.com/office/drawing/2014/main" id="{BEAB4C23-1F6B-DE4B-9C37-1ED4C32CB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2A5AB-BCD2-3A44-BB09-90CA74FB57F9}"/>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311877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597F-2BA0-7E4B-8FF5-1F59928DB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EAA69-4915-C342-B11C-3C73BEAD1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AE58B1-C9F4-A845-9F4D-6FBBA11F1E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68324-7675-1340-B838-3169457D9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1936D1-A597-2542-8F78-8AED83DF47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F6B36-F72C-9340-AF9B-E554C24EB4E7}"/>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8" name="Footer Placeholder 7">
            <a:extLst>
              <a:ext uri="{FF2B5EF4-FFF2-40B4-BE49-F238E27FC236}">
                <a16:creationId xmlns:a16="http://schemas.microsoft.com/office/drawing/2014/main" id="{7845A96B-8976-1C44-ABBF-967E7116D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96A2B-FC47-7A45-B6F7-9E90BC439FF2}"/>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296338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8B20-643D-BA43-9A14-310D5075A0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9B7DB-D458-DF44-8322-EFCE1B4D2DCC}"/>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4" name="Footer Placeholder 3">
            <a:extLst>
              <a:ext uri="{FF2B5EF4-FFF2-40B4-BE49-F238E27FC236}">
                <a16:creationId xmlns:a16="http://schemas.microsoft.com/office/drawing/2014/main" id="{7066BE8B-511E-9649-8E14-D940E31E87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846B2-3011-7E4B-8C23-BB643705BCAB}"/>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146790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51F71-B7F9-6B4D-B14D-CE7494C38A26}"/>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3" name="Footer Placeholder 2">
            <a:extLst>
              <a:ext uri="{FF2B5EF4-FFF2-40B4-BE49-F238E27FC236}">
                <a16:creationId xmlns:a16="http://schemas.microsoft.com/office/drawing/2014/main" id="{C1E51B70-3662-0348-8D4B-A32F55D39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EEBD4-0D32-124B-896A-830724BC355C}"/>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67590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70C3-D156-4A42-B1AA-8B9698AF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19BC5-ABAF-D740-868F-188DA4273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FBB08-F40B-AC48-8034-4B2823328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F6C919-9601-8849-847F-AE972B284721}"/>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6" name="Footer Placeholder 5">
            <a:extLst>
              <a:ext uri="{FF2B5EF4-FFF2-40B4-BE49-F238E27FC236}">
                <a16:creationId xmlns:a16="http://schemas.microsoft.com/office/drawing/2014/main" id="{C3308EA0-E020-C849-914F-0C99482F4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8624A-C693-EE49-839F-BA94A54E56F1}"/>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30229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F505-D775-BE42-AE6B-30224669F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6D725-3751-F747-AEA0-8C220B3A7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25D536-24D2-644C-8155-58D62913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DCD5C-BEA7-F24F-B436-7F27EFA47B10}"/>
              </a:ext>
            </a:extLst>
          </p:cNvPr>
          <p:cNvSpPr>
            <a:spLocks noGrp="1"/>
          </p:cNvSpPr>
          <p:nvPr>
            <p:ph type="dt" sz="half" idx="10"/>
          </p:nvPr>
        </p:nvSpPr>
        <p:spPr/>
        <p:txBody>
          <a:bodyPr/>
          <a:lstStyle/>
          <a:p>
            <a:fld id="{9B497500-BB78-4375-AC77-241E80EDFE40}" type="datetimeFigureOut">
              <a:rPr lang="en-US" smtClean="0"/>
              <a:t>5/14/25</a:t>
            </a:fld>
            <a:endParaRPr lang="en-US"/>
          </a:p>
        </p:txBody>
      </p:sp>
      <p:sp>
        <p:nvSpPr>
          <p:cNvPr id="6" name="Footer Placeholder 5">
            <a:extLst>
              <a:ext uri="{FF2B5EF4-FFF2-40B4-BE49-F238E27FC236}">
                <a16:creationId xmlns:a16="http://schemas.microsoft.com/office/drawing/2014/main" id="{D7B86C56-2E7D-9C43-9022-353C771383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E33C32-B5FE-EB44-B7F8-993E5A6D0FD8}"/>
              </a:ext>
            </a:extLst>
          </p:cNvPr>
          <p:cNvSpPr>
            <a:spLocks noGrp="1"/>
          </p:cNvSpPr>
          <p:nvPr>
            <p:ph type="sldNum" sz="quarter" idx="12"/>
          </p:nvPr>
        </p:nvSpPr>
        <p:spPr/>
        <p:txBody>
          <a:bodyPr/>
          <a:lstStyle/>
          <a:p>
            <a:fld id="{B4E6F8AD-FA55-40BF-AE9D-64D03FA09EE5}" type="slidenum">
              <a:rPr lang="en-US" smtClean="0"/>
              <a:t>‹#›</a:t>
            </a:fld>
            <a:endParaRPr lang="en-US"/>
          </a:p>
        </p:txBody>
      </p:sp>
    </p:spTree>
    <p:extLst>
      <p:ext uri="{BB962C8B-B14F-4D97-AF65-F5344CB8AC3E}">
        <p14:creationId xmlns:p14="http://schemas.microsoft.com/office/powerpoint/2010/main" val="33219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17351-2927-5541-82E2-DA39C9C0B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207BB4-FE32-E34F-A246-B53B90F5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9C468-D445-424F-81DE-03D06A806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97500-BB78-4375-AC77-241E80EDFE40}" type="datetimeFigureOut">
              <a:rPr lang="en-US" smtClean="0"/>
              <a:t>5/14/25</a:t>
            </a:fld>
            <a:endParaRPr lang="en-US"/>
          </a:p>
        </p:txBody>
      </p:sp>
      <p:sp>
        <p:nvSpPr>
          <p:cNvPr id="5" name="Footer Placeholder 4">
            <a:extLst>
              <a:ext uri="{FF2B5EF4-FFF2-40B4-BE49-F238E27FC236}">
                <a16:creationId xmlns:a16="http://schemas.microsoft.com/office/drawing/2014/main" id="{A2E6D0FF-2682-6A41-9943-3326EA463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A6AE5E-24BA-C441-9ADA-B269487D6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6F8AD-FA55-40BF-AE9D-64D03FA09EE5}" type="slidenum">
              <a:rPr lang="en-US" smtClean="0"/>
              <a:t>‹#›</a:t>
            </a:fld>
            <a:endParaRPr lang="en-US"/>
          </a:p>
        </p:txBody>
      </p:sp>
    </p:spTree>
    <p:extLst>
      <p:ext uri="{BB962C8B-B14F-4D97-AF65-F5344CB8AC3E}">
        <p14:creationId xmlns:p14="http://schemas.microsoft.com/office/powerpoint/2010/main" val="423249776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Carcinogenic agents and their cellular interactions </a:t>
            </a:r>
          </a:p>
        </p:txBody>
      </p:sp>
      <p:sp>
        <p:nvSpPr>
          <p:cNvPr id="3" name="Subtitle 2"/>
          <p:cNvSpPr>
            <a:spLocks noGrp="1"/>
          </p:cNvSpPr>
          <p:nvPr>
            <p:ph type="subTitle" idx="1"/>
          </p:nvPr>
        </p:nvSpPr>
        <p:spPr>
          <a:xfrm>
            <a:off x="5991225" y="4246880"/>
            <a:ext cx="6053138" cy="2611120"/>
          </a:xfrm>
        </p:spPr>
        <p:txBody>
          <a:bodyPr>
            <a:normAutofit/>
          </a:bodyPr>
          <a:lstStyle/>
          <a:p>
            <a:r>
              <a:rPr lang="en-US" sz="2200" dirty="0" err="1">
                <a:latin typeface="Times New Roman" panose="02020603050405020304" pitchFamily="18" charset="0"/>
              </a:rPr>
              <a:t>Rugengamanzi</a:t>
            </a:r>
            <a:r>
              <a:rPr lang="en-US" sz="2200" dirty="0">
                <a:latin typeface="Times New Roman" panose="02020603050405020304" pitchFamily="18" charset="0"/>
              </a:rPr>
              <a:t> </a:t>
            </a:r>
            <a:r>
              <a:rPr lang="en-US" sz="2200" dirty="0" err="1">
                <a:latin typeface="Times New Roman" panose="02020603050405020304" pitchFamily="18" charset="0"/>
              </a:rPr>
              <a:t>Eulade,MD,MMed</a:t>
            </a:r>
            <a:r>
              <a:rPr lang="en-US" sz="2200" dirty="0">
                <a:latin typeface="Times New Roman" panose="02020603050405020304" pitchFamily="18" charset="0"/>
              </a:rPr>
              <a:t>(Oncology)</a:t>
            </a:r>
          </a:p>
          <a:p>
            <a:r>
              <a:rPr lang="en-US" sz="2200" dirty="0">
                <a:latin typeface="Times New Roman" panose="02020603050405020304" pitchFamily="18" charset="0"/>
              </a:rPr>
              <a:t>The </a:t>
            </a:r>
            <a:r>
              <a:rPr lang="en-US" sz="2200" dirty="0" err="1">
                <a:latin typeface="Times New Roman" panose="02020603050405020304" pitchFamily="18" charset="0"/>
              </a:rPr>
              <a:t>Butaro</a:t>
            </a:r>
            <a:r>
              <a:rPr lang="en-US" sz="2200" dirty="0">
                <a:latin typeface="Times New Roman" panose="02020603050405020304" pitchFamily="18" charset="0"/>
              </a:rPr>
              <a:t> Cancer Center of Excellence (BCCOE)</a:t>
            </a:r>
          </a:p>
          <a:p>
            <a:r>
              <a:rPr lang="en-US" sz="2200" dirty="0">
                <a:latin typeface="Times New Roman" panose="02020603050405020304" pitchFamily="18" charset="0"/>
              </a:rPr>
              <a:t>Faculty at University of Global Health Equity(UGHE)</a:t>
            </a:r>
          </a:p>
          <a:p>
            <a:r>
              <a:rPr lang="en-US" sz="2200" dirty="0">
                <a:latin typeface="Times New Roman" panose="02020603050405020304" pitchFamily="18" charset="0"/>
              </a:rPr>
              <a:t>Director General of </a:t>
            </a:r>
            <a:r>
              <a:rPr lang="en-US" sz="2200" dirty="0" err="1">
                <a:latin typeface="Times New Roman" panose="02020603050405020304" pitchFamily="18" charset="0"/>
              </a:rPr>
              <a:t>Butaro</a:t>
            </a:r>
            <a:r>
              <a:rPr lang="en-US" sz="2200" dirty="0">
                <a:latin typeface="Times New Roman" panose="02020603050405020304" pitchFamily="18" charset="0"/>
              </a:rPr>
              <a:t> level II Teaching Hospital</a:t>
            </a:r>
          </a:p>
          <a:p>
            <a:endParaRPr lang="en-US" sz="2200" dirty="0">
              <a:latin typeface="Times New Roman" panose="02020603050405020304" pitchFamily="18" charset="0"/>
            </a:endParaRPr>
          </a:p>
          <a:p>
            <a:endParaRPr lang="en-US" sz="2200" i="1" dirty="0">
              <a:latin typeface="Times New Roman" panose="02020603050405020304" pitchFamily="18" charset="0"/>
            </a:endParaRPr>
          </a:p>
        </p:txBody>
      </p:sp>
    </p:spTree>
    <p:extLst>
      <p:ext uri="{BB962C8B-B14F-4D97-AF65-F5344CB8AC3E}">
        <p14:creationId xmlns:p14="http://schemas.microsoft.com/office/powerpoint/2010/main" val="361417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9" y="476250"/>
            <a:ext cx="10787063" cy="5715000"/>
          </a:xfrm>
        </p:spPr>
      </p:pic>
    </p:spTree>
    <p:extLst>
      <p:ext uri="{BB962C8B-B14F-4D97-AF65-F5344CB8AC3E}">
        <p14:creationId xmlns:p14="http://schemas.microsoft.com/office/powerpoint/2010/main" val="121057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Molecular targets of chemical carcinogens</a:t>
            </a:r>
          </a:p>
        </p:txBody>
      </p:sp>
      <p:sp>
        <p:nvSpPr>
          <p:cNvPr id="3" name="Content Placeholder 2"/>
          <p:cNvSpPr>
            <a:spLocks noGrp="1"/>
          </p:cNvSpPr>
          <p:nvPr>
            <p:ph idx="1"/>
          </p:nvPr>
        </p:nvSpPr>
        <p:spPr>
          <a:xfrm>
            <a:off x="838200" y="1543050"/>
            <a:ext cx="10515600" cy="4633913"/>
          </a:xfrm>
        </p:spPr>
        <p:txBody>
          <a:bodyPr>
            <a:noAutofit/>
          </a:bodyPr>
          <a:lstStyle/>
          <a:p>
            <a:pPr marL="400050"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Because malignant transformation results from mutations,  most chemical initiating agents target DNA and are mutagenic.</a:t>
            </a:r>
          </a:p>
          <a:p>
            <a:pPr marL="400050" indent="-4000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There is no single or unique alteration associated with cancer initiation. Nor is there any apparent predisposition for initiators to cause mutations in particular genes; </a:t>
            </a:r>
          </a:p>
          <a:p>
            <a:pPr marL="400050" indent="-4000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Presumably, mutations occur throughout the genome and cells that by chance suffer damage to the “usual suspects”, oncogenes and tumor suppressors such as </a:t>
            </a:r>
            <a:r>
              <a:rPr lang="en-US" sz="2600" i="1" dirty="0">
                <a:latin typeface="Times New Roman" panose="02020603050405020304" pitchFamily="18" charset="0"/>
                <a:cs typeface="Times New Roman" panose="02020603050405020304" pitchFamily="18" charset="0"/>
              </a:rPr>
              <a:t>RAS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TP53</a:t>
            </a:r>
            <a:r>
              <a:rPr lang="en-US" sz="2600" dirty="0">
                <a:latin typeface="Times New Roman" panose="02020603050405020304" pitchFamily="18" charset="0"/>
                <a:cs typeface="Times New Roman" panose="02020603050405020304" pitchFamily="18" charset="0"/>
              </a:rPr>
              <a:t>, gain a potential selective advantage and are at risk for subsequent transformation.</a:t>
            </a:r>
          </a:p>
        </p:txBody>
      </p:sp>
    </p:spTree>
    <p:extLst>
      <p:ext uri="{BB962C8B-B14F-4D97-AF65-F5344CB8AC3E}">
        <p14:creationId xmlns:p14="http://schemas.microsoft.com/office/powerpoint/2010/main" val="418753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644525"/>
            <a:ext cx="10515600" cy="4351338"/>
          </a:xfrm>
        </p:spPr>
        <p:txBody>
          <a:bodyPr/>
          <a:lstStyle/>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not to say that mutations induced by carcinogens occur in an entirely random fashion.</a:t>
            </a:r>
          </a:p>
          <a:p>
            <a:pPr marL="457200" indent="-4572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of their chemical structures, some carcinogens interact preferentially with particular DNA sequences or bases, and thus produce mutations that are clustered at “hotspots” or that are enriched for particular base substitutions.</a:t>
            </a:r>
          </a:p>
          <a:p>
            <a:pPr marL="457200" indent="-457200"/>
            <a:endParaRPr lang="en-US" dirty="0"/>
          </a:p>
        </p:txBody>
      </p:sp>
    </p:spTree>
    <p:extLst>
      <p:ext uri="{BB962C8B-B14F-4D97-AF65-F5344CB8AC3E}">
        <p14:creationId xmlns:p14="http://schemas.microsoft.com/office/powerpoint/2010/main" val="18900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52416"/>
            <a:ext cx="10353762" cy="970450"/>
          </a:xfrm>
        </p:spPr>
        <p:txBody>
          <a:bodyPr>
            <a:normAutofit/>
          </a:bodyPr>
          <a:lstStyle/>
          <a:p>
            <a:r>
              <a:rPr lang="en-US" sz="4600" b="1" dirty="0">
                <a:latin typeface="Times New Roman" panose="02020603050405020304" pitchFamily="18" charset="0"/>
                <a:cs typeface="Times New Roman" panose="02020603050405020304" pitchFamily="18" charset="0"/>
              </a:rPr>
              <a:t>Promotion of chemical carcionogenesis</a:t>
            </a:r>
          </a:p>
        </p:txBody>
      </p:sp>
      <p:sp>
        <p:nvSpPr>
          <p:cNvPr id="3" name="Content Placeholder 2"/>
          <p:cNvSpPr>
            <a:spLocks noGrp="1"/>
          </p:cNvSpPr>
          <p:nvPr>
            <p:ph idx="1"/>
          </p:nvPr>
        </p:nvSpPr>
        <p:spPr/>
        <p:txBody>
          <a:bodyPr>
            <a:noAutofit/>
          </a:bodyPr>
          <a:lstStyle/>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Promoters are chemical agents that are not mutagenic, but which instead stimulate cellular proliferation.</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 tissues that are normally quiescent, such as the liver, the mitogenic stimulus may be provided by the initiating agent. This occurs if the carcinogenic initiator is toxic and kills a large number of cells, thereby stimulating regeneration of the surviving cells. </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In classic experimental systems, however, the carcinogenic potential of initiators is only revealed upon the subsequent administration of promoters (e.g., phorbol esters, hormones, phenols, and drugs).</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99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9150"/>
            <a:ext cx="10515600" cy="5357813"/>
          </a:xfrm>
        </p:spPr>
        <p:txBody>
          <a:bodyPr>
            <a:norm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Application of promoters leads to proliferation and clonal expansion of initiated (mutated) cells.</a:t>
            </a:r>
          </a:p>
          <a:p>
            <a:pPr marL="28575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Driven to proliferate, subclones of the initiated cells suffer various additional mutations, and eventually a cancerous clone with all the necessary hallmark characteristics may emerge.</a:t>
            </a:r>
          </a:p>
          <a:p>
            <a:endParaRPr lang="en-US" sz="2800" dirty="0"/>
          </a:p>
        </p:txBody>
      </p:sp>
    </p:spTree>
    <p:extLst>
      <p:ext uri="{BB962C8B-B14F-4D97-AF65-F5344CB8AC3E}">
        <p14:creationId xmlns:p14="http://schemas.microsoft.com/office/powerpoint/2010/main" val="3082198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b="1" dirty="0">
                <a:latin typeface="Times New Roman" panose="02020603050405020304" pitchFamily="18" charset="0"/>
                <a:cs typeface="Times New Roman" panose="02020603050405020304" pitchFamily="18" charset="0"/>
              </a:rPr>
              <a:t>RADIATION CARCINOGENESIS</a:t>
            </a: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Radiant energy, in the form of the UV rays of sunlight or as ionizing electromagnetic and particulate radiation, is carcinogenic.</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Ultraviolet rays:</a:t>
            </a:r>
          </a:p>
          <a:p>
            <a:pPr marL="685800"/>
            <a:r>
              <a:rPr lang="en-US" sz="2600" dirty="0">
                <a:latin typeface="Times New Roman" panose="02020603050405020304" pitchFamily="18" charset="0"/>
                <a:cs typeface="Times New Roman" panose="02020603050405020304" pitchFamily="18" charset="0"/>
              </a:rPr>
              <a:t>Exposure to UV rays derived from the sun, particularly in fair-skinned individuals, is associated with an increased incidence of </a:t>
            </a:r>
            <a:r>
              <a:rPr lang="en-US" sz="2600" b="1" i="1" dirty="0">
                <a:latin typeface="Times New Roman" panose="02020603050405020304" pitchFamily="18" charset="0"/>
                <a:cs typeface="Times New Roman" panose="02020603050405020304" pitchFamily="18" charset="0"/>
              </a:rPr>
              <a:t>squamous cell carcinoma, basal cell carcinoma, and melanoma of the skin. </a:t>
            </a:r>
          </a:p>
          <a:p>
            <a:pPr marL="685800"/>
            <a:r>
              <a:rPr lang="en-US" sz="2600" dirty="0">
                <a:latin typeface="Times New Roman" panose="02020603050405020304" pitchFamily="18" charset="0"/>
                <a:cs typeface="Times New Roman" panose="02020603050405020304" pitchFamily="18" charset="0"/>
              </a:rPr>
              <a:t>The degree of risk depends on the type of UV rays, the intensity of exposure, and the quantity of the light-absorbing “protective mantle” of melanin in the skin.</a:t>
            </a:r>
          </a:p>
        </p:txBody>
      </p:sp>
    </p:spTree>
    <p:extLst>
      <p:ext uri="{BB962C8B-B14F-4D97-AF65-F5344CB8AC3E}">
        <p14:creationId xmlns:p14="http://schemas.microsoft.com/office/powerpoint/2010/main" val="292138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662613"/>
          </a:xfrm>
        </p:spPr>
        <p:txBody>
          <a:bodyPr>
            <a:normAutofit/>
          </a:bodyPr>
          <a:lstStyle/>
          <a:p>
            <a:r>
              <a:rPr lang="en-US" sz="2600" dirty="0">
                <a:latin typeface="Times New Roman" panose="02020603050405020304" pitchFamily="18" charset="0"/>
                <a:cs typeface="Times New Roman" panose="02020603050405020304" pitchFamily="18" charset="0"/>
              </a:rPr>
              <a:t>The UV portion of the solar spectrum can be divided into three wavelength ranges: UVA (320-400 nm), UVB (280-320 nm), and UVC (200-280 nm).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Of these, UVB is believed to be responsible for the induction of cutaneous cancers.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UVC, although a potent mutagen, is not considered significant because it is filtered out by the ozone layer surrounding the earth.</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carcinogenicity of UVB light is due to formation of pyrimidine dimers in DNA.</a:t>
            </a:r>
          </a:p>
        </p:txBody>
      </p:sp>
    </p:spTree>
    <p:extLst>
      <p:ext uri="{BB962C8B-B14F-4D97-AF65-F5344CB8AC3E}">
        <p14:creationId xmlns:p14="http://schemas.microsoft.com/office/powerpoint/2010/main" val="299364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Ionising radiation:</a:t>
            </a:r>
          </a:p>
          <a:p>
            <a:pPr marL="571500"/>
            <a:r>
              <a:rPr lang="en-US" dirty="0">
                <a:latin typeface="Times New Roman" panose="02020603050405020304" pitchFamily="18" charset="0"/>
                <a:cs typeface="Times New Roman" panose="02020603050405020304" pitchFamily="18" charset="0"/>
              </a:rPr>
              <a:t>Electromagnetic (x-rays, </a:t>
            </a:r>
            <a:r>
              <a:rPr lang="el-GR" dirty="0">
                <a:latin typeface="Times New Roman" panose="02020603050405020304" pitchFamily="18" charset="0"/>
                <a:cs typeface="Times New Roman" panose="02020603050405020304" pitchFamily="18" charset="0"/>
              </a:rPr>
              <a:t>γ </a:t>
            </a:r>
            <a:r>
              <a:rPr lang="en-US" dirty="0">
                <a:latin typeface="Times New Roman" panose="02020603050405020304" pitchFamily="18" charset="0"/>
                <a:cs typeface="Times New Roman" panose="02020603050405020304" pitchFamily="18" charset="0"/>
              </a:rPr>
              <a:t>rays) and particulate (</a:t>
            </a:r>
            <a:r>
              <a:rPr lang="el-GR" dirty="0">
                <a:latin typeface="Times New Roman" panose="02020603050405020304" pitchFamily="18" charset="0"/>
                <a:cs typeface="Times New Roman" panose="02020603050405020304" pitchFamily="18" charset="0"/>
              </a:rPr>
              <a:t>α </a:t>
            </a:r>
            <a:r>
              <a:rPr lang="en-US" dirty="0">
                <a:latin typeface="Times New Roman" panose="02020603050405020304" pitchFamily="18" charset="0"/>
                <a:cs typeface="Times New Roman" panose="02020603050405020304" pitchFamily="18" charset="0"/>
              </a:rPr>
              <a:t>particles, </a:t>
            </a:r>
            <a:r>
              <a:rPr lang="el-GR" dirty="0">
                <a:latin typeface="Times New Roman" panose="02020603050405020304" pitchFamily="18" charset="0"/>
                <a:cs typeface="Times New Roman" panose="02020603050405020304" pitchFamily="18" charset="0"/>
              </a:rPr>
              <a:t>β </a:t>
            </a:r>
            <a:r>
              <a:rPr lang="en-US" dirty="0">
                <a:latin typeface="Times New Roman" panose="02020603050405020304" pitchFamily="18" charset="0"/>
                <a:cs typeface="Times New Roman" panose="02020603050405020304" pitchFamily="18" charset="0"/>
              </a:rPr>
              <a:t>particles, protons, neutrons) radiations are all carcinogenic.</a:t>
            </a:r>
          </a:p>
          <a:p>
            <a:pPr marL="571500"/>
            <a:endParaRPr lang="en-US" dirty="0">
              <a:latin typeface="Times New Roman" panose="02020603050405020304" pitchFamily="18" charset="0"/>
              <a:cs typeface="Times New Roman" panose="02020603050405020304" pitchFamily="18" charset="0"/>
            </a:endParaRPr>
          </a:p>
          <a:p>
            <a:pPr marL="571500"/>
            <a:r>
              <a:rPr lang="en-US" dirty="0">
                <a:latin typeface="Times New Roman" panose="02020603050405020304" pitchFamily="18" charset="0"/>
                <a:cs typeface="Times New Roman" panose="02020603050405020304" pitchFamily="18" charset="0"/>
              </a:rPr>
              <a:t>Evidence:</a:t>
            </a:r>
          </a:p>
          <a:p>
            <a:pPr marL="8572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Many individuals pioneering the use of x-rays developed skin cancers.</a:t>
            </a:r>
          </a:p>
          <a:p>
            <a:pPr marL="8572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Miners of radioactive elements in central Europe and the Rocky Mountain region of the United States have a tenfold increased incidence of lung cancers compared to the rest of the population. </a:t>
            </a:r>
          </a:p>
          <a:p>
            <a:pPr marL="8572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Most telling is the follow-up of survivors of the atomic bombs dropped on Hiroshima and Nagasaki. Initially there was a marked  increase in the incidence of certain forms of leukemia after an average latent period of about 7 years. Subsequently the incidence of many solid tumors with longer latent periods (e.g., carcinomas of the breast, colon, thyroid, and lung) increased.</a:t>
            </a:r>
          </a:p>
        </p:txBody>
      </p:sp>
    </p:spTree>
    <p:extLst>
      <p:ext uri="{BB962C8B-B14F-4D97-AF65-F5344CB8AC3E}">
        <p14:creationId xmlns:p14="http://schemas.microsoft.com/office/powerpoint/2010/main" val="163842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475"/>
            <a:ext cx="10515600" cy="5805488"/>
          </a:xfrm>
        </p:spPr>
        <p:txBody>
          <a:bodyPr>
            <a:normAutofit/>
          </a:bodyPr>
          <a:lstStyle/>
          <a:p>
            <a:r>
              <a:rPr lang="en-US" sz="2600" dirty="0">
                <a:latin typeface="Times New Roman" panose="02020603050405020304" pitchFamily="18" charset="0"/>
                <a:cs typeface="Times New Roman" panose="02020603050405020304" pitchFamily="18" charset="0"/>
              </a:rPr>
              <a:t>In humans there is a hierarchy of vulnerability of different tissues to radiation-induced cancers. Most frequent are </a:t>
            </a:r>
            <a:r>
              <a:rPr lang="en-US" sz="2600" b="1" dirty="0">
                <a:latin typeface="Times New Roman" panose="02020603050405020304" pitchFamily="18" charset="0"/>
                <a:cs typeface="Times New Roman" panose="02020603050405020304" pitchFamily="18" charset="0"/>
              </a:rPr>
              <a:t>myeloid leukemias</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Cancer of the thyroid follows closely but only in the young. In the intermediate category are cancers of the breast, lungs, and salivary glands.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In contrast, skin, bone, and the gastrointestinal tract are relatively resistant to radiation-induced neoplasia.</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Practically </a:t>
            </a:r>
            <a:r>
              <a:rPr lang="en-US" sz="2600" i="1" dirty="0">
                <a:latin typeface="Times New Roman" panose="02020603050405020304" pitchFamily="18" charset="0"/>
                <a:cs typeface="Times New Roman" panose="02020603050405020304" pitchFamily="18" charset="0"/>
              </a:rPr>
              <a:t>any </a:t>
            </a:r>
            <a:r>
              <a:rPr lang="en-US" sz="2600" dirty="0">
                <a:latin typeface="Times New Roman" panose="02020603050405020304" pitchFamily="18" charset="0"/>
                <a:cs typeface="Times New Roman" panose="02020603050405020304" pitchFamily="18" charset="0"/>
              </a:rPr>
              <a:t>cell can be transformed into a cancer cell by sufficient exposure to radiant energy.</a:t>
            </a:r>
          </a:p>
        </p:txBody>
      </p:sp>
    </p:spTree>
    <p:extLst>
      <p:ext uri="{BB962C8B-B14F-4D97-AF65-F5344CB8AC3E}">
        <p14:creationId xmlns:p14="http://schemas.microsoft.com/office/powerpoint/2010/main" val="207940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b="1" dirty="0">
                <a:latin typeface="Times New Roman" panose="02020603050405020304" pitchFamily="18" charset="0"/>
                <a:cs typeface="Times New Roman" panose="02020603050405020304" pitchFamily="18" charset="0"/>
              </a:rPr>
              <a:t>MICROBIAL CARCINOGENESIS</a:t>
            </a: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Only a few virus have been linked with human cancer</a:t>
            </a:r>
          </a:p>
          <a:p>
            <a:pPr marL="0" indent="0">
              <a:buNone/>
            </a:pPr>
            <a:r>
              <a:rPr lang="en-US" b="1" dirty="0">
                <a:latin typeface="Times New Roman" panose="02020603050405020304" pitchFamily="18" charset="0"/>
                <a:cs typeface="Times New Roman" panose="02020603050405020304" pitchFamily="18" charset="0"/>
              </a:rPr>
              <a:t>A. Oncogenic RNA virus</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Only one human retrovirus, </a:t>
            </a:r>
            <a:r>
              <a:rPr lang="en-US" b="1" dirty="0">
                <a:latin typeface="Times New Roman" panose="02020603050405020304" pitchFamily="18" charset="0"/>
                <a:cs typeface="Times New Roman" panose="02020603050405020304" pitchFamily="18" charset="0"/>
              </a:rPr>
              <a:t>human T-cell leukemia virus type 1 (HTLV-1)</a:t>
            </a:r>
            <a:r>
              <a:rPr lang="en-US" dirty="0">
                <a:latin typeface="Times New Roman" panose="02020603050405020304" pitchFamily="18" charset="0"/>
                <a:cs typeface="Times New Roman" panose="02020603050405020304" pitchFamily="18" charset="0"/>
              </a:rPr>
              <a:t>, is firmly implicated in the pathogenesis of cancer in humans</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HTLV-1 causes </a:t>
            </a:r>
            <a:r>
              <a:rPr lang="en-US" b="1" i="1" dirty="0">
                <a:latin typeface="Times New Roman" panose="02020603050405020304" pitchFamily="18" charset="0"/>
                <a:cs typeface="Times New Roman" panose="02020603050405020304" pitchFamily="18" charset="0"/>
              </a:rPr>
              <a:t>adult T-cell leukemia/lymphoma </a:t>
            </a:r>
            <a:r>
              <a:rPr lang="en-US" b="1" dirty="0">
                <a:latin typeface="Times New Roman" panose="02020603050405020304" pitchFamily="18" charset="0"/>
                <a:cs typeface="Times New Roman" panose="02020603050405020304" pitchFamily="18" charset="0"/>
              </a:rPr>
              <a:t>(ATLL)</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Similar to the human immunodeficiency virus, which causes AIDS, HTLV-1 has tropism for CD4+ T cells, and hence this subset of T cells is the major target for neoplastic transformation. </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Human infection requires transmission of infected T cells via sexual intercourse, blood products, or breastfeeding.</a:t>
            </a:r>
          </a:p>
          <a:p>
            <a:pPr marL="457200" indent="-4572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3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420130" y="460452"/>
            <a:ext cx="4151870" cy="3543137"/>
          </a:xfrm>
          <a:prstGeom prst="rect">
            <a:avLst/>
          </a:prstGeom>
          <a:noFill/>
          <a:ln w="9525">
            <a:noFill/>
            <a:miter lim="800000"/>
            <a:headEnd/>
            <a:tailEnd/>
          </a:ln>
        </p:spPr>
      </p:pic>
      <p:sp>
        <p:nvSpPr>
          <p:cNvPr id="5" name="TextBox 4"/>
          <p:cNvSpPr txBox="1"/>
          <p:nvPr/>
        </p:nvSpPr>
        <p:spPr>
          <a:xfrm>
            <a:off x="485767" y="3986216"/>
            <a:ext cx="11229975" cy="1477328"/>
          </a:xfrm>
          <a:prstGeom prst="rect">
            <a:avLst/>
          </a:prstGeom>
          <a:noFill/>
        </p:spPr>
        <p:txBody>
          <a:bodyPr wrap="square" rtlCol="0">
            <a:spAutoFit/>
          </a:bodyPr>
          <a:lstStyle/>
          <a:p>
            <a:r>
              <a:rPr lang="en-US" b="1" dirty="0">
                <a:latin typeface="Arial" pitchFamily="34" charset="0"/>
                <a:cs typeface="Arial" pitchFamily="34" charset="0"/>
              </a:rPr>
              <a:t>Sir Percival Pott: </a:t>
            </a:r>
          </a:p>
          <a:p>
            <a:r>
              <a:rPr lang="en-US" dirty="0">
                <a:latin typeface="Arial" pitchFamily="34" charset="0"/>
                <a:cs typeface="Arial" pitchFamily="34" charset="0"/>
              </a:rPr>
              <a:t> More than 200 years ago the London surgeon Sir Percival Pott correctly attributed </a:t>
            </a:r>
            <a:r>
              <a:rPr lang="en-US" b="1" dirty="0">
                <a:latin typeface="Arial" pitchFamily="34" charset="0"/>
                <a:cs typeface="Arial" pitchFamily="34" charset="0"/>
              </a:rPr>
              <a:t> </a:t>
            </a:r>
            <a:r>
              <a:rPr lang="en-US" dirty="0">
                <a:latin typeface="Arial" pitchFamily="34" charset="0"/>
                <a:cs typeface="Arial" pitchFamily="34" charset="0"/>
              </a:rPr>
              <a:t>a link between the high incidence of </a:t>
            </a:r>
            <a:r>
              <a:rPr lang="en-US" b="1" i="1" dirty="0">
                <a:latin typeface="Arial" pitchFamily="34" charset="0"/>
                <a:cs typeface="Arial" pitchFamily="34" charset="0"/>
              </a:rPr>
              <a:t>scrotal cancer </a:t>
            </a:r>
            <a:r>
              <a:rPr lang="en-US" dirty="0">
                <a:latin typeface="Arial" pitchFamily="34" charset="0"/>
                <a:cs typeface="Arial" pitchFamily="34" charset="0"/>
              </a:rPr>
              <a:t>in chimney sweeps and their exposure to </a:t>
            </a:r>
            <a:r>
              <a:rPr lang="en-US" b="1" i="1" dirty="0">
                <a:latin typeface="Arial" pitchFamily="34" charset="0"/>
                <a:cs typeface="Arial" pitchFamily="34" charset="0"/>
              </a:rPr>
              <a:t>“soot.”</a:t>
            </a:r>
          </a:p>
          <a:p>
            <a:r>
              <a:rPr lang="en-US" dirty="0">
                <a:latin typeface="Arial" pitchFamily="34" charset="0"/>
                <a:cs typeface="Arial" pitchFamily="34" charset="0"/>
              </a:rPr>
              <a:t>P. Pott (1775)</a:t>
            </a:r>
          </a:p>
          <a:p>
            <a:endParaRPr lang="en-US" dirty="0"/>
          </a:p>
        </p:txBody>
      </p:sp>
    </p:spTree>
    <p:extLst>
      <p:ext uri="{BB962C8B-B14F-4D97-AF65-F5344CB8AC3E}">
        <p14:creationId xmlns:p14="http://schemas.microsoft.com/office/powerpoint/2010/main" val="3957741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613"/>
            <a:ext cx="10515600" cy="5848350"/>
          </a:xfrm>
        </p:spPr>
        <p:txBody>
          <a:bodyPr>
            <a:normAutofit/>
          </a:bodyPr>
          <a:lstStyle/>
          <a:p>
            <a:pPr marL="857250" lvl="1"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HTLV-1 genome contains the </a:t>
            </a:r>
            <a:r>
              <a:rPr lang="en-US" sz="2600" i="1" dirty="0">
                <a:latin typeface="Times New Roman" panose="02020603050405020304" pitchFamily="18" charset="0"/>
                <a:cs typeface="Times New Roman" panose="02020603050405020304" pitchFamily="18" charset="0"/>
              </a:rPr>
              <a:t>gag</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pol</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env</a:t>
            </a:r>
            <a:r>
              <a:rPr lang="en-US" sz="2600" dirty="0">
                <a:latin typeface="Times New Roman" panose="02020603050405020304" pitchFamily="18" charset="0"/>
                <a:cs typeface="Times New Roman" panose="02020603050405020304" pitchFamily="18" charset="0"/>
              </a:rPr>
              <a:t>, and longterminal-repeat regions typical of all retroviruses, but, in contrast to other leukemia viruses, it contains another gene referred to as </a:t>
            </a:r>
            <a:r>
              <a:rPr lang="en-US" sz="2600" i="1" dirty="0">
                <a:latin typeface="Times New Roman" panose="02020603050405020304" pitchFamily="18" charset="0"/>
                <a:cs typeface="Times New Roman" panose="02020603050405020304" pitchFamily="18" charset="0"/>
              </a:rPr>
              <a:t>tax.</a:t>
            </a:r>
          </a:p>
          <a:p>
            <a:pPr marL="857250" lvl="1" indent="-400050">
              <a:buFont typeface="Wingdings" panose="05000000000000000000" pitchFamily="2" charset="2"/>
              <a:buChar char="Ø"/>
            </a:pPr>
            <a:endParaRPr lang="en-US" sz="2600" i="1" dirty="0">
              <a:latin typeface="Times New Roman" panose="02020603050405020304" pitchFamily="18" charset="0"/>
              <a:cs typeface="Times New Roman" panose="02020603050405020304" pitchFamily="18" charset="0"/>
            </a:endParaRPr>
          </a:p>
          <a:p>
            <a:pPr marL="857250" lvl="1"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Several aspects of HTLV-1’s transforming activity are attributable to Tax, the protein product of this gene.</a:t>
            </a:r>
          </a:p>
          <a:p>
            <a:pPr marL="857250" lvl="1" indent="-4000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857250" lvl="1" indent="-4000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Tax contributes to the acquisition of several cancer hallmarks in the following ways:</a:t>
            </a:r>
          </a:p>
          <a:p>
            <a:pPr marL="1257300" lvl="1">
              <a:buFont typeface="+mj-lt"/>
              <a:buAutoNum type="romanUcPeriod"/>
            </a:pPr>
            <a:r>
              <a:rPr lang="en-US" sz="2600" b="1" dirty="0">
                <a:latin typeface="Times New Roman" panose="02020603050405020304" pitchFamily="18" charset="0"/>
                <a:cs typeface="Times New Roman" panose="02020603050405020304" pitchFamily="18" charset="0"/>
              </a:rPr>
              <a:t>Increased pro-growth signaling and cell survival.</a:t>
            </a:r>
            <a:r>
              <a:rPr lang="en-US" sz="2600" dirty="0">
                <a:latin typeface="Times New Roman" panose="02020603050405020304" pitchFamily="18" charset="0"/>
                <a:cs typeface="Times New Roman" panose="02020603050405020304" pitchFamily="18" charset="0"/>
              </a:rPr>
              <a:t> </a:t>
            </a:r>
          </a:p>
          <a:p>
            <a:pPr marL="1485900" lvl="1" indent="-171450"/>
            <a:r>
              <a:rPr lang="en-US" sz="2600" dirty="0">
                <a:latin typeface="Times New Roman" panose="02020603050405020304" pitchFamily="18" charset="0"/>
                <a:cs typeface="Times New Roman" panose="02020603050405020304" pitchFamily="18" charset="0"/>
              </a:rPr>
              <a:t>Tax interacts with PI3K and thereby stimulates AKT (protein kinase B) these kinases participate in the cascade that promotes both cell survival and metabolic alterations that enhance cell growth.</a:t>
            </a:r>
          </a:p>
        </p:txBody>
      </p:sp>
    </p:spTree>
    <p:extLst>
      <p:ext uri="{BB962C8B-B14F-4D97-AF65-F5344CB8AC3E}">
        <p14:creationId xmlns:p14="http://schemas.microsoft.com/office/powerpoint/2010/main" val="147241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463"/>
            <a:ext cx="10515600" cy="5905500"/>
          </a:xfrm>
        </p:spPr>
        <p:txBody>
          <a:bodyPr/>
          <a:lstStyle/>
          <a:p>
            <a:pPr marL="742950"/>
            <a:endParaRPr lang="en-US" dirty="0">
              <a:latin typeface="Times New Roman" panose="02020603050405020304" pitchFamily="18" charset="0"/>
              <a:cs typeface="Times New Roman" panose="02020603050405020304" pitchFamily="18" charset="0"/>
            </a:endParaRPr>
          </a:p>
          <a:p>
            <a:pPr marL="914400"/>
            <a:r>
              <a:rPr lang="en-US" dirty="0">
                <a:latin typeface="Times New Roman" panose="02020603050405020304" pitchFamily="18" charset="0"/>
                <a:cs typeface="Times New Roman" panose="02020603050405020304" pitchFamily="18" charset="0"/>
              </a:rPr>
              <a:t>Tax also directly upregulates the expression of cyclin D2 and represses the expression of multiple CDK inhibitors, changes thatpromote cell cycle progression. </a:t>
            </a:r>
          </a:p>
          <a:p>
            <a:pPr marL="914400"/>
            <a:r>
              <a:rPr lang="en-US" dirty="0">
                <a:latin typeface="Times New Roman" panose="02020603050405020304" pitchFamily="18" charset="0"/>
                <a:cs typeface="Times New Roman" panose="02020603050405020304" pitchFamily="18" charset="0"/>
              </a:rPr>
              <a:t>Finally, Tax can activate the transcription factor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which promotes the survival of many cell types, including lymphocytes.</a:t>
            </a:r>
          </a:p>
          <a:p>
            <a:pPr marL="742950"/>
            <a:endParaRPr lang="en-US" dirty="0">
              <a:latin typeface="Times New Roman" panose="02020603050405020304" pitchFamily="18" charset="0"/>
              <a:cs typeface="Times New Roman" panose="02020603050405020304" pitchFamily="18" charset="0"/>
            </a:endParaRPr>
          </a:p>
          <a:p>
            <a:pPr marL="742950" indent="-457200">
              <a:buFont typeface="+mj-lt"/>
              <a:buAutoNum type="romanUcPeriod" startAt="2"/>
            </a:pPr>
            <a:r>
              <a:rPr lang="en-US" b="1" dirty="0">
                <a:latin typeface="Times New Roman" panose="02020603050405020304" pitchFamily="18" charset="0"/>
                <a:cs typeface="Times New Roman" panose="02020603050405020304" pitchFamily="18" charset="0"/>
              </a:rPr>
              <a:t>Increased genomic instability.</a:t>
            </a:r>
          </a:p>
          <a:p>
            <a:pPr marL="742950"/>
            <a:r>
              <a:rPr lang="en-US" dirty="0">
                <a:latin typeface="Times New Roman" panose="02020603050405020304" pitchFamily="18" charset="0"/>
                <a:cs typeface="Times New Roman" panose="02020603050405020304" pitchFamily="18" charset="0"/>
              </a:rPr>
              <a:t>By interfering with DNA-repair functions and inhibiting cell cycle checkpoints activated by DNA damage.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656"/>
            <a:ext cx="10515600" cy="1192220"/>
          </a:xfrm>
        </p:spPr>
        <p:txBody>
          <a:bodyPr/>
          <a:lstStyle/>
          <a:p>
            <a:r>
              <a:rPr lang="en-US" b="1" dirty="0">
                <a:latin typeface="Times New Roman" panose="02020603050405020304" pitchFamily="18" charset="0"/>
                <a:cs typeface="Times New Roman" panose="02020603050405020304" pitchFamily="18" charset="0"/>
              </a:rPr>
              <a:t>Oncogenic DNA virus</a:t>
            </a:r>
          </a:p>
        </p:txBody>
      </p:sp>
      <p:sp>
        <p:nvSpPr>
          <p:cNvPr id="3" name="Content Placeholder 2"/>
          <p:cNvSpPr>
            <a:spLocks noGrp="1"/>
          </p:cNvSpPr>
          <p:nvPr>
            <p:ph idx="1"/>
          </p:nvPr>
        </p:nvSpPr>
        <p:spPr>
          <a:xfrm>
            <a:off x="838200" y="1285876"/>
            <a:ext cx="10515600" cy="5100637"/>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Of the various human DNA viruses, five—</a:t>
            </a:r>
            <a:r>
              <a:rPr lang="en-US" b="1" i="1" dirty="0">
                <a:latin typeface="Times New Roman" panose="02020603050405020304" pitchFamily="18" charset="0"/>
                <a:cs typeface="Times New Roman" panose="02020603050405020304" pitchFamily="18" charset="0"/>
              </a:rPr>
              <a:t>HPV, Epstein-Barr virus (EBV), hepatitis B virus (HBV), Merkel cell polyoma virus, and Kaposi sarcoma herpesvirus, also called human herpesvirus 8</a:t>
            </a:r>
            <a:r>
              <a:rPr lang="en-US" dirty="0">
                <a:latin typeface="Times New Roman" panose="02020603050405020304" pitchFamily="18" charset="0"/>
                <a:cs typeface="Times New Roman" panose="02020603050405020304" pitchFamily="18" charset="0"/>
              </a:rPr>
              <a:t>—have been implicated in the causation of human cancer.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HUMAN PAPILLOMAVIRUS.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least 70 genetically distinct types of HPV have been identified. Some types (e.g., 1, 2, 4, and 7) cause benign squamous papillomas (warts) in humans.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contrast, high-risk HPVs (e.g., types 16 and 18) have been implicated in the genesis of squamous cell carcinomas of the cervix, anogenital region, and head and neck (particularly tumors arising in the tonsillar mucosa).</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cancers are sexually transmitted diseases, caused by transmission of HPV.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contrast to cervical cancers, genital warts have low malignant potential and are associated with low-risk HPVs, predominantly HPV-6 and HPV-11.</a:t>
            </a:r>
          </a:p>
        </p:txBody>
      </p:sp>
    </p:spTree>
    <p:extLst>
      <p:ext uri="{BB962C8B-B14F-4D97-AF65-F5344CB8AC3E}">
        <p14:creationId xmlns:p14="http://schemas.microsoft.com/office/powerpoint/2010/main" val="380963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normAutofit/>
          </a:bodyPr>
          <a:lstStyle/>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oncogenic potential of HPV can largely be explained by the activities of the two viral genes encoding E6 and E7.</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Oncogenic activities of E6</a:t>
            </a:r>
            <a:r>
              <a:rPr lang="en-US" dirty="0">
                <a:latin typeface="Times New Roman" panose="02020603050405020304" pitchFamily="18" charset="0"/>
                <a:cs typeface="Times New Roman" panose="02020603050405020304" pitchFamily="18" charset="0"/>
              </a:rPr>
              <a:t>. </a:t>
            </a:r>
          </a:p>
          <a:p>
            <a:pPr marL="628650"/>
            <a:r>
              <a:rPr lang="en-US" dirty="0">
                <a:latin typeface="Times New Roman" panose="02020603050405020304" pitchFamily="18" charset="0"/>
                <a:cs typeface="Times New Roman" panose="02020603050405020304" pitchFamily="18" charset="0"/>
              </a:rPr>
              <a:t>The E6 protein binds to and mediates the degradation of p53, and also stimulates the expression of TERT, the catalytic subunit of telomerase, which you will recall contributes to the immortalization of cells.</a:t>
            </a:r>
          </a:p>
          <a:p>
            <a:pPr marL="628650"/>
            <a:r>
              <a:rPr lang="en-US" dirty="0">
                <a:latin typeface="Times New Roman" panose="02020603050405020304" pitchFamily="18" charset="0"/>
                <a:cs typeface="Times New Roman" panose="02020603050405020304" pitchFamily="18" charset="0"/>
              </a:rPr>
              <a:t> E6 from high-risk HPV types has a higher affinity for p53 than E6 from low-risk HPV types.</a:t>
            </a:r>
          </a:p>
        </p:txBody>
      </p:sp>
    </p:spTree>
    <p:extLst>
      <p:ext uri="{BB962C8B-B14F-4D97-AF65-F5344CB8AC3E}">
        <p14:creationId xmlns:p14="http://schemas.microsoft.com/office/powerpoint/2010/main" val="212875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488"/>
            <a:ext cx="10515600" cy="5705475"/>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Oncogenic activities of E7:</a:t>
            </a:r>
          </a:p>
          <a:p>
            <a:pPr marL="628650" indent="-342900"/>
            <a:r>
              <a:rPr lang="en-US" dirty="0">
                <a:latin typeface="Times New Roman" panose="02020603050405020304" pitchFamily="18" charset="0"/>
                <a:cs typeface="Times New Roman" panose="02020603050405020304" pitchFamily="18" charset="0"/>
              </a:rPr>
              <a:t>The E7 protein has effects that complement those of E6, all of which are centered on speeding cells through the G1-S cell cycle checkpoint.</a:t>
            </a:r>
          </a:p>
          <a:p>
            <a:pPr marL="628650" indent="-342900"/>
            <a:r>
              <a:rPr lang="en-US" dirty="0">
                <a:latin typeface="Times New Roman" panose="02020603050405020304" pitchFamily="18" charset="0"/>
                <a:cs typeface="Times New Roman" panose="02020603050405020304" pitchFamily="18" charset="0"/>
              </a:rPr>
              <a:t>It binds to the RB protein and displaces the E2F transcription factors that are normally sequestered by RB, promoting progression through the cell cycle.</a:t>
            </a:r>
          </a:p>
          <a:p>
            <a:pPr marL="628650" indent="-342900"/>
            <a:r>
              <a:rPr lang="en-US" dirty="0">
                <a:latin typeface="Times New Roman" panose="02020603050405020304" pitchFamily="18" charset="0"/>
                <a:cs typeface="Times New Roman" panose="02020603050405020304" pitchFamily="18" charset="0"/>
              </a:rPr>
              <a:t> As with E6 proteins and p53, E7 proteins from high-risk HPV types have a higher affinity for RB than do E7 proteins from low-risk HPV types.</a:t>
            </a:r>
          </a:p>
          <a:p>
            <a:pPr marL="628650" indent="-342900"/>
            <a:r>
              <a:rPr lang="en-US" dirty="0">
                <a:latin typeface="Times New Roman" panose="02020603050405020304" pitchFamily="18" charset="0"/>
                <a:cs typeface="Times New Roman" panose="02020603050405020304" pitchFamily="18" charset="0"/>
              </a:rPr>
              <a:t> E7 also inactivates the CDK inhibitors p21 and p27. Finally, E7 proteins from highrisk HPVs (types 16, 18, and 31) also bind and presumably activate cyclins E and A.</a:t>
            </a:r>
          </a:p>
        </p:txBody>
      </p:sp>
    </p:spTree>
    <p:extLst>
      <p:ext uri="{BB962C8B-B14F-4D97-AF65-F5344CB8AC3E}">
        <p14:creationId xmlns:p14="http://schemas.microsoft.com/office/powerpoint/2010/main" val="191601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4887"/>
            <a:ext cx="10515600" cy="1362075"/>
          </a:xfrm>
        </p:spPr>
        <p:txBody>
          <a:bodyPr/>
          <a:lstStyle/>
          <a:p>
            <a:r>
              <a:rPr lang="en-US" dirty="0">
                <a:latin typeface="Times New Roman" panose="02020603050405020304" pitchFamily="18" charset="0"/>
                <a:cs typeface="Times New Roman" panose="02020603050405020304" pitchFamily="18" charset="0"/>
              </a:rPr>
              <a:t>To summarize, </a:t>
            </a:r>
            <a:r>
              <a:rPr lang="en-US" b="1" dirty="0">
                <a:latin typeface="Times New Roman" panose="02020603050405020304" pitchFamily="18" charset="0"/>
                <a:cs typeface="Times New Roman" panose="02020603050405020304" pitchFamily="18" charset="0"/>
              </a:rPr>
              <a:t>high-risk HPV types express oncogenic proteins that inactivate tumor suppressors, activate cyclins, inhibit apoptosis, and combat cellular senescence.</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257175"/>
            <a:ext cx="6800850" cy="4114800"/>
          </a:xfrm>
          <a:prstGeom prst="rect">
            <a:avLst/>
          </a:prstGeom>
        </p:spPr>
      </p:pic>
    </p:spTree>
    <p:extLst>
      <p:ext uri="{BB962C8B-B14F-4D97-AF65-F5344CB8AC3E}">
        <p14:creationId xmlns:p14="http://schemas.microsoft.com/office/powerpoint/2010/main" val="61643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lstStyle/>
          <a:p>
            <a:pPr marL="0" indent="0">
              <a:buNone/>
            </a:pPr>
            <a:r>
              <a:rPr lang="en-US" b="1" dirty="0">
                <a:latin typeface="Times New Roman" panose="02020603050405020304" pitchFamily="18" charset="0"/>
                <a:cs typeface="Times New Roman" panose="02020603050405020304" pitchFamily="18" charset="0"/>
              </a:rPr>
              <a:t>EPSTEIN-BARR VIRUS</a:t>
            </a:r>
          </a:p>
          <a:p>
            <a:pPr marL="0" indent="0">
              <a:buNone/>
            </a:pPr>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EBV, a member of the herpesvirus family, has been implicated in the pathogenesis of several human tumors: </a:t>
            </a:r>
          </a:p>
          <a:p>
            <a:pPr marL="857250" indent="-514350">
              <a:buFont typeface="+mj-lt"/>
              <a:buAutoNum type="alphaLcParenR"/>
            </a:pPr>
            <a:r>
              <a:rPr lang="en-US" dirty="0">
                <a:latin typeface="Times New Roman" panose="02020603050405020304" pitchFamily="18" charset="0"/>
                <a:cs typeface="Times New Roman" panose="02020603050405020304" pitchFamily="18" charset="0"/>
              </a:rPr>
              <a:t>The African form of Burkitt lymphoma;</a:t>
            </a:r>
          </a:p>
          <a:p>
            <a:pPr marL="857250" indent="-514350">
              <a:buFont typeface="+mj-lt"/>
              <a:buAutoNum type="alphaLcParenR"/>
            </a:pPr>
            <a:r>
              <a:rPr lang="en-US" dirty="0">
                <a:latin typeface="Times New Roman" panose="02020603050405020304" pitchFamily="18" charset="0"/>
                <a:cs typeface="Times New Roman" panose="02020603050405020304" pitchFamily="18" charset="0"/>
              </a:rPr>
              <a:t>B-cell lymphomas in immunosuppressed individuals (particularly in those with HIV infection or undergoing immunosuppressive therapy after organ or bone marrow transplantation); </a:t>
            </a:r>
          </a:p>
          <a:p>
            <a:pPr marL="857250" indent="-514350">
              <a:buFont typeface="+mj-lt"/>
              <a:buAutoNum type="alphaLcParenR"/>
            </a:pPr>
            <a:r>
              <a:rPr lang="en-US" dirty="0">
                <a:latin typeface="Times New Roman" panose="02020603050405020304" pitchFamily="18" charset="0"/>
                <a:cs typeface="Times New Roman" panose="02020603050405020304" pitchFamily="18" charset="0"/>
              </a:rPr>
              <a:t>A subset of Hodgkin lymphoma; </a:t>
            </a:r>
          </a:p>
          <a:p>
            <a:pPr marL="857250" indent="-514350">
              <a:buFont typeface="+mj-lt"/>
              <a:buAutoNum type="alphaLcParenR"/>
            </a:pPr>
            <a:r>
              <a:rPr lang="en-US" dirty="0">
                <a:latin typeface="Times New Roman" panose="02020603050405020304" pitchFamily="18" charset="0"/>
                <a:cs typeface="Times New Roman" panose="02020603050405020304" pitchFamily="18" charset="0"/>
              </a:rPr>
              <a:t>Nasopharyngeal and some gastric carcinomas etc.</a:t>
            </a:r>
          </a:p>
        </p:txBody>
      </p:sp>
    </p:spTree>
    <p:extLst>
      <p:ext uri="{BB962C8B-B14F-4D97-AF65-F5344CB8AC3E}">
        <p14:creationId xmlns:p14="http://schemas.microsoft.com/office/powerpoint/2010/main" val="311115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lstStyle/>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EBV infects B lymphocytes and possibly epithelial cells of the oropharynx.</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virus uses the complement receptor CD21 to attach to and infect B cells. </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infection of B cells is latent.</a:t>
            </a:r>
          </a:p>
        </p:txBody>
      </p:sp>
    </p:spTree>
    <p:extLst>
      <p:ext uri="{BB962C8B-B14F-4D97-AF65-F5344CB8AC3E}">
        <p14:creationId xmlns:p14="http://schemas.microsoft.com/office/powerpoint/2010/main" val="1948404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813"/>
            <a:ext cx="10515600" cy="5391150"/>
          </a:xfrm>
        </p:spPr>
        <p:txBody>
          <a:bodyPr>
            <a:normAutofit fontScale="85000" lnSpcReduction="100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EBV gene, </a:t>
            </a:r>
            <a:r>
              <a:rPr lang="en-US" b="1" dirty="0">
                <a:latin typeface="Times New Roman" panose="02020603050405020304" pitchFamily="18" charset="0"/>
                <a:cs typeface="Times New Roman" panose="02020603050405020304" pitchFamily="18" charset="0"/>
              </a:rPr>
              <a:t>latent membrane protein-1 (</a:t>
            </a:r>
            <a:r>
              <a:rPr lang="en-US" b="1" i="1" dirty="0">
                <a:latin typeface="Times New Roman" panose="02020603050405020304" pitchFamily="18" charset="0"/>
                <a:cs typeface="Times New Roman" panose="02020603050405020304" pitchFamily="18" charset="0"/>
              </a:rPr>
              <a:t>LMP-1)</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acts as an oncogene.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LMP-1 behaves like a constitutively active CD40 receptor,a key recipient of helper T-cell signals that stimulate B-cell growth.</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LMP-1 activates the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and JAK/STAT signaling pathways and promotes B-cell survival and proliferation, all of which occur autonomously (i.e.,without T cells or other outside signals) in EBV-infected B cells.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Concurrently, LMP-1 prevents apoptosis by activating BCL2.</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addition, the EBV genome contains a gene encoding a viral cytokine, </a:t>
            </a:r>
            <a:r>
              <a:rPr lang="en-US" b="1" dirty="0">
                <a:latin typeface="Times New Roman" panose="02020603050405020304" pitchFamily="18" charset="0"/>
                <a:cs typeface="Times New Roman" panose="02020603050405020304" pitchFamily="18" charset="0"/>
              </a:rPr>
              <a:t>vIL-10. </a:t>
            </a:r>
            <a:r>
              <a:rPr lang="en-US" dirty="0">
                <a:latin typeface="Times New Roman" panose="02020603050405020304" pitchFamily="18" charset="0"/>
                <a:cs typeface="Times New Roman" panose="02020603050405020304" pitchFamily="18" charset="0"/>
              </a:rPr>
              <a:t>This viral cytokine can prevent macrophages and monocytes from activating T cells and is required for EBV-dependent transformation of B cells.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3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488"/>
            <a:ext cx="10515600" cy="5705475"/>
          </a:xfrm>
        </p:spPr>
        <p:txBody>
          <a:bodyPr>
            <a:normAutofit fontScale="92500" lnSpcReduction="100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nonendemic areas 80% of tumors are unrelated to EBV, but virtually all endemic and sporadic tumors possess the t(8;14) or other translocations that dysregulate </a:t>
            </a:r>
            <a:r>
              <a:rPr lang="en-US" i="1" dirty="0">
                <a:latin typeface="Times New Roman" panose="02020603050405020304" pitchFamily="18" charset="0"/>
                <a:cs typeface="Times New Roman" panose="02020603050405020304" pitchFamily="18" charset="0"/>
              </a:rPr>
              <a:t>MYC</a:t>
            </a:r>
            <a:r>
              <a:rPr lang="en-US"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although sporadic Burkitt lymphomas are triggered by mechanisms other than EBV, they appear to develop through similar oncogenic pathways.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summary, in the case of Burkitt lymphoma, it seems that EBV is not directly oncogenic, but by acting as a polyclonal B-cell mitogen, it sets the stage for the acquisition of the (8;14) translocation and other mutations that ultimately produce a full-blown cancer.</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role played by EBV is more direct in EBV-positive B-cell lymphomas in immunosuppressed patients.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60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237" y="471488"/>
            <a:ext cx="10415587" cy="5853112"/>
          </a:xfrm>
        </p:spPr>
        <p:txBody>
          <a:bodyPr>
            <a:normAutofit/>
          </a:bodyPr>
          <a:lstStyle/>
          <a:p>
            <a:pPr>
              <a:buNone/>
            </a:pPr>
            <a:r>
              <a:rPr lang="en-US" sz="36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Etiology of Cancer (Carcinogenic Agents):</a:t>
            </a:r>
          </a:p>
          <a:p>
            <a:pPr>
              <a:buNone/>
            </a:pPr>
            <a:endParaRPr lang="en-US" sz="36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Three classes  of carcinogenic agents have been identified:</a:t>
            </a:r>
          </a:p>
          <a:p>
            <a:pPr>
              <a:buNone/>
            </a:pPr>
            <a:endParaRPr lang="en-US" sz="2400" b="1" dirty="0">
              <a:latin typeface="Times New Roman" panose="02020603050405020304" pitchFamily="18" charset="0"/>
              <a:cs typeface="Times New Roman" panose="02020603050405020304" pitchFamily="18" charset="0"/>
            </a:endParaRPr>
          </a:p>
          <a:p>
            <a:pPr marL="457200" indent="-457200">
              <a:buAutoNum type="arabicParenBoth"/>
            </a:pPr>
            <a:r>
              <a:rPr lang="en-US" sz="2400" b="1" dirty="0">
                <a:latin typeface="Times New Roman" panose="02020603050405020304" pitchFamily="18" charset="0"/>
                <a:cs typeface="Times New Roman" panose="02020603050405020304" pitchFamily="18" charset="0"/>
              </a:rPr>
              <a:t>Chemicals, </a:t>
            </a:r>
          </a:p>
          <a:p>
            <a:pPr marL="457200" indent="-457200">
              <a:buAutoNum type="arabicParenBoth"/>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(2) Radiant energy, and </a:t>
            </a:r>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(3) Microbial agents.</a:t>
            </a:r>
          </a:p>
          <a:p>
            <a:pPr algn="just">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4042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0063"/>
            <a:ext cx="10515600" cy="56769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NASOPHARYNGEAL CARCINOMA</a:t>
            </a:r>
          </a:p>
          <a:p>
            <a:pPr marL="0" indent="0">
              <a:buNone/>
            </a:pPr>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also associated with EBV infection. This tumor is endemic in southern China, in some parts of Africa, and in the Inuit population of the Arctic.</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contrast to Burkitt lymphoma, 100% of nasopharyngeal carcinomas obtained from all parts of the world contain EBV.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structure of the viral genome is identical (clonal) in all of the tumor cells within individual tumors, excluding the possibility that EBV infection occurred after tumor development.</a:t>
            </a:r>
          </a:p>
        </p:txBody>
      </p:sp>
    </p:spTree>
    <p:extLst>
      <p:ext uri="{BB962C8B-B14F-4D97-AF65-F5344CB8AC3E}">
        <p14:creationId xmlns:p14="http://schemas.microsoft.com/office/powerpoint/2010/main" val="243072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638"/>
            <a:ext cx="10515600" cy="5648325"/>
          </a:xfrm>
        </p:spPr>
        <p:txBody>
          <a:bodyPr>
            <a:normAutofit/>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uniform association of EBV with nasopharyngeal carcinoma suggests that EBV has a central role in the genesis of the tumor.</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But (as with Burkitt lymphoma) the restricted geographic distribution indicates that genetic or environmental cofactors, or both, also contribute to tumor development.</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Unlike Burkitt lymphoma, LMP-1 is expressed in nasopharyngeal carcinoma cells and, as in B cells, activates the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pathway.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in turn upregulates the expression of factors such as VEGF, FGF-2, MMP9, and COX2 that may contribute to oncogenesis.</a:t>
            </a:r>
          </a:p>
        </p:txBody>
      </p:sp>
    </p:spTree>
    <p:extLst>
      <p:ext uri="{BB962C8B-B14F-4D97-AF65-F5344CB8AC3E}">
        <p14:creationId xmlns:p14="http://schemas.microsoft.com/office/powerpoint/2010/main" val="188605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normAutofit fontScale="92500" lnSpcReduction="20000"/>
          </a:bodyPr>
          <a:lstStyle/>
          <a:p>
            <a:pPr marL="0" indent="0">
              <a:buNone/>
            </a:pPr>
            <a:r>
              <a:rPr lang="en-US" sz="4400" b="1" dirty="0">
                <a:latin typeface="Times New Roman" panose="02020603050405020304" pitchFamily="18" charset="0"/>
                <a:cs typeface="Times New Roman" panose="02020603050405020304" pitchFamily="18" charset="0"/>
              </a:rPr>
              <a:t>HEPATITIS B AND C VIRUS</a:t>
            </a:r>
          </a:p>
          <a:p>
            <a:pPr marL="0" indent="0">
              <a:buNone/>
            </a:pPr>
            <a:endParaRPr lang="en-US" sz="4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oncogenic effects of HBV and HCV are multifactorial, the dominant effect seems to be immunologically mediated chronic inflammation and hepatocyte death leading to regeneration and, over time, genomic damage.</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with any cause of hepatocellular injury, chronic viral infection leads to the compensatory proliferation of hepatocytes.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regenerative process is aided and abetted by a plethora of growth factors, cytokines, chemokines, and other bioactive substances.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These are produced by activated immune cells and promote cell survival, tissue remodeling, and angiogenesis.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554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188"/>
            <a:ext cx="10515600" cy="5819775"/>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activated immune cells also produce other mediators, such as reactive oxygen species, that are genotoxic and mutagenic.</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One key molecular step seems to be activation of the NF-</a:t>
            </a:r>
            <a:r>
              <a:rPr lang="el-GR" sz="2400" dirty="0">
                <a:latin typeface="Times New Roman" panose="02020603050405020304" pitchFamily="18" charset="0"/>
                <a:cs typeface="Times New Roman" panose="02020603050405020304" pitchFamily="18" charset="0"/>
              </a:rPr>
              <a:t>κ</a:t>
            </a:r>
            <a:r>
              <a:rPr lang="en-US" sz="2400" dirty="0">
                <a:latin typeface="Times New Roman" panose="02020603050405020304" pitchFamily="18" charset="0"/>
                <a:cs typeface="Times New Roman" panose="02020603050405020304" pitchFamily="18" charset="0"/>
              </a:rPr>
              <a:t>B pathway in hepatocytes in response to mediators derived from the activated immune cells.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Activation of the NF-</a:t>
            </a:r>
            <a:r>
              <a:rPr lang="el-GR" sz="2400" dirty="0">
                <a:latin typeface="Times New Roman" panose="02020603050405020304" pitchFamily="18" charset="0"/>
                <a:cs typeface="Times New Roman" panose="02020603050405020304" pitchFamily="18" charset="0"/>
              </a:rPr>
              <a:t>κ</a:t>
            </a:r>
            <a:r>
              <a:rPr lang="en-US" sz="2400" dirty="0">
                <a:latin typeface="Times New Roman" panose="02020603050405020304" pitchFamily="18" charset="0"/>
                <a:cs typeface="Times New Roman" panose="02020603050405020304" pitchFamily="18" charset="0"/>
              </a:rPr>
              <a:t>B pathway within hepatocytes blocks apoptosis, allowing the dividing hepatocytes to incur genotoxic stress and to accumulate mutations.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Although this seems to be the dominant mechanism in the pathogenesis of virus-induced hepatocellular carcinoma, the HBV genome also contains genes that may directly promote the development of cancer. </a:t>
            </a:r>
          </a:p>
        </p:txBody>
      </p:sp>
    </p:spTree>
    <p:extLst>
      <p:ext uri="{BB962C8B-B14F-4D97-AF65-F5344CB8AC3E}">
        <p14:creationId xmlns:p14="http://schemas.microsoft.com/office/powerpoint/2010/main" val="1663812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1513"/>
            <a:ext cx="10515600" cy="5505450"/>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an HBV gene known as </a:t>
            </a:r>
            <a:r>
              <a:rPr lang="en-US" sz="2400" b="1" i="1" dirty="0">
                <a:latin typeface="Times New Roman" panose="02020603050405020304" pitchFamily="18" charset="0"/>
                <a:cs typeface="Times New Roman" panose="02020603050405020304" pitchFamily="18" charset="0"/>
              </a:rPr>
              <a:t>HBx </a:t>
            </a:r>
            <a:r>
              <a:rPr lang="en-US" sz="2400" dirty="0">
                <a:latin typeface="Times New Roman" panose="02020603050405020304" pitchFamily="18" charset="0"/>
                <a:cs typeface="Times New Roman" panose="02020603050405020304" pitchFamily="18" charset="0"/>
              </a:rPr>
              <a:t>can activate a variety of transcription factors and several signal transduction pathways.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addition, viral integration can cause structural changes in chromosomes that dysregulate oncogenes and tumor suppressor genes.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Although not a DNA virus, HCV is also strongly linked to the pathogenesis of liver cancer.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molecular mechanisms used by HCV are less well defined than are those of HBV.</a:t>
            </a:r>
          </a:p>
        </p:txBody>
      </p:sp>
    </p:spTree>
    <p:extLst>
      <p:ext uri="{BB962C8B-B14F-4D97-AF65-F5344CB8AC3E}">
        <p14:creationId xmlns:p14="http://schemas.microsoft.com/office/powerpoint/2010/main" val="2377350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b="1" dirty="0">
                <a:latin typeface="Times New Roman" panose="02020603050405020304" pitchFamily="18" charset="0"/>
                <a:cs typeface="Times New Roman" panose="02020603050405020304" pitchFamily="18" charset="0"/>
              </a:rPr>
              <a:t>HELICOBACTER PYLORI</a:t>
            </a:r>
          </a:p>
        </p:txBody>
      </p:sp>
      <p:sp>
        <p:nvSpPr>
          <p:cNvPr id="3" name="Content Placeholder 2"/>
          <p:cNvSpPr>
            <a:spLocks noGrp="1"/>
          </p:cNvSpPr>
          <p:nvPr>
            <p:ph idx="1"/>
          </p:nvPr>
        </p:nvSpPr>
        <p:spPr/>
        <p:txBody>
          <a:bodyPr>
            <a:normAutofit fontScale="925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bacterium classified as a carcinogen. Indeed, </a:t>
            </a:r>
            <a:r>
              <a:rPr lang="en-US" i="1" dirty="0">
                <a:latin typeface="Times New Roman" panose="02020603050405020304" pitchFamily="18" charset="0"/>
                <a:cs typeface="Times New Roman" panose="02020603050405020304" pitchFamily="18" charset="0"/>
              </a:rPr>
              <a:t>H. pylori </a:t>
            </a:r>
            <a:r>
              <a:rPr lang="en-US" dirty="0">
                <a:latin typeface="Times New Roman" panose="02020603050405020304" pitchFamily="18" charset="0"/>
                <a:cs typeface="Times New Roman" panose="02020603050405020304" pitchFamily="18" charset="0"/>
              </a:rPr>
              <a:t>infection is implicated in the genesis of both gastric adenocarcinomas and gastric lymphomas.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scenario for the development of gastric adenocarcinoma is similar to that of HBV- and HCV-induced liver cancer, as it involves increased epithelial cell proliferation in a background of chronic inflammation.</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As in viral hepatitis, the inflammatory milieu contains numerous genotoxic agents, such as reactive oxygen species.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87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2925"/>
            <a:ext cx="10515600" cy="5634038"/>
          </a:xfrm>
        </p:spPr>
        <p:txBody>
          <a:bodyPr>
            <a:normAutofit/>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There is an initial development of chronic gastritis, followed by gastric atrophy, intestinal metaplasia of the lining cells, dysplasia, and cancer.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sequence takes decades to complete and occurs in only 3% of infected patients.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Like HBV and HCV, the </a:t>
            </a:r>
            <a:r>
              <a:rPr lang="en-US" i="1" dirty="0">
                <a:latin typeface="Times New Roman" panose="02020603050405020304" pitchFamily="18" charset="0"/>
                <a:cs typeface="Times New Roman" panose="02020603050405020304" pitchFamily="18" charset="0"/>
              </a:rPr>
              <a:t>H. pylori </a:t>
            </a:r>
            <a:r>
              <a:rPr lang="en-US" dirty="0">
                <a:latin typeface="Times New Roman" panose="02020603050405020304" pitchFamily="18" charset="0"/>
                <a:cs typeface="Times New Roman" panose="02020603050405020304" pitchFamily="18" charset="0"/>
              </a:rPr>
              <a:t>genome also contains genes directly implicated in oncogenesis. Strains associated with gastric adenocarcinoma have been shown to contain a “pathogenicity island” that contains </a:t>
            </a:r>
            <a:r>
              <a:rPr lang="en-US" b="1" dirty="0">
                <a:latin typeface="Times New Roman" panose="02020603050405020304" pitchFamily="18" charset="0"/>
                <a:cs typeface="Times New Roman" panose="02020603050405020304" pitchFamily="18" charset="0"/>
              </a:rPr>
              <a:t>cytotoxin-associated A (</a:t>
            </a:r>
            <a:r>
              <a:rPr lang="en-US" b="1" i="1" dirty="0">
                <a:latin typeface="Times New Roman" panose="02020603050405020304" pitchFamily="18" charset="0"/>
                <a:cs typeface="Times New Roman" panose="02020603050405020304" pitchFamily="18" charset="0"/>
              </a:rPr>
              <a:t>CagA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47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463"/>
            <a:ext cx="10515600" cy="5905500"/>
          </a:xfrm>
        </p:spPr>
        <p:txBody>
          <a:bodyPr>
            <a:normAutofit/>
          </a:bodyPr>
          <a:lstStyle/>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Although </a:t>
            </a:r>
            <a:r>
              <a:rPr lang="en-US" i="1" dirty="0">
                <a:latin typeface="Times New Roman" panose="02020603050405020304" pitchFamily="18" charset="0"/>
                <a:cs typeface="Times New Roman" panose="02020603050405020304" pitchFamily="18" charset="0"/>
              </a:rPr>
              <a:t>H. pylori </a:t>
            </a:r>
            <a:r>
              <a:rPr lang="en-US" dirty="0">
                <a:latin typeface="Times New Roman" panose="02020603050405020304" pitchFamily="18" charset="0"/>
                <a:cs typeface="Times New Roman" panose="02020603050405020304" pitchFamily="18" charset="0"/>
              </a:rPr>
              <a:t>is noninvasive, </a:t>
            </a:r>
            <a:r>
              <a:rPr lang="en-US" i="1" dirty="0">
                <a:latin typeface="Times New Roman" panose="02020603050405020304" pitchFamily="18" charset="0"/>
                <a:cs typeface="Times New Roman" panose="02020603050405020304" pitchFamily="18" charset="0"/>
              </a:rPr>
              <a:t>CagA </a:t>
            </a:r>
            <a:r>
              <a:rPr lang="en-US" dirty="0">
                <a:latin typeface="Times New Roman" panose="02020603050405020304" pitchFamily="18" charset="0"/>
                <a:cs typeface="Times New Roman" panose="02020603050405020304" pitchFamily="18" charset="0"/>
              </a:rPr>
              <a:t>penetrates into gastric epithelial cells, where it has a variety of effects, including the initiation of a signaling cascade that mimics unregulated growth factor stimulation.</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gastric lymphomas are of B-cell origin.</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thought that </a:t>
            </a:r>
            <a:r>
              <a:rPr lang="en-US" i="1" dirty="0">
                <a:latin typeface="Times New Roman" panose="02020603050405020304" pitchFamily="18" charset="0"/>
                <a:cs typeface="Times New Roman" panose="02020603050405020304" pitchFamily="18" charset="0"/>
              </a:rPr>
              <a:t>H. pylori </a:t>
            </a:r>
            <a:r>
              <a:rPr lang="en-US" dirty="0">
                <a:latin typeface="Times New Roman" panose="02020603050405020304" pitchFamily="18" charset="0"/>
                <a:cs typeface="Times New Roman" panose="02020603050405020304" pitchFamily="18" charset="0"/>
              </a:rPr>
              <a:t>infection leads to the appearance of </a:t>
            </a:r>
            <a:r>
              <a:rPr lang="en-US" i="1" dirty="0">
                <a:latin typeface="Times New Roman" panose="02020603050405020304" pitchFamily="18" charset="0"/>
                <a:cs typeface="Times New Roman" panose="02020603050405020304" pitchFamily="18" charset="0"/>
              </a:rPr>
              <a:t>H. pylori</a:t>
            </a:r>
            <a:r>
              <a:rPr lang="en-US" dirty="0">
                <a:latin typeface="Times New Roman" panose="02020603050405020304" pitchFamily="18" charset="0"/>
                <a:cs typeface="Times New Roman" panose="02020603050405020304" pitchFamily="18" charset="0"/>
              </a:rPr>
              <a:t>-reactive T cells, which in turn stimulate a polyclonal B-cell proliferation. </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chronic infections, currently unknown mutations may be acquired that give individual cells a growth advantage.</a:t>
            </a:r>
          </a:p>
        </p:txBody>
      </p:sp>
    </p:spTree>
    <p:extLst>
      <p:ext uri="{BB962C8B-B14F-4D97-AF65-F5344CB8AC3E}">
        <p14:creationId xmlns:p14="http://schemas.microsoft.com/office/powerpoint/2010/main" val="2240137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213"/>
            <a:ext cx="10515600" cy="5619750"/>
          </a:xfrm>
        </p:spPr>
        <p:txBody>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These cells grow out into a monoclonal “MALToma” that nevertheless remains dependent on T-cell stimulation of B-cell pathways that activate the transcription factor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this stage, eradication of </a:t>
            </a:r>
            <a:r>
              <a:rPr lang="en-US" i="1" dirty="0">
                <a:latin typeface="Times New Roman" panose="02020603050405020304" pitchFamily="18" charset="0"/>
                <a:cs typeface="Times New Roman" panose="02020603050405020304" pitchFamily="18" charset="0"/>
              </a:rPr>
              <a:t>H. pylori </a:t>
            </a:r>
            <a:r>
              <a:rPr lang="en-US" dirty="0">
                <a:latin typeface="Times New Roman" panose="02020603050405020304" pitchFamily="18" charset="0"/>
                <a:cs typeface="Times New Roman" panose="02020603050405020304" pitchFamily="18" charset="0"/>
              </a:rPr>
              <a:t>by antibiotic therapy “cures” the lymphoma by removing the antigenic stimulus for T cells.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later stages, however, additional mutations may be acquired that cause constitutive NF-</a:t>
            </a:r>
            <a:r>
              <a:rPr lang="el-GR" dirty="0">
                <a:latin typeface="Times New Roman" panose="02020603050405020304" pitchFamily="18" charset="0"/>
                <a:cs typeface="Times New Roman" panose="02020603050405020304" pitchFamily="18" charset="0"/>
              </a:rPr>
              <a:t>κ</a:t>
            </a:r>
            <a:r>
              <a:rPr lang="en-US" dirty="0">
                <a:latin typeface="Times New Roman" panose="02020603050405020304" pitchFamily="18" charset="0"/>
                <a:cs typeface="Times New Roman" panose="02020603050405020304" pitchFamily="18" charset="0"/>
              </a:rPr>
              <a:t>B activation. At this point, the MALToma no longer requires the antigenic stimulus of the bacterium for growth and survival and develops the capacity to spread beyond the stomach to other tissues.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15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2925"/>
            <a:ext cx="10515600" cy="5634038"/>
          </a:xfrm>
        </p:spPr>
        <p:txBody>
          <a:bodyPr/>
          <a:lstStyle/>
          <a:p>
            <a:pPr marL="0" indent="0" algn="ctr">
              <a:buNone/>
            </a:pPr>
            <a:r>
              <a:rPr lang="en-US" b="1" dirty="0">
                <a:latin typeface="Lucida Calligraphy" panose="03010101010101010101" pitchFamily="66" charset="0"/>
                <a:cs typeface="Times New Roman" panose="02020603050405020304" pitchFamily="18" charset="0"/>
              </a:rPr>
              <a:t>References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AutoNum type="arabicPeriod"/>
            </a:pPr>
            <a:r>
              <a:rPr lang="en-US" dirty="0">
                <a:latin typeface="Times New Roman" panose="02020603050405020304" pitchFamily="18" charset="0"/>
                <a:cs typeface="Times New Roman" panose="02020603050405020304" pitchFamily="18" charset="0"/>
              </a:rPr>
              <a:t>Robbins and Cotran: Pathologic basis of disease.</a:t>
            </a:r>
          </a:p>
          <a:p>
            <a:pPr marL="514350" indent="-51435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09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136517"/>
            <a:ext cx="10796587" cy="1325563"/>
          </a:xfrm>
        </p:spPr>
        <p:txBody>
          <a:bodyPr>
            <a:normAutofit/>
          </a:bodyPr>
          <a:lstStyle/>
          <a:p>
            <a:r>
              <a:rPr lang="en-US" b="1" dirty="0">
                <a:latin typeface="Times New Roman" panose="02020603050405020304" pitchFamily="18" charset="0"/>
                <a:cs typeface="Times New Roman" panose="02020603050405020304" pitchFamily="18" charset="0"/>
              </a:rPr>
              <a:t>Steps Involved in Chemical carcinogenesis: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following concepts relating to the initiation-promotion sequence have emerged from the classical experiments:</a:t>
            </a:r>
          </a:p>
          <a:p>
            <a:pPr marL="0" indent="0">
              <a:buNone/>
            </a:pPr>
            <a:endParaRPr lang="en-US" sz="2400" dirty="0">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Initiation results from exposure of cells to a sufficient dose of a carcinogenic agent (initiator); an initiated cell is altered, making it potentially capable of giving rise to a tumor (groups 2 and 3). Initiation alone, however, is not sufficient for tumor formation (group 1).</a:t>
            </a:r>
          </a:p>
          <a:p>
            <a:pPr marL="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Initiation causes permanent DNA damage (mutations). It is therefore rapid and irreversible and has “memory.” This is illustrated by group 3, in which tumors were produced even if the application of the promoting agent was delayed for several months after a single application of the initiator.</a:t>
            </a:r>
          </a:p>
          <a:p>
            <a:pPr marL="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18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1"/>
            <a:ext cx="10515600" cy="2019300"/>
          </a:xfrm>
        </p:spPr>
        <p:txBody>
          <a:bodyPr>
            <a:no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Promoters can induce tumors in initiated cells, but they are nontumorigenic by themselves (group 5). Furthermore, tumors do not result when the promoting agent is applied before, rather than after, the initiating agent (group 4). </a:t>
            </a:r>
            <a:br>
              <a:rPr lang="en-US" sz="2400" dirty="0">
                <a:latin typeface="Times New Roman" panose="02020603050405020304" pitchFamily="18" charset="0"/>
                <a:cs typeface="Times New Roman" panose="02020603050405020304" pitchFamily="18" charset="0"/>
              </a:rPr>
            </a:b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263" y="1861741"/>
            <a:ext cx="4986337" cy="3739753"/>
          </a:xfrm>
        </p:spPr>
      </p:pic>
      <p:sp>
        <p:nvSpPr>
          <p:cNvPr id="3" name="TextBox 2"/>
          <p:cNvSpPr txBox="1"/>
          <p:nvPr/>
        </p:nvSpPr>
        <p:spPr>
          <a:xfrm>
            <a:off x="1390650" y="6057900"/>
            <a:ext cx="10496550" cy="338554"/>
          </a:xfrm>
          <a:prstGeom prst="rect">
            <a:avLst/>
          </a:prstGeom>
          <a:noFill/>
        </p:spPr>
        <p:txBody>
          <a:bodyPr wrap="square" rtlCol="0">
            <a:spAutoFit/>
          </a:bodyPr>
          <a:lstStyle/>
          <a:p>
            <a:r>
              <a:rPr lang="en-US" sz="1600" b="1" dirty="0">
                <a:latin typeface="Lucida Bright" panose="02040602050505020304" pitchFamily="18" charset="0"/>
              </a:rPr>
              <a:t>Fig: Experiments demonstrating the initiation and promotion phases of carcinogenesis in mice.</a:t>
            </a:r>
          </a:p>
        </p:txBody>
      </p:sp>
    </p:spTree>
    <p:extLst>
      <p:ext uri="{BB962C8B-B14F-4D97-AF65-F5344CB8AC3E}">
        <p14:creationId xmlns:p14="http://schemas.microsoft.com/office/powerpoint/2010/main" val="282797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Initiation of chemical carcinogenesis</a:t>
            </a:r>
          </a:p>
        </p:txBody>
      </p:sp>
      <p:sp>
        <p:nvSpPr>
          <p:cNvPr id="3" name="Content Placeholder 2"/>
          <p:cNvSpPr>
            <a:spLocks noGrp="1"/>
          </p:cNvSpPr>
          <p:nvPr>
            <p:ph idx="1"/>
          </p:nvPr>
        </p:nvSpPr>
        <p:spPr>
          <a:xfrm>
            <a:off x="838200" y="1825624"/>
            <a:ext cx="10515600" cy="4537075"/>
          </a:xfrm>
        </p:spPr>
        <p:txBody>
          <a:bodyPr>
            <a:normAutofit lnSpcReduction="10000"/>
          </a:bodyPr>
          <a:lstStyle/>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All initiating chemical carcinogens are highly reactive </a:t>
            </a:r>
            <a:r>
              <a:rPr lang="en-US" sz="2600" i="1" dirty="0">
                <a:latin typeface="Times New Roman" panose="02020603050405020304" pitchFamily="18" charset="0"/>
                <a:cs typeface="Times New Roman" panose="02020603050405020304" pitchFamily="18" charset="0"/>
              </a:rPr>
              <a:t>electrophiles</a:t>
            </a:r>
            <a:r>
              <a:rPr lang="en-US" sz="2600" dirty="0">
                <a:latin typeface="Times New Roman" panose="02020603050405020304" pitchFamily="18" charset="0"/>
                <a:cs typeface="Times New Roman" panose="02020603050405020304" pitchFamily="18" charset="0"/>
              </a:rPr>
              <a:t> that can react with nucleophilic sites in the cell.</a:t>
            </a:r>
          </a:p>
          <a:p>
            <a:pPr marL="285750" indent="-2857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Their targets are DNA, RNA, and proteins, and in some cases these interactions cause cell death.</a:t>
            </a:r>
          </a:p>
          <a:p>
            <a:pPr marL="285750" indent="-2857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Initiation inflicts </a:t>
            </a:r>
            <a:r>
              <a:rPr lang="en-US" sz="2600" b="1" dirty="0">
                <a:latin typeface="Times New Roman" panose="02020603050405020304" pitchFamily="18" charset="0"/>
                <a:cs typeface="Times New Roman" panose="02020603050405020304" pitchFamily="18" charset="0"/>
              </a:rPr>
              <a:t>nonlethal damage </a:t>
            </a:r>
            <a:r>
              <a:rPr lang="en-US" sz="2600" dirty="0">
                <a:latin typeface="Times New Roman" panose="02020603050405020304" pitchFamily="18" charset="0"/>
                <a:cs typeface="Times New Roman" panose="02020603050405020304" pitchFamily="18" charset="0"/>
              </a:rPr>
              <a:t>to the DNA that cannot be repaired. The mutated cell then passes on the DNA lesions to its daughter cells.</a:t>
            </a:r>
          </a:p>
          <a:p>
            <a:pPr marL="285750" indent="-28575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Chemicals that can cause initiation of carcinogenesis are 2 types: </a:t>
            </a:r>
            <a:r>
              <a:rPr lang="en-US" sz="2600" b="1" i="1" dirty="0">
                <a:latin typeface="Times New Roman" panose="02020603050405020304" pitchFamily="18" charset="0"/>
                <a:cs typeface="Times New Roman" panose="02020603050405020304" pitchFamily="18" charset="0"/>
              </a:rPr>
              <a:t>direct acting and indirect acting.</a:t>
            </a:r>
          </a:p>
        </p:txBody>
      </p:sp>
    </p:spTree>
    <p:extLst>
      <p:ext uri="{BB962C8B-B14F-4D97-AF65-F5344CB8AC3E}">
        <p14:creationId xmlns:p14="http://schemas.microsoft.com/office/powerpoint/2010/main" val="338713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Direct acting agents</a:t>
            </a: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Require no metabolic conversion to become carcinogenic. </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Most are weak carcinogens but some are important because they are cancer chemotherapeutic drugs (e.g., alkylating agents).</a:t>
            </a:r>
          </a:p>
          <a:p>
            <a:pPr marL="457200" indent="-4572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risk of induced cancer is low, but its existence dictates judicious use of such agents.</a:t>
            </a:r>
          </a:p>
        </p:txBody>
      </p:sp>
    </p:spTree>
    <p:extLst>
      <p:ext uri="{BB962C8B-B14F-4D97-AF65-F5344CB8AC3E}">
        <p14:creationId xmlns:p14="http://schemas.microsoft.com/office/powerpoint/2010/main" val="367059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Indirect acting carcinogens</a:t>
            </a:r>
            <a:r>
              <a:rPr lang="en-US" dirty="0"/>
              <a:t>	</a:t>
            </a:r>
          </a:p>
        </p:txBody>
      </p:sp>
      <p:sp>
        <p:nvSpPr>
          <p:cNvPr id="3" name="Content Placeholder 2"/>
          <p:cNvSpPr>
            <a:spLocks noGrp="1"/>
          </p:cNvSpPr>
          <p:nvPr>
            <p:ph idx="1"/>
          </p:nvPr>
        </p:nvSpPr>
        <p:spPr>
          <a:xfrm>
            <a:off x="838200" y="1619250"/>
            <a:ext cx="10515600" cy="4557713"/>
          </a:xfrm>
        </p:spPr>
        <p:txBody>
          <a:bodyPr>
            <a:normAutofit fontScale="92500" lnSpcReduction="20000"/>
          </a:bodyPr>
          <a:lstStyle/>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Chemicals that require metabolic conversion to become </a:t>
            </a:r>
            <a:r>
              <a:rPr lang="en-US">
                <a:latin typeface="Times New Roman" panose="02020603050405020304" pitchFamily="18" charset="0"/>
                <a:cs typeface="Times New Roman" panose="02020603050405020304" pitchFamily="18" charset="0"/>
              </a:rPr>
              <a:t>active Carcinogens (ultimate carcinogen).</a:t>
            </a: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of the most potent indirect chemical carcinogens—the </a:t>
            </a:r>
            <a:r>
              <a:rPr lang="en-US" b="1" dirty="0">
                <a:latin typeface="Times New Roman" panose="02020603050405020304" pitchFamily="18" charset="0"/>
                <a:cs typeface="Times New Roman" panose="02020603050405020304" pitchFamily="18" charset="0"/>
              </a:rPr>
              <a:t>polycyclic hydrocarbons </a:t>
            </a:r>
            <a:r>
              <a:rPr lang="en-US" dirty="0">
                <a:latin typeface="Times New Roman" panose="02020603050405020304" pitchFamily="18" charset="0"/>
                <a:cs typeface="Times New Roman" panose="02020603050405020304" pitchFamily="18" charset="0"/>
              </a:rPr>
              <a:t>(are present in fossil fuels); </a:t>
            </a:r>
            <a:r>
              <a:rPr lang="en-US" b="1" dirty="0">
                <a:latin typeface="Times New Roman" panose="02020603050405020304" pitchFamily="18" charset="0"/>
                <a:cs typeface="Times New Roman" panose="02020603050405020304" pitchFamily="18" charset="0"/>
              </a:rPr>
              <a:t>benzo[</a:t>
            </a:r>
            <a:r>
              <a:rPr lang="en-US" b="1" i="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]pyrene </a:t>
            </a:r>
            <a:r>
              <a:rPr lang="en-US" dirty="0">
                <a:latin typeface="Times New Roman" panose="02020603050405020304" pitchFamily="18" charset="0"/>
                <a:cs typeface="Times New Roman" panose="02020603050405020304" pitchFamily="18" charset="0"/>
              </a:rPr>
              <a:t>(the active component of soot, which Potts showed to be carcinogenic), are formed during the high-temperature combustion of tobacco in cigarettes</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Most of the known carcinogens are metabolized by </a:t>
            </a:r>
            <a:r>
              <a:rPr lang="en-US" b="1" i="1" dirty="0">
                <a:latin typeface="Times New Roman" panose="02020603050405020304" pitchFamily="18" charset="0"/>
                <a:cs typeface="Times New Roman" panose="02020603050405020304" pitchFamily="18" charset="0"/>
              </a:rPr>
              <a:t>cytochrome P-450-dependent mono-oxygenases</a:t>
            </a:r>
            <a:r>
              <a:rPr lang="en-US" dirty="0">
                <a:latin typeface="Times New Roman" panose="02020603050405020304" pitchFamily="18" charset="0"/>
                <a:cs typeface="Times New Roman" panose="02020603050405020304" pitchFamily="18" charset="0"/>
              </a:rPr>
              <a:t>. </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genes that encode these enzymes are polymorphic, and the activity and inducibility of these enzymes vary significantly among individuals.</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34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2950"/>
            <a:ext cx="10515600" cy="5434013"/>
          </a:xfrm>
        </p:spPr>
        <p:txBody>
          <a:bodyPr>
            <a:normAutofit/>
          </a:bodyPr>
          <a:lstStyle/>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these enzymes are essential for the activation of procarcinogens, the susceptibility to carcinogenesis is related in part to the particular polymorphic variants that an individual inherits. </a:t>
            </a:r>
          </a:p>
          <a:p>
            <a:pPr marL="400050" indent="-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it may be possible to assess cancer risk in a given individual by genetic analysis of such enzyme polymorphisms</a:t>
            </a:r>
          </a:p>
        </p:txBody>
      </p:sp>
    </p:spTree>
    <p:extLst>
      <p:ext uri="{BB962C8B-B14F-4D97-AF65-F5344CB8AC3E}">
        <p14:creationId xmlns:p14="http://schemas.microsoft.com/office/powerpoint/2010/main" val="261412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6337</TotalTime>
  <Words>3170</Words>
  <Application>Microsoft Macintosh PowerPoint</Application>
  <PresentationFormat>Widescreen</PresentationFormat>
  <Paragraphs>225</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Courier New</vt:lpstr>
      <vt:lpstr>Lucida Bright</vt:lpstr>
      <vt:lpstr>Lucida Calligraphy</vt:lpstr>
      <vt:lpstr>Times New Roman</vt:lpstr>
      <vt:lpstr>Wingdings</vt:lpstr>
      <vt:lpstr>Office Theme</vt:lpstr>
      <vt:lpstr>Carcinogenic agents and their cellular interactions </vt:lpstr>
      <vt:lpstr>PowerPoint Presentation</vt:lpstr>
      <vt:lpstr>PowerPoint Presentation</vt:lpstr>
      <vt:lpstr>Steps Involved in Chemical carcinogenesis:</vt:lpstr>
      <vt:lpstr>Promoters can induce tumors in initiated cells, but they are nontumorigenic by themselves (group 5). Furthermore, tumors do not result when the promoting agent is applied before, rather than after, the initiating agent (group 4).  </vt:lpstr>
      <vt:lpstr>Initiation of chemical carcinogenesis</vt:lpstr>
      <vt:lpstr>Direct acting agents</vt:lpstr>
      <vt:lpstr>Indirect acting carcinogens </vt:lpstr>
      <vt:lpstr>PowerPoint Presentation</vt:lpstr>
      <vt:lpstr>PowerPoint Presentation</vt:lpstr>
      <vt:lpstr>Molecular targets of chemical carcinogens</vt:lpstr>
      <vt:lpstr>PowerPoint Presentation</vt:lpstr>
      <vt:lpstr>Promotion of chemical carcionogenesis</vt:lpstr>
      <vt:lpstr>PowerPoint Presentation</vt:lpstr>
      <vt:lpstr>RADIATION CARCINOGENESIS</vt:lpstr>
      <vt:lpstr>PowerPoint Presentation</vt:lpstr>
      <vt:lpstr>PowerPoint Presentation</vt:lpstr>
      <vt:lpstr>PowerPoint Presentation</vt:lpstr>
      <vt:lpstr>MICROBIAL CARCINOGENESIS</vt:lpstr>
      <vt:lpstr>PowerPoint Presentation</vt:lpstr>
      <vt:lpstr>PowerPoint Presentation</vt:lpstr>
      <vt:lpstr>Oncogenic DNA virus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HELICOBACTER PYLORI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Carcinogenic agents and their cellular interactions </dc:title>
  <dc:creator>animesh debbarma</dc:creator>
  <cp:lastModifiedBy>Microsoft Office User</cp:lastModifiedBy>
  <cp:revision>47</cp:revision>
  <dcterms:created xsi:type="dcterms:W3CDTF">2017-01-02T14:44:24Z</dcterms:created>
  <dcterms:modified xsi:type="dcterms:W3CDTF">2025-05-14T06:50:38Z</dcterms:modified>
</cp:coreProperties>
</file>