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7" r:id="rId4"/>
    <p:sldMasterId id="2147483709" r:id="rId5"/>
    <p:sldMasterId id="2147483724" r:id="rId6"/>
    <p:sldMasterId id="2147483737" r:id="rId7"/>
  </p:sldMasterIdLst>
  <p:notesMasterIdLst>
    <p:notesMasterId r:id="rId58"/>
  </p:notesMasterIdLst>
  <p:sldIdLst>
    <p:sldId id="265" r:id="rId8"/>
    <p:sldId id="369" r:id="rId9"/>
    <p:sldId id="259" r:id="rId10"/>
    <p:sldId id="257" r:id="rId11"/>
    <p:sldId id="371" r:id="rId12"/>
    <p:sldId id="372" r:id="rId13"/>
    <p:sldId id="261" r:id="rId14"/>
    <p:sldId id="260" r:id="rId15"/>
    <p:sldId id="262" r:id="rId16"/>
    <p:sldId id="305" r:id="rId17"/>
    <p:sldId id="273" r:id="rId18"/>
    <p:sldId id="323" r:id="rId19"/>
    <p:sldId id="338" r:id="rId20"/>
    <p:sldId id="297" r:id="rId21"/>
    <p:sldId id="299" r:id="rId22"/>
    <p:sldId id="491" r:id="rId23"/>
    <p:sldId id="492" r:id="rId24"/>
    <p:sldId id="263" r:id="rId25"/>
    <p:sldId id="309" r:id="rId26"/>
    <p:sldId id="311" r:id="rId27"/>
    <p:sldId id="307" r:id="rId28"/>
    <p:sldId id="312" r:id="rId29"/>
    <p:sldId id="494" r:id="rId30"/>
    <p:sldId id="495" r:id="rId31"/>
    <p:sldId id="278" r:id="rId32"/>
    <p:sldId id="264" r:id="rId33"/>
    <p:sldId id="497" r:id="rId34"/>
    <p:sldId id="303" r:id="rId35"/>
    <p:sldId id="498" r:id="rId36"/>
    <p:sldId id="499" r:id="rId37"/>
    <p:sldId id="281" r:id="rId38"/>
    <p:sldId id="500" r:id="rId39"/>
    <p:sldId id="306" r:id="rId40"/>
    <p:sldId id="501" r:id="rId41"/>
    <p:sldId id="503" r:id="rId42"/>
    <p:sldId id="504" r:id="rId43"/>
    <p:sldId id="308" r:id="rId44"/>
    <p:sldId id="313" r:id="rId45"/>
    <p:sldId id="506" r:id="rId46"/>
    <p:sldId id="336" r:id="rId47"/>
    <p:sldId id="337" r:id="rId48"/>
    <p:sldId id="505" r:id="rId49"/>
    <p:sldId id="344" r:id="rId50"/>
    <p:sldId id="346" r:id="rId51"/>
    <p:sldId id="272" r:id="rId52"/>
    <p:sldId id="340" r:id="rId53"/>
    <p:sldId id="326" r:id="rId54"/>
    <p:sldId id="330" r:id="rId55"/>
    <p:sldId id="341" r:id="rId56"/>
    <p:sldId id="33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tayo Ifedayo Ajayi" userId="0aac8bc0-a700-4986-9d9a-64301aacf9a9" providerId="ADAL" clId="{1CFA0F93-F8EE-43D2-A507-6A51B87D6992}"/>
    <pc:docChg chg="modSld">
      <pc:chgData name="Olutayo Ifedayo Ajayi" userId="0aac8bc0-a700-4986-9d9a-64301aacf9a9" providerId="ADAL" clId="{1CFA0F93-F8EE-43D2-A507-6A51B87D6992}" dt="2025-03-14T11:21:47.875" v="11" actId="113"/>
      <pc:docMkLst>
        <pc:docMk/>
      </pc:docMkLst>
      <pc:sldChg chg="modSp mod">
        <pc:chgData name="Olutayo Ifedayo Ajayi" userId="0aac8bc0-a700-4986-9d9a-64301aacf9a9" providerId="ADAL" clId="{1CFA0F93-F8EE-43D2-A507-6A51B87D6992}" dt="2025-03-14T11:21:47.875" v="11" actId="113"/>
        <pc:sldMkLst>
          <pc:docMk/>
          <pc:sldMk cId="801134724" sldId="281"/>
        </pc:sldMkLst>
        <pc:spChg chg="mod">
          <ac:chgData name="Olutayo Ifedayo Ajayi" userId="0aac8bc0-a700-4986-9d9a-64301aacf9a9" providerId="ADAL" clId="{1CFA0F93-F8EE-43D2-A507-6A51B87D6992}" dt="2025-03-14T11:21:47.875" v="11" actId="113"/>
          <ac:spMkLst>
            <pc:docMk/>
            <pc:sldMk cId="801134724" sldId="281"/>
            <ac:spMk id="36867" creationId="{00000000-0000-0000-0000-000000000000}"/>
          </ac:spMkLst>
        </pc:spChg>
      </pc:sldChg>
      <pc:sldChg chg="modSp mod">
        <pc:chgData name="Olutayo Ifedayo Ajayi" userId="0aac8bc0-a700-4986-9d9a-64301aacf9a9" providerId="ADAL" clId="{1CFA0F93-F8EE-43D2-A507-6A51B87D6992}" dt="2025-03-14T11:16:50.009" v="3" actId="20577"/>
        <pc:sldMkLst>
          <pc:docMk/>
          <pc:sldMk cId="2962319079" sldId="305"/>
        </pc:sldMkLst>
        <pc:spChg chg="mod">
          <ac:chgData name="Olutayo Ifedayo Ajayi" userId="0aac8bc0-a700-4986-9d9a-64301aacf9a9" providerId="ADAL" clId="{1CFA0F93-F8EE-43D2-A507-6A51B87D6992}" dt="2025-03-14T11:16:50.009" v="3" actId="20577"/>
          <ac:spMkLst>
            <pc:docMk/>
            <pc:sldMk cId="2962319079" sldId="305"/>
            <ac:spMk id="3" creationId="{00000000-0000-0000-0000-000000000000}"/>
          </ac:spMkLst>
        </pc:spChg>
        <pc:spChg chg="mod">
          <ac:chgData name="Olutayo Ifedayo Ajayi" userId="0aac8bc0-a700-4986-9d9a-64301aacf9a9" providerId="ADAL" clId="{1CFA0F93-F8EE-43D2-A507-6A51B87D6992}" dt="2025-03-14T11:16:39.857" v="2" actId="20577"/>
          <ac:spMkLst>
            <pc:docMk/>
            <pc:sldMk cId="2962319079" sldId="305"/>
            <ac:spMk id="4" creationId="{00000000-0000-0000-0000-000000000000}"/>
          </ac:spMkLst>
        </pc:spChg>
      </pc:sldChg>
      <pc:sldChg chg="modSp mod">
        <pc:chgData name="Olutayo Ifedayo Ajayi" userId="0aac8bc0-a700-4986-9d9a-64301aacf9a9" providerId="ADAL" clId="{1CFA0F93-F8EE-43D2-A507-6A51B87D6992}" dt="2025-03-14T11:19:08.705" v="9" actId="20577"/>
        <pc:sldMkLst>
          <pc:docMk/>
          <pc:sldMk cId="1862675164" sldId="307"/>
        </pc:sldMkLst>
        <pc:spChg chg="mod">
          <ac:chgData name="Olutayo Ifedayo Ajayi" userId="0aac8bc0-a700-4986-9d9a-64301aacf9a9" providerId="ADAL" clId="{1CFA0F93-F8EE-43D2-A507-6A51B87D6992}" dt="2025-03-14T11:19:08.705" v="9" actId="20577"/>
          <ac:spMkLst>
            <pc:docMk/>
            <pc:sldMk cId="1862675164" sldId="307"/>
            <ac:spMk id="345091" creationId="{00000000-0000-0000-0000-000000000000}"/>
          </ac:spMkLst>
        </pc:spChg>
      </pc:sldChg>
      <pc:sldChg chg="modSp mod">
        <pc:chgData name="Olutayo Ifedayo Ajayi" userId="0aac8bc0-a700-4986-9d9a-64301aacf9a9" providerId="ADAL" clId="{1CFA0F93-F8EE-43D2-A507-6A51B87D6992}" dt="2025-03-14T11:21:27.770" v="10" actId="20577"/>
        <pc:sldMkLst>
          <pc:docMk/>
          <pc:sldMk cId="1809806373" sldId="498"/>
        </pc:sldMkLst>
        <pc:spChg chg="mod">
          <ac:chgData name="Olutayo Ifedayo Ajayi" userId="0aac8bc0-a700-4986-9d9a-64301aacf9a9" providerId="ADAL" clId="{1CFA0F93-F8EE-43D2-A507-6A51B87D6992}" dt="2025-03-14T11:21:27.770" v="10" actId="20577"/>
          <ac:spMkLst>
            <pc:docMk/>
            <pc:sldMk cId="1809806373" sldId="498"/>
            <ac:spMk id="3" creationId="{2975BCC5-FF36-986A-F332-2F66654DD2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63774-285B-4B4D-AC0E-B3FDFBA320C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8EB1-F0A9-4374-B83A-ED866D54A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23912-5AD1-4063-8A7F-03F82C34ED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Buffers are always present and can act fast to reduce amount of free H+ ions.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Bicarbonate active in both ICP and ECF</a:t>
            </a:r>
          </a:p>
          <a:p>
            <a:pPr eaLnBrk="1" hangingPunct="1"/>
            <a:r>
              <a:rPr lang="en-US"/>
              <a:t>Phosphate active in ICF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Protein buffers are largest source and are present in both intracellular and extracellular fluid </a:t>
            </a:r>
          </a:p>
          <a:p>
            <a:pPr eaLnBrk="1" hangingPunct="1"/>
            <a:r>
              <a:rPr lang="en-US"/>
              <a:t>Major protein buffers: hemoglobin, albumin, globulin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A8D51C-177C-4C3B-843D-74A00F5474A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A4E8C9-C423-4066-8D9F-E92C4337555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Sentence and phrases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48E859-B0D8-4518-96DD-F53E846D44E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S&amp;P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2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851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35598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30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4779474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263740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57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8371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21276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9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350777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1478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449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46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61718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4659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1398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3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66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5886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94596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70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1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5997F-4ADC-4ADB-B38D-64C811567E8F}" type="datetime1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Neutralization Lecture PLUS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D25C5-B694-4150-9FFC-D2A25DED1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18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Picture 23" descr="medicine03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3" name="Rectangle 3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7B2D9F-8A9C-4BF4-A830-085C2FE08A3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107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14870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2D3C4-94F2-4661-BD77-C5F73A8CF6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764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66BA1-D5D2-4F3B-930E-70606F66CF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819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FEB8-D0CD-48C7-BF7C-BB4F1EB06D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8937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A7196F-C29C-4EA9-803C-C5A53FD393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7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31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E4806-0DA6-4C9C-B9CF-384C590C28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255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39166-9489-49A1-9920-049462E5B4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93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C125C-3E88-4814-9AB8-C5E72DA25F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5154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AB2B7-3783-45FD-B887-F3E1924782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9450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25B05C-17FA-4BEC-B9B4-BC2A9EAF5F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573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D543A-13D2-40AE-BF2C-84444ED175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546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974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29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50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4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83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114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665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470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94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90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63819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1" y="1981200"/>
            <a:ext cx="5091289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6313" y="1981200"/>
            <a:ext cx="509128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2F69915-EC81-4759-96BE-90C5B3EBD1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8389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0"/>
            <a:ext cx="5091289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86313" y="1981200"/>
            <a:ext cx="5091289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6DF1C87-7C35-4682-9F15-12E700FC0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7101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63045"/>
      </p:ext>
    </p:extLst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51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4648"/>
      </p:ext>
    </p:extLst>
  </p:cSld>
  <p:clrMapOvr>
    <a:masterClrMapping/>
  </p:clrMapOvr>
  <p:transition spd="slow">
    <p:wedg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8938"/>
      </p:ext>
    </p:extLst>
  </p:cSld>
  <p:clrMapOvr>
    <a:masterClrMapping/>
  </p:clrMapOvr>
  <p:transition spd="slow">
    <p:wedg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209"/>
      </p:ext>
    </p:extLst>
  </p:cSld>
  <p:clrMapOvr>
    <a:masterClrMapping/>
  </p:clrMapOvr>
  <p:transition spd="slow">
    <p:wedg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5125"/>
      </p:ext>
    </p:extLst>
  </p:cSld>
  <p:clrMapOvr>
    <a:masterClrMapping/>
  </p:clrMapOvr>
  <p:transition spd="slow">
    <p:wedg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2428"/>
      </p:ext>
    </p:extLst>
  </p:cSld>
  <p:clrMapOvr>
    <a:masterClrMapping/>
  </p:clrMapOvr>
  <p:transition spd="slow">
    <p:wedg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000"/>
      </p:ext>
    </p:extLst>
  </p:cSld>
  <p:clrMapOvr>
    <a:masterClrMapping/>
  </p:clrMapOvr>
  <p:transition spd="slow">
    <p:wedg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97569"/>
      </p:ext>
    </p:extLst>
  </p:cSld>
  <p:clrMapOvr>
    <a:masterClrMapping/>
  </p:clrMapOvr>
  <p:transition spd="slow">
    <p:wedg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5965"/>
      </p:ext>
    </p:extLst>
  </p:cSld>
  <p:clrMapOvr>
    <a:masterClrMapping/>
  </p:clrMapOvr>
  <p:transition spd="slow">
    <p:wedg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847"/>
      </p:ext>
    </p:extLst>
  </p:cSld>
  <p:clrMapOvr>
    <a:masterClrMapping/>
  </p:clrMapOvr>
  <p:transition spd="slow">
    <p:wedg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9344"/>
      </p:ext>
    </p:extLst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35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13972A3-E611-460C-817A-7016F7C526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65910"/>
      </p:ext>
    </p:extLst>
  </p:cSld>
  <p:clrMapOvr>
    <a:masterClrMapping/>
  </p:clrMapOvr>
  <p:transition spd="slow">
    <p:wedg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23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21177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701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3203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64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8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937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15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1289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33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2973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23F8-DC41-4B09-9AC7-8756572FBFD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903C-F410-48DD-A02D-52898C87A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8CF1CA-2FEF-40EF-A453-6A887CEE50EC}" type="datetimeFigureOut">
              <a:rPr lang="en-IN" smtClean="0"/>
              <a:pPr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1B7ED0-A9D3-403E-8B74-615BC8A486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828912-0261-4A03-9486-674595CE60ED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92F05F-2D94-474A-BDE2-F33468310E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Picture 23" descr="medicine03-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8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64BC12-7C22-4716-BC19-CE47431DE4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330619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6600CC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SzPct val="90000"/>
        <a:buFont typeface="Wingdings" pitchFamily="2" charset="2"/>
        <a:buChar char="§"/>
        <a:defRPr sz="3200" b="1">
          <a:solidFill>
            <a:srgbClr val="FFFF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FFFFCC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FFFFCC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FFFFCC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CC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CC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CC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CC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FFFF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8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4AF3E-8BCB-4A00-80A4-F7977380E323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C9D3D-34F6-4DE7-84BF-0102B2C84F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2" r:id="rId12"/>
    <p:sldLayoutId id="214748372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ransition spd="slow">
    <p:wedg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653A6D9-857E-49B6-9B41-00F472B34C2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386825-B227-44AE-92E6-9AAC412EF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4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278" y="556591"/>
            <a:ext cx="8971722" cy="1033670"/>
          </a:xfrm>
        </p:spPr>
        <p:txBody>
          <a:bodyPr>
            <a:normAutofit/>
          </a:bodyPr>
          <a:lstStyle/>
          <a:p>
            <a:r>
              <a:rPr lang="en-US" b="1" dirty="0"/>
              <a:t>MODULE</a:t>
            </a:r>
            <a:r>
              <a:rPr lang="en-US" b="1"/>
              <a:t>: 102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591" y="1762539"/>
            <a:ext cx="11189932" cy="433346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ACID –BASE BALANCE- RESPIRATORY AND RENAL MECHANISMS</a:t>
            </a:r>
            <a:endParaRPr lang="en-US" sz="6000" b="1" dirty="0">
              <a:solidFill>
                <a:srgbClr val="FF0000"/>
              </a:solidFill>
              <a:latin typeface="Calibri Light" panose="020F0302020204030204"/>
              <a:ea typeface="+mj-ea"/>
              <a:cs typeface="+mj-cs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PROFESSOR OLUTAYO IFEDAYO AJAYI</a:t>
            </a:r>
          </a:p>
          <a:p>
            <a:r>
              <a:rPr lang="en-US" sz="2800" b="1" i="1" dirty="0"/>
              <a:t>Lecture series </a:t>
            </a:r>
          </a:p>
          <a:p>
            <a:endParaRPr lang="en-US" sz="2800" b="1" dirty="0">
              <a:latin typeface="Comic Sans MS" panose="030F0702030302020204" pitchFamily="66" charset="0"/>
            </a:endParaRPr>
          </a:p>
          <a:p>
            <a:r>
              <a:rPr lang="en-US" sz="2800" b="1" dirty="0">
                <a:latin typeface="Comic Sans MS" panose="030F0702030302020204" pitchFamily="66" charset="0"/>
              </a:rPr>
              <a:t>UNIVERSITY OF GLOBAL HEALTH EQUITY.</a:t>
            </a:r>
          </a:p>
        </p:txBody>
      </p:sp>
    </p:spTree>
    <p:extLst>
      <p:ext uri="{BB962C8B-B14F-4D97-AF65-F5344CB8AC3E}">
        <p14:creationId xmlns:p14="http://schemas.microsoft.com/office/powerpoint/2010/main" val="12893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ACIDS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6712"/>
            <a:ext cx="9144000" cy="211683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VOLATILE ACIDS: 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Produced by oxidative metabolism of CHO, Fat, Protein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/>
              <a:t>Excreted through </a:t>
            </a:r>
            <a:r>
              <a:rPr lang="en-GB" sz="2800" b="1" dirty="0">
                <a:solidFill>
                  <a:srgbClr val="00B050"/>
                </a:solidFill>
              </a:rPr>
              <a:t>LUNGS</a:t>
            </a:r>
            <a:r>
              <a:rPr lang="en-GB" sz="2800" dirty="0"/>
              <a:t> as CO₂ gas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2852936"/>
            <a:ext cx="9144000" cy="4005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5100" b="1" dirty="0">
                <a:solidFill>
                  <a:srgbClr val="FF0000"/>
                </a:solidFill>
                <a:latin typeface="Calibri"/>
              </a:rPr>
              <a:t>FIXED ACIDS </a:t>
            </a:r>
            <a:r>
              <a:rPr lang="en-US" sz="5100" dirty="0" err="1">
                <a:solidFill>
                  <a:srgbClr val="000000"/>
                </a:solidFill>
                <a:latin typeface="Calibri"/>
              </a:rPr>
              <a:t>Acids</a:t>
            </a:r>
            <a:r>
              <a:rPr lang="en-US" sz="5100" dirty="0">
                <a:solidFill>
                  <a:srgbClr val="000000"/>
                </a:solidFill>
                <a:latin typeface="Calibri"/>
              </a:rPr>
              <a:t> that do not leave solution ,once produced they remain in body fluids Until eliminated by </a:t>
            </a:r>
            <a:r>
              <a:rPr lang="en-US" sz="5100" b="1" dirty="0">
                <a:solidFill>
                  <a:srgbClr val="00B050"/>
                </a:solidFill>
                <a:latin typeface="Calibri"/>
              </a:rPr>
              <a:t>KIDNEYS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en-US" sz="5100" dirty="0" err="1">
                <a:solidFill>
                  <a:srgbClr val="000000"/>
                </a:solidFill>
                <a:latin typeface="Calibri"/>
              </a:rPr>
              <a:t>Eg</a:t>
            </a:r>
            <a:r>
              <a:rPr lang="en-US" sz="5100" dirty="0">
                <a:solidFill>
                  <a:srgbClr val="000000"/>
                </a:solidFill>
                <a:latin typeface="Calibri"/>
              </a:rPr>
              <a:t>: Sulfuric acid ,phosphoric acid , Organic acids</a:t>
            </a:r>
          </a:p>
          <a:p>
            <a:pPr lvl="2">
              <a:lnSpc>
                <a:spcPct val="115000"/>
              </a:lnSpc>
              <a:buFont typeface="Wingdings" pitchFamily="2" charset="2"/>
              <a:buChar char="ü"/>
            </a:pPr>
            <a:r>
              <a:rPr lang="en-US" sz="5100" dirty="0">
                <a:solidFill>
                  <a:srgbClr val="000000"/>
                </a:solidFill>
                <a:latin typeface="Calibri"/>
              </a:rPr>
              <a:t>Are most important fixed acids in the body</a:t>
            </a:r>
          </a:p>
          <a:p>
            <a:pPr lvl="2">
              <a:lnSpc>
                <a:spcPct val="115000"/>
              </a:lnSpc>
              <a:buFont typeface="Wingdings" pitchFamily="2" charset="2"/>
              <a:buChar char="ü"/>
            </a:pPr>
            <a:r>
              <a:rPr lang="en-US" sz="5100" dirty="0">
                <a:solidFill>
                  <a:srgbClr val="000000"/>
                </a:solidFill>
                <a:latin typeface="Calibri"/>
              </a:rPr>
              <a:t>Are generated during catabolism of:</a:t>
            </a:r>
          </a:p>
          <a:p>
            <a:pPr lvl="3">
              <a:lnSpc>
                <a:spcPct val="115000"/>
              </a:lnSpc>
              <a:buBlip>
                <a:blip r:embed="rId2"/>
              </a:buBlip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amino acids(oxidation of sulfhydryl 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gps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en-US" sz="3600" dirty="0" err="1">
                <a:solidFill>
                  <a:srgbClr val="000000"/>
                </a:solidFill>
                <a:latin typeface="Calibri"/>
              </a:rPr>
              <a:t>cystine,methionine</a:t>
            </a:r>
            <a:r>
              <a:rPr lang="en-US" sz="3600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lvl="3">
              <a:lnSpc>
                <a:spcPct val="115000"/>
              </a:lnSpc>
              <a:buBlip>
                <a:blip r:embed="rId2"/>
              </a:buBlip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Phospholipids(hydrolysis)</a:t>
            </a:r>
          </a:p>
          <a:p>
            <a:pPr lvl="3">
              <a:lnSpc>
                <a:spcPct val="115000"/>
              </a:lnSpc>
              <a:buBlip>
                <a:blip r:embed="rId2"/>
              </a:buBlip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nucleic acids</a:t>
            </a:r>
          </a:p>
        </p:txBody>
      </p:sp>
    </p:spTree>
    <p:extLst>
      <p:ext uri="{BB962C8B-B14F-4D97-AF65-F5344CB8AC3E}">
        <p14:creationId xmlns:p14="http://schemas.microsoft.com/office/powerpoint/2010/main" val="296231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33400"/>
            <a:ext cx="8305800" cy="6019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Acidic Substances of body: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Carbonic acid(H2CO3)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Phosphoric acid( H3PO4)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Sulphuric acid (H2SO4)</a:t>
            </a:r>
          </a:p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Organic Acids: 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Lactate, Acetoactate, Pyruvate</a:t>
            </a:r>
          </a:p>
          <a:p>
            <a:r>
              <a:rPr lang="en-US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Alkaline Substances of body: 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Citrate</a:t>
            </a:r>
          </a:p>
          <a:p>
            <a:pPr lvl="1"/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Bicarbonates.</a:t>
            </a:r>
          </a:p>
        </p:txBody>
      </p:sp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Response to ACID BASE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4800" b="1" dirty="0">
                <a:solidFill>
                  <a:schemeClr val="accent2">
                    <a:lumMod val="50000"/>
                  </a:schemeClr>
                </a:solidFill>
              </a:rPr>
              <a:t>Buffering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4800" b="1" dirty="0">
                <a:solidFill>
                  <a:schemeClr val="accent2">
                    <a:lumMod val="50000"/>
                  </a:schemeClr>
                </a:solidFill>
              </a:rPr>
              <a:t> Compensation</a:t>
            </a:r>
          </a:p>
        </p:txBody>
      </p:sp>
    </p:spTree>
    <p:extLst>
      <p:ext uri="{BB962C8B-B14F-4D97-AF65-F5344CB8AC3E}">
        <p14:creationId xmlns:p14="http://schemas.microsoft.com/office/powerpoint/2010/main" val="13286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D34F-F2E8-4971-B7CC-AB646F99A0B4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892" y="76200"/>
            <a:ext cx="8191308" cy="1066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800" b="1" dirty="0"/>
              <a:t>Factors Regulating </a:t>
            </a:r>
            <a:br>
              <a:rPr lang="en-US" sz="4800" b="1" dirty="0"/>
            </a:br>
            <a:r>
              <a:rPr lang="en-US" sz="4800" b="1" dirty="0"/>
              <a:t>Acid Base Balance</a:t>
            </a:r>
          </a:p>
        </p:txBody>
      </p:sp>
      <p:pic>
        <p:nvPicPr>
          <p:cNvPr id="10287" name="Picture 1071" descr="kidn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567238"/>
            <a:ext cx="3352800" cy="2290763"/>
          </a:xfrm>
          <a:prstGeom prst="rect">
            <a:avLst/>
          </a:prstGeom>
          <a:noFill/>
        </p:spPr>
      </p:pic>
      <p:sp>
        <p:nvSpPr>
          <p:cNvPr id="10290" name="Freeform 1074"/>
          <p:cNvSpPr>
            <a:spLocks/>
          </p:cNvSpPr>
          <p:nvPr/>
        </p:nvSpPr>
        <p:spPr bwMode="auto">
          <a:xfrm>
            <a:off x="7686676" y="2570163"/>
            <a:ext cx="735013" cy="1858962"/>
          </a:xfrm>
          <a:custGeom>
            <a:avLst/>
            <a:gdLst/>
            <a:ahLst/>
            <a:cxnLst>
              <a:cxn ang="0">
                <a:pos x="396" y="43"/>
              </a:cxn>
              <a:cxn ang="0">
                <a:pos x="312" y="109"/>
              </a:cxn>
              <a:cxn ang="0">
                <a:pos x="252" y="175"/>
              </a:cxn>
              <a:cxn ang="0">
                <a:pos x="216" y="235"/>
              </a:cxn>
              <a:cxn ang="0">
                <a:pos x="120" y="385"/>
              </a:cxn>
              <a:cxn ang="0">
                <a:pos x="42" y="571"/>
              </a:cxn>
              <a:cxn ang="0">
                <a:pos x="18" y="721"/>
              </a:cxn>
              <a:cxn ang="0">
                <a:pos x="0" y="787"/>
              </a:cxn>
              <a:cxn ang="0">
                <a:pos x="6" y="1033"/>
              </a:cxn>
              <a:cxn ang="0">
                <a:pos x="36" y="1111"/>
              </a:cxn>
              <a:cxn ang="0">
                <a:pos x="72" y="1135"/>
              </a:cxn>
              <a:cxn ang="0">
                <a:pos x="120" y="1171"/>
              </a:cxn>
              <a:cxn ang="0">
                <a:pos x="228" y="1141"/>
              </a:cxn>
              <a:cxn ang="0">
                <a:pos x="270" y="1033"/>
              </a:cxn>
              <a:cxn ang="0">
                <a:pos x="318" y="745"/>
              </a:cxn>
              <a:cxn ang="0">
                <a:pos x="378" y="481"/>
              </a:cxn>
              <a:cxn ang="0">
                <a:pos x="420" y="367"/>
              </a:cxn>
              <a:cxn ang="0">
                <a:pos x="450" y="277"/>
              </a:cxn>
              <a:cxn ang="0">
                <a:pos x="462" y="241"/>
              </a:cxn>
              <a:cxn ang="0">
                <a:pos x="420" y="55"/>
              </a:cxn>
              <a:cxn ang="0">
                <a:pos x="396" y="43"/>
              </a:cxn>
            </a:cxnLst>
            <a:rect l="0" t="0" r="r" b="b"/>
            <a:pathLst>
              <a:path w="463" h="1171">
                <a:moveTo>
                  <a:pt x="396" y="43"/>
                </a:moveTo>
                <a:cubicBezTo>
                  <a:pt x="353" y="57"/>
                  <a:pt x="341" y="80"/>
                  <a:pt x="312" y="109"/>
                </a:cubicBezTo>
                <a:cubicBezTo>
                  <a:pt x="288" y="133"/>
                  <a:pt x="269" y="140"/>
                  <a:pt x="252" y="175"/>
                </a:cubicBezTo>
                <a:cubicBezTo>
                  <a:pt x="240" y="200"/>
                  <a:pt x="236" y="215"/>
                  <a:pt x="216" y="235"/>
                </a:cubicBezTo>
                <a:cubicBezTo>
                  <a:pt x="198" y="288"/>
                  <a:pt x="152" y="340"/>
                  <a:pt x="120" y="385"/>
                </a:cubicBezTo>
                <a:cubicBezTo>
                  <a:pt x="92" y="424"/>
                  <a:pt x="58" y="522"/>
                  <a:pt x="42" y="571"/>
                </a:cubicBezTo>
                <a:cubicBezTo>
                  <a:pt x="26" y="619"/>
                  <a:pt x="24" y="672"/>
                  <a:pt x="18" y="721"/>
                </a:cubicBezTo>
                <a:cubicBezTo>
                  <a:pt x="15" y="744"/>
                  <a:pt x="0" y="787"/>
                  <a:pt x="0" y="787"/>
                </a:cubicBezTo>
                <a:cubicBezTo>
                  <a:pt x="2" y="869"/>
                  <a:pt x="2" y="951"/>
                  <a:pt x="6" y="1033"/>
                </a:cubicBezTo>
                <a:cubicBezTo>
                  <a:pt x="7" y="1055"/>
                  <a:pt x="17" y="1095"/>
                  <a:pt x="36" y="1111"/>
                </a:cubicBezTo>
                <a:cubicBezTo>
                  <a:pt x="47" y="1120"/>
                  <a:pt x="72" y="1135"/>
                  <a:pt x="72" y="1135"/>
                </a:cubicBezTo>
                <a:cubicBezTo>
                  <a:pt x="86" y="1156"/>
                  <a:pt x="96" y="1163"/>
                  <a:pt x="120" y="1171"/>
                </a:cubicBezTo>
                <a:cubicBezTo>
                  <a:pt x="162" y="1166"/>
                  <a:pt x="194" y="1164"/>
                  <a:pt x="228" y="1141"/>
                </a:cubicBezTo>
                <a:cubicBezTo>
                  <a:pt x="251" y="1107"/>
                  <a:pt x="257" y="1071"/>
                  <a:pt x="270" y="1033"/>
                </a:cubicBezTo>
                <a:cubicBezTo>
                  <a:pt x="284" y="937"/>
                  <a:pt x="299" y="841"/>
                  <a:pt x="318" y="745"/>
                </a:cubicBezTo>
                <a:cubicBezTo>
                  <a:pt x="336" y="654"/>
                  <a:pt x="346" y="568"/>
                  <a:pt x="378" y="481"/>
                </a:cubicBezTo>
                <a:cubicBezTo>
                  <a:pt x="392" y="445"/>
                  <a:pt x="399" y="399"/>
                  <a:pt x="420" y="367"/>
                </a:cubicBezTo>
                <a:cubicBezTo>
                  <a:pt x="428" y="335"/>
                  <a:pt x="438" y="307"/>
                  <a:pt x="450" y="277"/>
                </a:cubicBezTo>
                <a:cubicBezTo>
                  <a:pt x="455" y="265"/>
                  <a:pt x="462" y="241"/>
                  <a:pt x="462" y="241"/>
                </a:cubicBezTo>
                <a:cubicBezTo>
                  <a:pt x="460" y="210"/>
                  <a:pt x="463" y="90"/>
                  <a:pt x="420" y="55"/>
                </a:cubicBezTo>
                <a:cubicBezTo>
                  <a:pt x="351" y="0"/>
                  <a:pt x="428" y="75"/>
                  <a:pt x="396" y="43"/>
                </a:cubicBez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91" name="Freeform 1075"/>
          <p:cNvSpPr>
            <a:spLocks/>
          </p:cNvSpPr>
          <p:nvPr/>
        </p:nvSpPr>
        <p:spPr bwMode="auto">
          <a:xfrm>
            <a:off x="8604250" y="1560513"/>
            <a:ext cx="615950" cy="1892300"/>
          </a:xfrm>
          <a:custGeom>
            <a:avLst/>
            <a:gdLst/>
            <a:ahLst/>
            <a:cxnLst>
              <a:cxn ang="0">
                <a:pos x="46" y="91"/>
              </a:cxn>
              <a:cxn ang="0">
                <a:pos x="10" y="187"/>
              </a:cxn>
              <a:cxn ang="0">
                <a:pos x="34" y="265"/>
              </a:cxn>
              <a:cxn ang="0">
                <a:pos x="52" y="367"/>
              </a:cxn>
              <a:cxn ang="0">
                <a:pos x="58" y="1003"/>
              </a:cxn>
              <a:cxn ang="0">
                <a:pos x="46" y="1069"/>
              </a:cxn>
              <a:cxn ang="0">
                <a:pos x="34" y="1117"/>
              </a:cxn>
              <a:cxn ang="0">
                <a:pos x="118" y="1183"/>
              </a:cxn>
              <a:cxn ang="0">
                <a:pos x="190" y="1171"/>
              </a:cxn>
              <a:cxn ang="0">
                <a:pos x="244" y="1123"/>
              </a:cxn>
              <a:cxn ang="0">
                <a:pos x="268" y="1111"/>
              </a:cxn>
              <a:cxn ang="0">
                <a:pos x="304" y="1075"/>
              </a:cxn>
              <a:cxn ang="0">
                <a:pos x="340" y="1051"/>
              </a:cxn>
              <a:cxn ang="0">
                <a:pos x="352" y="1033"/>
              </a:cxn>
              <a:cxn ang="0">
                <a:pos x="370" y="1021"/>
              </a:cxn>
              <a:cxn ang="0">
                <a:pos x="388" y="937"/>
              </a:cxn>
              <a:cxn ang="0">
                <a:pos x="382" y="871"/>
              </a:cxn>
              <a:cxn ang="0">
                <a:pos x="310" y="817"/>
              </a:cxn>
              <a:cxn ang="0">
                <a:pos x="250" y="799"/>
              </a:cxn>
              <a:cxn ang="0">
                <a:pos x="214" y="787"/>
              </a:cxn>
              <a:cxn ang="0">
                <a:pos x="190" y="733"/>
              </a:cxn>
              <a:cxn ang="0">
                <a:pos x="214" y="571"/>
              </a:cxn>
              <a:cxn ang="0">
                <a:pos x="220" y="229"/>
              </a:cxn>
              <a:cxn ang="0">
                <a:pos x="238" y="175"/>
              </a:cxn>
              <a:cxn ang="0">
                <a:pos x="208" y="61"/>
              </a:cxn>
              <a:cxn ang="0">
                <a:pos x="184" y="25"/>
              </a:cxn>
              <a:cxn ang="0">
                <a:pos x="148" y="13"/>
              </a:cxn>
              <a:cxn ang="0">
                <a:pos x="130" y="1"/>
              </a:cxn>
              <a:cxn ang="0">
                <a:pos x="22" y="25"/>
              </a:cxn>
              <a:cxn ang="0">
                <a:pos x="22" y="229"/>
              </a:cxn>
              <a:cxn ang="0">
                <a:pos x="40" y="313"/>
              </a:cxn>
            </a:cxnLst>
            <a:rect l="0" t="0" r="r" b="b"/>
            <a:pathLst>
              <a:path w="388" h="1192">
                <a:moveTo>
                  <a:pt x="46" y="91"/>
                </a:moveTo>
                <a:cubicBezTo>
                  <a:pt x="6" y="104"/>
                  <a:pt x="22" y="151"/>
                  <a:pt x="10" y="187"/>
                </a:cubicBezTo>
                <a:cubicBezTo>
                  <a:pt x="15" y="222"/>
                  <a:pt x="16" y="237"/>
                  <a:pt x="34" y="265"/>
                </a:cubicBezTo>
                <a:cubicBezTo>
                  <a:pt x="41" y="301"/>
                  <a:pt x="48" y="329"/>
                  <a:pt x="52" y="367"/>
                </a:cubicBezTo>
                <a:cubicBezTo>
                  <a:pt x="60" y="590"/>
                  <a:pt x="64" y="768"/>
                  <a:pt x="58" y="1003"/>
                </a:cubicBezTo>
                <a:cubicBezTo>
                  <a:pt x="58" y="1010"/>
                  <a:pt x="48" y="1060"/>
                  <a:pt x="46" y="1069"/>
                </a:cubicBezTo>
                <a:cubicBezTo>
                  <a:pt x="42" y="1085"/>
                  <a:pt x="34" y="1117"/>
                  <a:pt x="34" y="1117"/>
                </a:cubicBezTo>
                <a:cubicBezTo>
                  <a:pt x="42" y="1192"/>
                  <a:pt x="42" y="1175"/>
                  <a:pt x="118" y="1183"/>
                </a:cubicBezTo>
                <a:cubicBezTo>
                  <a:pt x="142" y="1180"/>
                  <a:pt x="170" y="1184"/>
                  <a:pt x="190" y="1171"/>
                </a:cubicBezTo>
                <a:cubicBezTo>
                  <a:pt x="209" y="1158"/>
                  <a:pt x="225" y="1137"/>
                  <a:pt x="244" y="1123"/>
                </a:cubicBezTo>
                <a:cubicBezTo>
                  <a:pt x="251" y="1118"/>
                  <a:pt x="261" y="1117"/>
                  <a:pt x="268" y="1111"/>
                </a:cubicBezTo>
                <a:cubicBezTo>
                  <a:pt x="281" y="1100"/>
                  <a:pt x="290" y="1084"/>
                  <a:pt x="304" y="1075"/>
                </a:cubicBezTo>
                <a:cubicBezTo>
                  <a:pt x="316" y="1067"/>
                  <a:pt x="340" y="1051"/>
                  <a:pt x="340" y="1051"/>
                </a:cubicBezTo>
                <a:cubicBezTo>
                  <a:pt x="344" y="1045"/>
                  <a:pt x="347" y="1038"/>
                  <a:pt x="352" y="1033"/>
                </a:cubicBezTo>
                <a:cubicBezTo>
                  <a:pt x="357" y="1028"/>
                  <a:pt x="367" y="1027"/>
                  <a:pt x="370" y="1021"/>
                </a:cubicBezTo>
                <a:cubicBezTo>
                  <a:pt x="377" y="1006"/>
                  <a:pt x="385" y="956"/>
                  <a:pt x="388" y="937"/>
                </a:cubicBezTo>
                <a:cubicBezTo>
                  <a:pt x="386" y="915"/>
                  <a:pt x="388" y="892"/>
                  <a:pt x="382" y="871"/>
                </a:cubicBezTo>
                <a:cubicBezTo>
                  <a:pt x="375" y="845"/>
                  <a:pt x="332" y="827"/>
                  <a:pt x="310" y="817"/>
                </a:cubicBezTo>
                <a:cubicBezTo>
                  <a:pt x="291" y="809"/>
                  <a:pt x="270" y="806"/>
                  <a:pt x="250" y="799"/>
                </a:cubicBezTo>
                <a:cubicBezTo>
                  <a:pt x="238" y="795"/>
                  <a:pt x="214" y="787"/>
                  <a:pt x="214" y="787"/>
                </a:cubicBezTo>
                <a:cubicBezTo>
                  <a:pt x="203" y="771"/>
                  <a:pt x="190" y="733"/>
                  <a:pt x="190" y="733"/>
                </a:cubicBezTo>
                <a:cubicBezTo>
                  <a:pt x="196" y="678"/>
                  <a:pt x="205" y="625"/>
                  <a:pt x="214" y="571"/>
                </a:cubicBezTo>
                <a:cubicBezTo>
                  <a:pt x="216" y="457"/>
                  <a:pt x="215" y="343"/>
                  <a:pt x="220" y="229"/>
                </a:cubicBezTo>
                <a:cubicBezTo>
                  <a:pt x="221" y="210"/>
                  <a:pt x="238" y="175"/>
                  <a:pt x="238" y="175"/>
                </a:cubicBezTo>
                <a:cubicBezTo>
                  <a:pt x="235" y="131"/>
                  <a:pt x="246" y="86"/>
                  <a:pt x="208" y="61"/>
                </a:cubicBezTo>
                <a:cubicBezTo>
                  <a:pt x="200" y="49"/>
                  <a:pt x="192" y="37"/>
                  <a:pt x="184" y="25"/>
                </a:cubicBezTo>
                <a:cubicBezTo>
                  <a:pt x="177" y="14"/>
                  <a:pt x="159" y="20"/>
                  <a:pt x="148" y="13"/>
                </a:cubicBezTo>
                <a:cubicBezTo>
                  <a:pt x="142" y="9"/>
                  <a:pt x="136" y="5"/>
                  <a:pt x="130" y="1"/>
                </a:cubicBezTo>
                <a:cubicBezTo>
                  <a:pt x="77" y="5"/>
                  <a:pt x="60" y="0"/>
                  <a:pt x="22" y="25"/>
                </a:cubicBezTo>
                <a:cubicBezTo>
                  <a:pt x="0" y="90"/>
                  <a:pt x="10" y="162"/>
                  <a:pt x="22" y="229"/>
                </a:cubicBezTo>
                <a:cubicBezTo>
                  <a:pt x="29" y="266"/>
                  <a:pt x="40" y="276"/>
                  <a:pt x="40" y="313"/>
                </a:cubicBezTo>
              </a:path>
            </a:pathLst>
          </a:cu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89" name="Picture 1073" descr="lungs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00" t="5576" r="8501" b="7806"/>
          <a:stretch>
            <a:fillRect/>
          </a:stretch>
        </p:blipFill>
        <p:spPr bwMode="auto">
          <a:xfrm>
            <a:off x="7543800" y="1295401"/>
            <a:ext cx="2579688" cy="3514725"/>
          </a:xfrm>
          <a:prstGeom prst="rect">
            <a:avLst/>
          </a:prstGeom>
          <a:noFill/>
        </p:spPr>
      </p:pic>
      <p:pic>
        <p:nvPicPr>
          <p:cNvPr id="10295" name="Picture 1079" descr="cell1"/>
          <p:cNvPicPr>
            <a:picLocks noChangeAspect="1" noChangeArrowheads="1"/>
          </p:cNvPicPr>
          <p:nvPr/>
        </p:nvPicPr>
        <p:blipFill>
          <a:blip r:embed="rId5" cstate="print"/>
          <a:srcRect t="11429"/>
          <a:stretch>
            <a:fillRect/>
          </a:stretch>
        </p:blipFill>
        <p:spPr bwMode="auto">
          <a:xfrm>
            <a:off x="2171892" y="1371600"/>
            <a:ext cx="2857308" cy="29194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98DDB7-0B3D-4E82-AF6B-8E54CF17FED4}" type="slidenum">
              <a:rPr lang="en-US">
                <a:solidFill>
                  <a:prstClr val="black"/>
                </a:solidFill>
              </a:rPr>
              <a:pPr eaLnBrk="1" hangingPunct="1"/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4" y="1071564"/>
            <a:ext cx="84867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5B61F7-EB2D-402F-B018-E8CD8775EDBF}" type="slidenum">
              <a:rPr lang="en-US"/>
              <a:pPr eaLnBrk="1" hangingPunct="1"/>
              <a:t>15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433389"/>
            <a:ext cx="8067675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5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Acid Base Balance is Regulated By: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82000" cy="52578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First Line of Defense</a:t>
            </a:r>
          </a:p>
          <a:p>
            <a:pPr lvl="1">
              <a:buFont typeface="Wingdings" pitchFamily="2" charset="2"/>
              <a:buChar char="v"/>
            </a:pPr>
            <a:r>
              <a:rPr lang="en-US" sz="4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Blood Buffer System</a:t>
            </a:r>
          </a:p>
          <a:p>
            <a:r>
              <a:rPr lang="en-US" sz="4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Line of Defense</a:t>
            </a:r>
          </a:p>
          <a:p>
            <a:pPr lvl="1"/>
            <a:r>
              <a:rPr lang="en-US" sz="4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Respiratory Mechanism</a:t>
            </a:r>
          </a:p>
          <a:p>
            <a:r>
              <a:rPr lang="en-US" sz="4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Third Line of Defense</a:t>
            </a:r>
            <a:endParaRPr lang="en-US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4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Renal Mechanism</a:t>
            </a:r>
          </a:p>
        </p:txBody>
      </p:sp>
    </p:spTree>
    <p:extLst>
      <p:ext uri="{BB962C8B-B14F-4D97-AF65-F5344CB8AC3E}">
        <p14:creationId xmlns:p14="http://schemas.microsoft.com/office/powerpoint/2010/main" val="3960120657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10C7E-0709-438F-8FCB-C35DC2EFEFC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763000" cy="5638800"/>
          </a:xfrm>
          <a:noFill/>
          <a:ln/>
        </p:spPr>
        <p:txBody>
          <a:bodyPr>
            <a:normAutofit/>
          </a:bodyPr>
          <a:lstStyle/>
          <a:p>
            <a:pPr marL="971550" lvl="1" indent="-514350">
              <a:buAutoNum type="arabicParenR"/>
            </a:pPr>
            <a:r>
              <a:rPr lang="en-US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Chemical Buffers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en-US" sz="32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 very rapidly (less than a second)</a:t>
            </a:r>
          </a:p>
          <a:p>
            <a:pPr lvl="2">
              <a:buNone/>
            </a:pP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2)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Respiratory Regulation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en-US" sz="32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Reacts rapidly (seconds to minutes)</a:t>
            </a:r>
          </a:p>
          <a:p>
            <a:pPr lvl="2">
              <a:buNone/>
            </a:pP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1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3)</a:t>
            </a:r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Renal Regulation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2"/>
            <a:r>
              <a:rPr lang="en-US" sz="32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Reacts slowly (minutes to hours)</a:t>
            </a:r>
          </a:p>
        </p:txBody>
      </p:sp>
    </p:spTree>
    <p:extLst>
      <p:ext uri="{BB962C8B-B14F-4D97-AF65-F5344CB8AC3E}">
        <p14:creationId xmlns:p14="http://schemas.microsoft.com/office/powerpoint/2010/main" val="2231951409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Buffers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  <a:defRPr/>
            </a:pPr>
            <a:r>
              <a:rPr lang="en-US" b="1" dirty="0">
                <a:solidFill>
                  <a:srgbClr val="FF0000"/>
                </a:solidFill>
              </a:rPr>
              <a:t>First line </a:t>
            </a:r>
            <a:r>
              <a:rPr lang="en-US" dirty="0"/>
              <a:t>of defense </a:t>
            </a:r>
            <a:r>
              <a:rPr lang="en-US" b="1" dirty="0">
                <a:solidFill>
                  <a:srgbClr val="00B050"/>
                </a:solidFill>
              </a:rPr>
              <a:t>(&gt; 50 – 100 </a:t>
            </a:r>
            <a:r>
              <a:rPr lang="en-US" b="1" dirty="0" err="1">
                <a:solidFill>
                  <a:srgbClr val="00B050"/>
                </a:solidFill>
              </a:rPr>
              <a:t>mEq</a:t>
            </a:r>
            <a:r>
              <a:rPr lang="en-US" b="1" dirty="0">
                <a:solidFill>
                  <a:srgbClr val="00B050"/>
                </a:solidFill>
              </a:rPr>
              <a:t>/day)</a:t>
            </a:r>
          </a:p>
          <a:p>
            <a:pPr eaLnBrk="1" hangingPunct="1">
              <a:buFont typeface="Wingdings" pitchFamily="2" charset="2"/>
              <a:buChar char="v"/>
              <a:defRPr/>
            </a:pPr>
            <a:r>
              <a:rPr lang="en-US" dirty="0"/>
              <a:t>Two most common chemical buffer groups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Bicarbonate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7030A0"/>
                </a:solidFill>
              </a:rPr>
              <a:t>Non bicarbonate </a:t>
            </a:r>
            <a:r>
              <a:rPr lang="en-US" dirty="0"/>
              <a:t>(</a:t>
            </a:r>
            <a:r>
              <a:rPr lang="en-US" dirty="0" err="1"/>
              <a:t>Hb,protein,phosphate</a:t>
            </a:r>
            <a:r>
              <a:rPr lang="en-US" dirty="0"/>
              <a:t>)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/>
              <a:t>Blood buffer systems act instantaneously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dirty="0"/>
              <a:t>Regulate pH by binding or releasing  H⁺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5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921" y="11266"/>
            <a:ext cx="8229600" cy="1143000"/>
          </a:xfrm>
          <a:ln/>
        </p:spPr>
        <p:txBody>
          <a:bodyPr>
            <a:noAutofit/>
          </a:bodyPr>
          <a:lstStyle/>
          <a:p>
            <a:r>
              <a:rPr lang="en-US" sz="3600" b="1" dirty="0"/>
              <a:t>Carbonic Acid–Bicarbonate Buffer System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620688"/>
            <a:ext cx="8640960" cy="3168352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40000"/>
              </a:lnSpc>
              <a:buNone/>
            </a:pPr>
            <a:r>
              <a:rPr lang="en-US" sz="2600" b="1" dirty="0">
                <a:solidFill>
                  <a:srgbClr val="000000"/>
                </a:solidFill>
              </a:rPr>
              <a:t>Carbon Dioxide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</a:rPr>
              <a:t>Most body cells constantly generate carbon dioxide 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000" b="1" dirty="0">
                <a:solidFill>
                  <a:srgbClr val="000000"/>
                </a:solidFill>
              </a:rPr>
              <a:t>Most carbon dioxide is converted to carbonic acid, which dissociates into H</a:t>
            </a:r>
            <a:r>
              <a:rPr lang="en-US" sz="2000" b="1" baseline="30000" dirty="0">
                <a:solidFill>
                  <a:srgbClr val="000000"/>
                </a:solidFill>
              </a:rPr>
              <a:t>+</a:t>
            </a:r>
            <a:r>
              <a:rPr lang="en-US" sz="2000" b="1" dirty="0">
                <a:solidFill>
                  <a:srgbClr val="000000"/>
                </a:solidFill>
              </a:rPr>
              <a:t> and a bicarbonate ion	</a:t>
            </a:r>
            <a:endParaRPr lang="en-US" sz="2600" dirty="0">
              <a:solidFill>
                <a:srgbClr val="000000"/>
              </a:solidFill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2600" dirty="0">
                <a:solidFill>
                  <a:srgbClr val="000000"/>
                </a:solidFill>
              </a:rPr>
              <a:t>Prevents changes in pH caused by organic acids and fixed acids in ECF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496" y="3212976"/>
            <a:ext cx="10460736" cy="322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40000"/>
              </a:lnSpc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990600" lvl="1" indent="-533400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Cannot protect ECF from changes in pH that result from elevated or depressed levels of CO</a:t>
            </a:r>
            <a:r>
              <a:rPr lang="en-US" sz="2600" baseline="-25000" dirty="0">
                <a:solidFill>
                  <a:srgbClr val="000000"/>
                </a:solidFill>
                <a:latin typeface="Calibri"/>
              </a:rPr>
              <a:t>2</a:t>
            </a:r>
          </a:p>
          <a:p>
            <a:pPr marL="990600" lvl="1" indent="-533400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Functions only when respiratory system and respiratory control centers are working normally</a:t>
            </a:r>
          </a:p>
          <a:p>
            <a:pPr marL="990600" lvl="1" indent="-533400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Calibri"/>
              </a:rPr>
              <a:t>Ability to buffer acids is limited by availability of bicarbonate ions</a:t>
            </a:r>
            <a:endParaRPr lang="en-US" sz="2600" baseline="-250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0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B33E-F16E-B022-49AC-6BED447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6E0B-6AD2-9820-56A1-0C6681A7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Explain the role of the respiratory system in acid base balance</a:t>
            </a:r>
          </a:p>
          <a:p>
            <a:endParaRPr lang="en-US" b="1" dirty="0"/>
          </a:p>
          <a:p>
            <a:r>
              <a:rPr lang="en-US" b="1" dirty="0"/>
              <a:t>Explain the role of the renal system in acid base balance</a:t>
            </a:r>
          </a:p>
        </p:txBody>
      </p:sp>
    </p:spTree>
    <p:extLst>
      <p:ext uri="{BB962C8B-B14F-4D97-AF65-F5344CB8AC3E}">
        <p14:creationId xmlns:p14="http://schemas.microsoft.com/office/powerpoint/2010/main" val="2901974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Acid–Base Balance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14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14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140000"/>
              </a:lnSpc>
              <a:buFont typeface="Wingdings" pitchFamily="1" charset="2"/>
              <a:buNone/>
            </a:pPr>
            <a:endParaRPr lang="en-US" dirty="0"/>
          </a:p>
          <a:p>
            <a:pPr>
              <a:lnSpc>
                <a:spcPct val="140000"/>
              </a:lnSpc>
              <a:buFont typeface="Wingdings" pitchFamily="1" charset="2"/>
              <a:buNone/>
            </a:pPr>
            <a:r>
              <a:rPr lang="en-US" sz="2000" dirty="0"/>
              <a:t>The Carbonic Acid–Bicarbonate Buffer System</a:t>
            </a:r>
          </a:p>
        </p:txBody>
      </p:sp>
      <p:pic>
        <p:nvPicPr>
          <p:cNvPr id="441349" name="Picture 5" descr="27_09Figur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"/>
          <a:stretch>
            <a:fillRect/>
          </a:stretch>
        </p:blipFill>
        <p:spPr bwMode="auto">
          <a:xfrm>
            <a:off x="1828800" y="1371600"/>
            <a:ext cx="854868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3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The Hemoglobin Buffer System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840" y="1447800"/>
            <a:ext cx="9204960" cy="48768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40000"/>
              </a:lnSpc>
              <a:buNone/>
            </a:pPr>
            <a:r>
              <a:rPr lang="en-US" sz="2600" b="1" dirty="0">
                <a:solidFill>
                  <a:srgbClr val="000000"/>
                </a:solidFill>
              </a:rPr>
              <a:t>CO</a:t>
            </a:r>
            <a:r>
              <a:rPr lang="en-US" sz="2600" b="1" baseline="-25000" dirty="0">
                <a:solidFill>
                  <a:srgbClr val="000000"/>
                </a:solidFill>
              </a:rPr>
              <a:t>2</a:t>
            </a:r>
            <a:r>
              <a:rPr lang="en-US" sz="2600" b="1" dirty="0">
                <a:solidFill>
                  <a:srgbClr val="000000"/>
                </a:solidFill>
              </a:rPr>
              <a:t> diffuses across RBC membrane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000000"/>
                </a:solidFill>
              </a:rPr>
              <a:t>No transport mechanism required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sz="2600" b="1" dirty="0">
                <a:solidFill>
                  <a:srgbClr val="000000"/>
                </a:solidFill>
              </a:rPr>
              <a:t>As carbonic acid dissociates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rgbClr val="000000"/>
                </a:solidFill>
              </a:rPr>
              <a:t>Bicarbonate ions diffuse into plasma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rgbClr val="000000"/>
                </a:solidFill>
              </a:rPr>
              <a:t>In exchange for chloride ions (</a:t>
            </a:r>
            <a:r>
              <a:rPr lang="en-US" sz="2600" b="1" dirty="0">
                <a:solidFill>
                  <a:srgbClr val="FF0000"/>
                </a:solidFill>
              </a:rPr>
              <a:t>chloride shift</a:t>
            </a:r>
            <a:r>
              <a:rPr lang="en-US" sz="2600" b="1" dirty="0">
                <a:solidFill>
                  <a:srgbClr val="000000"/>
                </a:solidFill>
              </a:rPr>
              <a:t>)</a:t>
            </a:r>
          </a:p>
          <a:p>
            <a:r>
              <a:rPr lang="en-US" sz="2600" b="1" dirty="0">
                <a:solidFill>
                  <a:srgbClr val="000000"/>
                </a:solidFill>
              </a:rPr>
              <a:t>Hydrogen ions are buffered by hemoglobin molecules</a:t>
            </a:r>
            <a:endParaRPr lang="en-US" b="1" dirty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b="1" dirty="0">
                <a:solidFill>
                  <a:srgbClr val="000000"/>
                </a:solidFill>
              </a:rPr>
              <a:t>Is the only intracellular buffer system with an immediate effect on ECF pH 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>
                <a:solidFill>
                  <a:srgbClr val="000000"/>
                </a:solidFill>
              </a:rPr>
              <a:t>Helps prevent major changes in pH when plasma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baseline="-25000" dirty="0">
                <a:solidFill>
                  <a:srgbClr val="FF0000"/>
                </a:solidFill>
              </a:rPr>
              <a:t>CO</a:t>
            </a:r>
            <a:r>
              <a:rPr lang="en-US" b="1" baseline="-6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is rising or </a:t>
            </a:r>
            <a:r>
              <a:rPr lang="en-US" b="1" dirty="0" err="1">
                <a:solidFill>
                  <a:srgbClr val="FF0000"/>
                </a:solidFill>
              </a:rPr>
              <a:t>fallinG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7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Phosphate Buffer System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188840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Consists of anion H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PO</a:t>
            </a:r>
            <a:r>
              <a:rPr lang="en-US" baseline="-25000" dirty="0">
                <a:solidFill>
                  <a:srgbClr val="000000"/>
                </a:solidFill>
              </a:rPr>
              <a:t>4</a:t>
            </a:r>
            <a:r>
              <a:rPr lang="en-US" baseline="30000" dirty="0">
                <a:solidFill>
                  <a:srgbClr val="000000"/>
                </a:solidFill>
              </a:rPr>
              <a:t>-</a:t>
            </a:r>
            <a:r>
              <a:rPr lang="en-US" dirty="0">
                <a:solidFill>
                  <a:srgbClr val="000000"/>
                </a:solidFill>
              </a:rPr>
              <a:t> (a weak acid)(pKa-6.8)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Works like the carbonic acid–bicarbonate buffer system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Is important in buffering pH of ICF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9536" y="3789041"/>
            <a:ext cx="82089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</a:rPr>
              <a:t>Limitations of Buffer Systems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Provide only temporary solution to acid–base imbalance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Do not eliminate H</a:t>
            </a:r>
            <a:r>
              <a:rPr lang="en-US" sz="3200" baseline="30000" dirty="0">
                <a:solidFill>
                  <a:srgbClr val="000000"/>
                </a:solidFill>
                <a:latin typeface="Calibri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ions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Supply of buffer molecules is limited</a:t>
            </a:r>
          </a:p>
        </p:txBody>
      </p:sp>
    </p:spTree>
    <p:extLst>
      <p:ext uri="{BB962C8B-B14F-4D97-AF65-F5344CB8AC3E}">
        <p14:creationId xmlns:p14="http://schemas.microsoft.com/office/powerpoint/2010/main" val="375272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Extracellular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Bicarbonate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NaHCO3/H2CO3 (20:1 at 7.4 pH) </a:t>
            </a:r>
          </a:p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Phosphate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Na2HPO4/NaH2PO4 (4:1 at 7.4 pH)</a:t>
            </a:r>
          </a:p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Protein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Na-Protein/H-Protein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26199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Intracellular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Bicarbonate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KHCO3/H2CO3</a:t>
            </a:r>
          </a:p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Phosphate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K2HPO4/KH2PO4</a:t>
            </a:r>
          </a:p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Protein Buffer</a:t>
            </a:r>
          </a:p>
          <a:p>
            <a:pPr lvl="1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K-</a:t>
            </a:r>
            <a:r>
              <a:rPr lang="en-US" sz="4400" dirty="0" err="1">
                <a:latin typeface="Aharoni" panose="02010803020104030203" pitchFamily="2" charset="-79"/>
                <a:cs typeface="Aharoni" panose="02010803020104030203" pitchFamily="2" charset="-79"/>
              </a:rPr>
              <a:t>Hb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/H-Protein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651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Mechanism of Action of Buffer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Buffers </a:t>
            </a:r>
            <a:r>
              <a:rPr lang="en-US" sz="4800" b="1" dirty="0">
                <a:latin typeface="Aharoni" panose="02010803020104030203" pitchFamily="2" charset="-79"/>
                <a:cs typeface="Aharoni" panose="02010803020104030203" pitchFamily="2" charset="-79"/>
              </a:rPr>
              <a:t>mixture of weak acids and its salts</a:t>
            </a:r>
          </a:p>
          <a:p>
            <a:r>
              <a:rPr lang="en-US" sz="48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Resist change in pH of blood </a:t>
            </a: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when small amount of acids or alkalis added to the medium.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Acids (H</a:t>
            </a:r>
            <a:r>
              <a:rPr kumimoji="0" lang="en-US" sz="4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+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) added are neutralized by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the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salt part of buffer.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Buffers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act quickly but transiently.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10803020104030203" pitchFamily="2" charset="-79"/>
              <a:ea typeface="+mn-ea"/>
              <a:cs typeface="Aharoni" panose="02010803020104030203" pitchFamily="2" charset="-79"/>
            </a:endParaRPr>
          </a:p>
          <a:p>
            <a:endParaRPr lang="en-US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/>
              <a:t>Respiratory Acid-Base Control Mechanisms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When chemical buffers alone cannot prevent changes in blood pH, the respiratory system is the </a:t>
            </a:r>
            <a:r>
              <a:rPr lang="en-US" b="1" dirty="0">
                <a:solidFill>
                  <a:srgbClr val="FF0000"/>
                </a:solidFill>
              </a:rPr>
              <a:t>second line</a:t>
            </a:r>
            <a:r>
              <a:rPr lang="en-US" b="1" dirty="0"/>
              <a:t> of defense against changes.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/>
              <a:t>Eliminate or Retain CO₂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/>
              <a:t>Change in pH are RAPID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en-US" b="1" dirty="0" err="1"/>
              <a:t>Occuring</a:t>
            </a:r>
            <a:r>
              <a:rPr lang="en-US" b="1" dirty="0"/>
              <a:t> within minutes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36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126-2884-4A55-EE95-C3AD3DEB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906"/>
          </a:xfrm>
        </p:spPr>
        <p:txBody>
          <a:bodyPr>
            <a:normAutofit fontScale="90000"/>
          </a:bodyPr>
          <a:lstStyle/>
          <a:p>
            <a:r>
              <a:rPr lang="en-US" dirty="0"/>
              <a:t>Mechanism..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5149-E71F-1B30-3D27-6424DC0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6697"/>
            <a:ext cx="10972800" cy="558666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 the lungs, oxygenation of hemoglobin releases H+ which combines with bicarbonate to form carbonic acid by carbonic anhydrase.</a:t>
            </a:r>
          </a:p>
          <a:p>
            <a:r>
              <a:rPr lang="en-US" b="1" dirty="0"/>
              <a:t> Carbonic acid dissociates into water and CO</a:t>
            </a:r>
            <a:r>
              <a:rPr lang="en-US" b="1" baseline="-25000" dirty="0"/>
              <a:t>2</a:t>
            </a:r>
            <a:r>
              <a:rPr lang="en-US" b="1" dirty="0"/>
              <a:t>. </a:t>
            </a:r>
          </a:p>
          <a:p>
            <a:r>
              <a:rPr lang="en-US" b="1" dirty="0"/>
              <a:t>CO</a:t>
            </a:r>
            <a:r>
              <a:rPr lang="en-US" b="1" baseline="-25000" dirty="0"/>
              <a:t>2</a:t>
            </a:r>
            <a:r>
              <a:rPr lang="en-US" b="1" dirty="0"/>
              <a:t> is expired out by lungs. </a:t>
            </a:r>
          </a:p>
          <a:p>
            <a:r>
              <a:rPr lang="en-US" b="1" dirty="0"/>
              <a:t>Chloride comes out in exchange for HCO</a:t>
            </a:r>
            <a:r>
              <a:rPr lang="en-US" b="1" baseline="-25000" dirty="0"/>
              <a:t>3</a:t>
            </a:r>
            <a:r>
              <a:rPr lang="en-US" b="1" dirty="0"/>
              <a:t>-   to maintain electrical neutrality. </a:t>
            </a:r>
          </a:p>
          <a:p>
            <a:r>
              <a:rPr lang="en-US" b="1" dirty="0"/>
              <a:t>Carbonic acid is a volatile acid, so it is eliminated by lungs. </a:t>
            </a:r>
          </a:p>
          <a:p>
            <a:r>
              <a:rPr lang="en-US" b="1" dirty="0"/>
              <a:t>Increased H</a:t>
            </a:r>
            <a:r>
              <a:rPr lang="en-US" b="1" baseline="-25000" dirty="0"/>
              <a:t>2</a:t>
            </a:r>
            <a:r>
              <a:rPr lang="en-US" b="1" dirty="0"/>
              <a:t>CO</a:t>
            </a:r>
            <a:r>
              <a:rPr lang="en-US" b="1" baseline="-25000" dirty="0"/>
              <a:t>3</a:t>
            </a:r>
            <a:r>
              <a:rPr lang="en-US" b="1" dirty="0"/>
              <a:t> to a critical value (40mmHg) stimulates the respiratory </a:t>
            </a:r>
            <a:r>
              <a:rPr lang="en-US" b="1" dirty="0" err="1"/>
              <a:t>centre</a:t>
            </a:r>
            <a:r>
              <a:rPr lang="en-US" b="1" dirty="0"/>
              <a:t> in Medulla Oblongata.</a:t>
            </a:r>
          </a:p>
          <a:p>
            <a:r>
              <a:rPr lang="en-US" b="1" dirty="0"/>
              <a:t>This in turn stimulates  hyperventilation which promptly removes H</a:t>
            </a:r>
            <a:r>
              <a:rPr lang="en-US" b="1" baseline="-25000" dirty="0"/>
              <a:t>2</a:t>
            </a:r>
            <a:r>
              <a:rPr lang="en-US" b="1" dirty="0"/>
              <a:t>CO</a:t>
            </a:r>
            <a:r>
              <a:rPr lang="en-US" b="1" baseline="-25000" dirty="0"/>
              <a:t>3</a:t>
            </a:r>
            <a:r>
              <a:rPr lang="en-US" b="1" dirty="0"/>
              <a:t> from blood by expiration.</a:t>
            </a:r>
          </a:p>
        </p:txBody>
      </p:sp>
    </p:spTree>
    <p:extLst>
      <p:ext uri="{BB962C8B-B14F-4D97-AF65-F5344CB8AC3E}">
        <p14:creationId xmlns:p14="http://schemas.microsoft.com/office/powerpoint/2010/main" val="1919226095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Lungs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16" y="1481138"/>
            <a:ext cx="693636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494457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9BEB-D381-B070-B81E-F1FCEAB7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BCC5-FF36-986A-F332-2F66654D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Respiratory mechanism is powerful and </a:t>
            </a:r>
            <a:r>
              <a:rPr lang="en-US" b="1" dirty="0" err="1"/>
              <a:t>fast,but</a:t>
            </a:r>
            <a:r>
              <a:rPr lang="en-US" b="1" dirty="0"/>
              <a:t> only works with volatile acids.</a:t>
            </a:r>
          </a:p>
          <a:p>
            <a:r>
              <a:rPr lang="en-US" b="1" dirty="0"/>
              <a:t>Doesn’t affect fixed acids like lactic acid.</a:t>
            </a:r>
          </a:p>
          <a:p>
            <a:r>
              <a:rPr lang="en-US" b="1" dirty="0"/>
              <a:t>Low H</a:t>
            </a:r>
            <a:r>
              <a:rPr lang="en-US" b="1" baseline="-25000" dirty="0"/>
              <a:t>2</a:t>
            </a:r>
            <a:r>
              <a:rPr lang="en-US" b="1" dirty="0"/>
              <a:t>CO3 concentration in blood  depresses respiratory </a:t>
            </a:r>
            <a:r>
              <a:rPr lang="en-US" b="1" dirty="0" err="1"/>
              <a:t>centre,causes</a:t>
            </a:r>
            <a:r>
              <a:rPr lang="en-US" b="1" dirty="0"/>
              <a:t> hypoventilation </a:t>
            </a:r>
            <a:r>
              <a:rPr lang="en-US" b="1" dirty="0" err="1"/>
              <a:t>i.e</a:t>
            </a:r>
            <a:r>
              <a:rPr lang="en-US" b="1" dirty="0"/>
              <a:t> slow and shallow respiration.</a:t>
            </a:r>
          </a:p>
          <a:p>
            <a:r>
              <a:rPr lang="en-US" b="1" dirty="0"/>
              <a:t>This retains H</a:t>
            </a:r>
            <a:r>
              <a:rPr lang="en-US" b="1" baseline="-25000" dirty="0"/>
              <a:t>2</a:t>
            </a:r>
            <a:r>
              <a:rPr lang="en-US" b="1" dirty="0"/>
              <a:t>CO3 in blood</a:t>
            </a:r>
          </a:p>
          <a:p>
            <a:r>
              <a:rPr lang="en-US" b="1" dirty="0"/>
              <a:t>If  Nervous </a:t>
            </a:r>
            <a:r>
              <a:rPr lang="en-US" b="1" dirty="0" err="1"/>
              <a:t>centre</a:t>
            </a:r>
            <a:r>
              <a:rPr lang="en-US" b="1" dirty="0"/>
              <a:t> or Respiratory system fails, the Acid Base Balance fails.</a:t>
            </a:r>
          </a:p>
        </p:txBody>
      </p:sp>
    </p:spTree>
    <p:extLst>
      <p:ext uri="{BB962C8B-B14F-4D97-AF65-F5344CB8AC3E}">
        <p14:creationId xmlns:p14="http://schemas.microsoft.com/office/powerpoint/2010/main" val="1809806373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85800"/>
            <a:ext cx="82296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Introduction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453897"/>
            <a:ext cx="8229600" cy="5060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1">
                    <a:lumMod val="10000"/>
                  </a:schemeClr>
                </a:solidFill>
              </a:rPr>
              <a:t>Acid-base regulation</a:t>
            </a:r>
          </a:p>
          <a:p>
            <a:pPr lvl="1">
              <a:lnSpc>
                <a:spcPct val="150000"/>
              </a:lnSpc>
            </a:pPr>
            <a:r>
              <a:rPr lang="en-US" sz="4000" b="1" dirty="0">
                <a:solidFill>
                  <a:schemeClr val="tx1">
                    <a:lumMod val="10000"/>
                  </a:schemeClr>
                </a:solidFill>
              </a:rPr>
              <a:t>Regulation of hydrogen ion</a:t>
            </a:r>
          </a:p>
          <a:p>
            <a:pPr lvl="2"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Buffer system</a:t>
            </a:r>
          </a:p>
          <a:p>
            <a:pPr lvl="2"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Respiratory regulation</a:t>
            </a:r>
          </a:p>
          <a:p>
            <a:pPr lvl="2"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Renal regulation</a:t>
            </a:r>
          </a:p>
        </p:txBody>
      </p:sp>
    </p:spTree>
    <p:extLst>
      <p:ext uri="{BB962C8B-B14F-4D97-AF65-F5344CB8AC3E}">
        <p14:creationId xmlns:p14="http://schemas.microsoft.com/office/powerpoint/2010/main" val="285636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/>
              <a:t>Renal Acid-Base Control Mechanisms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The kidneys are the </a:t>
            </a:r>
            <a:r>
              <a:rPr lang="en-US" b="1" dirty="0">
                <a:solidFill>
                  <a:srgbClr val="FF0000"/>
                </a:solidFill>
              </a:rPr>
              <a:t>third line </a:t>
            </a:r>
            <a:r>
              <a:rPr lang="en-US" b="1" dirty="0"/>
              <a:t>of </a:t>
            </a:r>
            <a:r>
              <a:rPr lang="en-US" b="1" dirty="0" err="1"/>
              <a:t>defence</a:t>
            </a:r>
            <a:r>
              <a:rPr lang="en-US" b="1" dirty="0"/>
              <a:t> against wide changes in body fluid </a:t>
            </a:r>
            <a:r>
              <a:rPr lang="en-US" b="1" dirty="0" err="1"/>
              <a:t>pH.</a:t>
            </a:r>
            <a:endParaRPr lang="en-US" b="1" dirty="0"/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movement of bicarbonate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Retention/Excretion of acids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B050"/>
                </a:solidFill>
              </a:rPr>
              <a:t>Generating additional buffers</a:t>
            </a:r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b="1" dirty="0"/>
              <a:t>Long term regulator of ACID – BASE balance</a:t>
            </a:r>
          </a:p>
          <a:p>
            <a:pPr lvl="1" eaLnBrk="1" hangingPunct="1">
              <a:buFont typeface="Wingdings" pitchFamily="2" charset="2"/>
              <a:buChar char="v"/>
              <a:defRPr/>
            </a:pPr>
            <a:r>
              <a:rPr lang="en-US" b="1" dirty="0"/>
              <a:t>May take hours to days for correction</a:t>
            </a:r>
          </a:p>
          <a:p>
            <a:pPr lvl="1" eaLnBrk="1" hangingPunct="1"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185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27201" y="228600"/>
            <a:ext cx="8669867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Renal regulation of acid base balance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1" y="1219200"/>
            <a:ext cx="10625328" cy="516331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400" b="1" dirty="0"/>
              <a:t>Role of kidneys is preservation of body’s </a:t>
            </a:r>
            <a:r>
              <a:rPr lang="en-US" altLang="en-US" sz="3400" b="1" dirty="0">
                <a:solidFill>
                  <a:srgbClr val="FF0000"/>
                </a:solidFill>
              </a:rPr>
              <a:t>bicarbonate</a:t>
            </a:r>
            <a:r>
              <a:rPr lang="en-US" altLang="en-US" sz="3400" b="1" dirty="0"/>
              <a:t> stores. </a:t>
            </a:r>
          </a:p>
          <a:p>
            <a:r>
              <a:rPr lang="en-US" altLang="en-US" sz="3400" b="1" dirty="0"/>
              <a:t>Accomplished by:</a:t>
            </a:r>
          </a:p>
          <a:p>
            <a:pPr lvl="1"/>
            <a:r>
              <a:rPr lang="en-US" altLang="en-US" sz="3200" b="1" dirty="0"/>
              <a:t>Reabsorption of 99.9% of filtered bicarbonate </a:t>
            </a:r>
          </a:p>
          <a:p>
            <a:pPr lvl="1"/>
            <a:r>
              <a:rPr lang="en-US" altLang="en-US" sz="3200" b="1" dirty="0"/>
              <a:t>Regeneration of titrated bicarbonate by excretion of:</a:t>
            </a:r>
          </a:p>
          <a:p>
            <a:pPr lvl="2"/>
            <a:r>
              <a:rPr lang="en-US" altLang="en-US" sz="2800" b="1" dirty="0" err="1"/>
              <a:t>Titratable</a:t>
            </a:r>
            <a:r>
              <a:rPr lang="en-US" altLang="en-US" sz="2800" b="1" dirty="0"/>
              <a:t> acidity (mainly phosphate)</a:t>
            </a:r>
          </a:p>
          <a:p>
            <a:pPr lvl="2"/>
            <a:r>
              <a:rPr lang="en-US" altLang="en-US" sz="2800" b="1" dirty="0"/>
              <a:t>Ammonium salts</a:t>
            </a:r>
          </a:p>
          <a:p>
            <a:pPr lvl="2"/>
            <a:r>
              <a:rPr lang="en-US" altLang="en-US" sz="2800" b="1" dirty="0"/>
              <a:t>The renal tubular cells and erythrocytes generate bicarbonate, the buffer base in the bicarbonate  system from CO</a:t>
            </a:r>
            <a:r>
              <a:rPr lang="en-US" altLang="en-US" sz="2800" b="1" baseline="-25000" dirty="0"/>
              <a:t>2</a:t>
            </a:r>
            <a:r>
              <a:rPr lang="en-US" altLang="en-US" sz="2800" b="1" dirty="0"/>
              <a:t> under physiological conditions.</a:t>
            </a:r>
          </a:p>
          <a:p>
            <a:pPr lvl="2"/>
            <a:r>
              <a:rPr lang="en-US" altLang="en-US" sz="2800" b="1" dirty="0"/>
              <a:t>The kidneys play the major role in maintaining the circulating bicarbonate conc. and in the elimination H+ from the body.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404534" y="6019800"/>
            <a:ext cx="184731" cy="50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4000" baseline="-200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13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Reabsorption of bicarbonate</a:t>
            </a:r>
          </a:p>
        </p:txBody>
      </p:sp>
      <p:pic>
        <p:nvPicPr>
          <p:cNvPr id="4" name="Content Placeholder 3" descr="http://images.engormix.com/e_articles/2200_95,17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4096" y="1712373"/>
            <a:ext cx="7123809" cy="406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93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Excretion of H</a:t>
            </a:r>
            <a:r>
              <a:rPr lang="en-IN" baseline="30000" dirty="0"/>
              <a:t>+ </a:t>
            </a:r>
            <a:r>
              <a:rPr lang="en-IN" dirty="0"/>
              <a:t> ions</a:t>
            </a:r>
            <a:endParaRPr lang="en-IN" baseline="30000" dirty="0"/>
          </a:p>
        </p:txBody>
      </p:sp>
      <p:pic>
        <p:nvPicPr>
          <p:cNvPr id="5" name="Content Placeholder 4" descr="http://images.engormix.com/e_articles/2200_74,736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2191" y="1718723"/>
            <a:ext cx="7047619" cy="405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52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6782-057C-4B1D-8C1C-F0371B37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E865-5574-00A9-26CC-50193A17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0432"/>
            <a:ext cx="11113008" cy="5412929"/>
          </a:xfr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HCO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generation is accelerated if the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conc.of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rises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HCO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falls.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H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+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falls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because it is either buffered by erythrocytes or excreted from the body by renal tubular cells.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Therefore an increase of intracellular PCO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or decrease in intracellular [HCO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] in the erythrocytes and renal tubular cells maintain the extracellular bicarbonate conc. by accelerating the production of HCO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This minimizes changes in the ratio of [HCO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-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] to PCO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2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and therefore change in PH.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Perpetua"/>
              </a:rPr>
              <a:t>The kidney therefore utilizes two mechanism of bicarbonate reclamation and or generation to maintain its homeostasis.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017088"/>
      </p:ext>
    </p:extLst>
  </p:cSld>
  <p:clrMapOvr>
    <a:masterClrMapping/>
  </p:clrMapOvr>
  <p:transition spd="slow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Two important urinary buffers are</a:t>
            </a:r>
          </a:p>
          <a:p>
            <a:pPr marL="0" indent="0">
              <a:buNone/>
            </a:pPr>
            <a:r>
              <a:rPr lang="en-IN" b="1" dirty="0"/>
              <a:t>1. Phosphate buffer</a:t>
            </a:r>
          </a:p>
          <a:p>
            <a:pPr marL="0" indent="0">
              <a:buNone/>
            </a:pPr>
            <a:r>
              <a:rPr lang="en-IN" b="1" dirty="0"/>
              <a:t>2. Ammonia</a:t>
            </a:r>
          </a:p>
          <a:p>
            <a:r>
              <a:rPr lang="en-IN" b="1" dirty="0"/>
              <a:t>The maximum limit of acidification of urine is 4.5.</a:t>
            </a:r>
          </a:p>
          <a:p>
            <a:r>
              <a:rPr lang="en-IN" b="1" dirty="0"/>
              <a:t>Normally 70 </a:t>
            </a:r>
            <a:r>
              <a:rPr lang="en-IN" b="1" dirty="0" err="1"/>
              <a:t>meq</a:t>
            </a:r>
            <a:r>
              <a:rPr lang="en-IN" b="1" dirty="0"/>
              <a:t> acid is excreted daily. In metabolic acidosis, this can raise to 400 </a:t>
            </a:r>
            <a:r>
              <a:rPr lang="en-IN" b="1" dirty="0" err="1"/>
              <a:t>meq</a:t>
            </a:r>
            <a:r>
              <a:rPr lang="en-IN" b="1" dirty="0"/>
              <a:t>/day.</a:t>
            </a:r>
          </a:p>
          <a:p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Urinary buffers</a:t>
            </a:r>
          </a:p>
        </p:txBody>
      </p:sp>
    </p:spTree>
    <p:extLst>
      <p:ext uri="{BB962C8B-B14F-4D97-AF65-F5344CB8AC3E}">
        <p14:creationId xmlns:p14="http://schemas.microsoft.com/office/powerpoint/2010/main" val="3782243143"/>
      </p:ext>
    </p:extLst>
  </p:cSld>
  <p:clrMapOvr>
    <a:masterClrMapping/>
  </p:clrMapOvr>
  <p:transition spd="slow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Phosphate buffer</a:t>
            </a:r>
          </a:p>
        </p:txBody>
      </p:sp>
      <p:pic>
        <p:nvPicPr>
          <p:cNvPr id="4" name="Content Placeholder 3" descr="http://images.engormix.com/e_articles/2200_96,511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873" y="1598088"/>
            <a:ext cx="7568254" cy="429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3561433"/>
      </p:ext>
    </p:extLst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Ammonia buffer</a:t>
            </a:r>
          </a:p>
        </p:txBody>
      </p:sp>
      <p:pic>
        <p:nvPicPr>
          <p:cNvPr id="4" name="Content Placeholder 3" descr="http://images.engormix.com/e_articles/2200_53,753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7" y="1481138"/>
            <a:ext cx="7200799" cy="504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4811026"/>
      </p:ext>
    </p:extLst>
  </p:cSld>
  <p:clrMapOvr>
    <a:masterClrMapping/>
  </p:clrMapOvr>
  <p:transition spd="slow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 ACID EXCRETION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Hydrogen Ions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Are secreted into tubular fluid along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Proximal convoluted tubule (PCT)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Distal convoluted tubule (DCT)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Collecting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29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7D74-B389-44E4-A3CE-EAAC1814777D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Body and pH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Homeostasis of blood pH is </a:t>
            </a:r>
            <a:r>
              <a:rPr lang="en-US" sz="4000" b="1" dirty="0"/>
              <a:t>tightly controlled by mechanisms of Acid Base Balance.</a:t>
            </a:r>
          </a:p>
          <a:p>
            <a:r>
              <a:rPr lang="en-US" sz="4000" dirty="0"/>
              <a:t>Extracellular fluid = 7.4</a:t>
            </a:r>
          </a:p>
          <a:p>
            <a:r>
              <a:rPr lang="en-US" sz="4000" dirty="0"/>
              <a:t>Blood pH regulated to = 7.35 – 7.45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The maintenance of the blood pH is important for the proper functioning of our body and can be critical if not maintained.</a:t>
            </a:r>
          </a:p>
          <a:p>
            <a:pPr>
              <a:buNone/>
            </a:pPr>
            <a:r>
              <a:rPr lang="en-US" sz="2800" b="1" dirty="0"/>
              <a:t>The main buffers in blood are bicarbonate, haemoglobin, plasma proteins and phosphates.</a:t>
            </a:r>
          </a:p>
          <a:p>
            <a:pPr>
              <a:buNone/>
            </a:pPr>
            <a:r>
              <a:rPr lang="en-US" sz="2800" b="1" dirty="0"/>
              <a:t>Mainly, the buffer involves carbonic acid (H</a:t>
            </a:r>
            <a:r>
              <a:rPr lang="en-US" sz="2800" b="1" baseline="-25000" dirty="0"/>
              <a:t>2</a:t>
            </a:r>
            <a:r>
              <a:rPr lang="en-US" sz="2800" b="1" dirty="0"/>
              <a:t>CO</a:t>
            </a:r>
            <a:r>
              <a:rPr lang="en-US" sz="2800" b="1" baseline="-25000" dirty="0"/>
              <a:t>3</a:t>
            </a:r>
            <a:r>
              <a:rPr lang="en-US" sz="2800" b="1" dirty="0"/>
              <a:t>), a weak acid, and bicarbonate ion (HCO</a:t>
            </a:r>
            <a:r>
              <a:rPr lang="en-US" sz="2800" b="1" baseline="30000" dirty="0"/>
              <a:t>3-</a:t>
            </a:r>
            <a:r>
              <a:rPr lang="en-US" sz="2800" b="1" dirty="0"/>
              <a:t>), the conjugate base.</a:t>
            </a:r>
            <a:endParaRPr lang="en-IN" sz="2800" b="1" dirty="0"/>
          </a:p>
        </p:txBody>
      </p:sp>
      <p:pic>
        <p:nvPicPr>
          <p:cNvPr id="4" name="Picture 3" descr="Buff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1368" y="4572001"/>
            <a:ext cx="8339328" cy="14477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Acid</a:t>
            </a:r>
            <a:r>
              <a:rPr lang="en-US">
                <a:cs typeface="Arial" charset="0"/>
              </a:rPr>
              <a:t>–</a:t>
            </a:r>
            <a:r>
              <a:rPr lang="en-US"/>
              <a:t>Base Balance Disturbances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/>
              <a:t> Interactions among the Carbonic Acid–Bicarbonate Buffer System and Compensatory Mechanisms in the Regulation of Plasma </a:t>
            </a:r>
            <a:r>
              <a:rPr lang="en-US" sz="2000" dirty="0" err="1"/>
              <a:t>pH.</a:t>
            </a:r>
            <a:endParaRPr lang="en-US" sz="2000" dirty="0"/>
          </a:p>
        </p:txBody>
      </p:sp>
      <p:pic>
        <p:nvPicPr>
          <p:cNvPr id="445444" name="Picture 4" descr="27_11Figurea_0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"/>
          <a:stretch>
            <a:fillRect/>
          </a:stretch>
        </p:blipFill>
        <p:spPr bwMode="auto">
          <a:xfrm>
            <a:off x="1820864" y="1203326"/>
            <a:ext cx="8548687" cy="37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27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Acid</a:t>
            </a:r>
            <a:r>
              <a:rPr lang="en-US">
                <a:cs typeface="Arial" charset="0"/>
              </a:rPr>
              <a:t>–</a:t>
            </a:r>
            <a:r>
              <a:rPr lang="en-US"/>
              <a:t>Base Balance Disturbances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/>
              <a:t> Interactions among the Carbonic Acid–Bicarbonate Buffer System and Compensatory Mechanisms in the Regulation of Plasma </a:t>
            </a:r>
            <a:r>
              <a:rPr lang="en-US" sz="2000" dirty="0" err="1"/>
              <a:t>pH.</a:t>
            </a:r>
            <a:endParaRPr lang="en-US" sz="2000" dirty="0"/>
          </a:p>
        </p:txBody>
      </p:sp>
      <p:pic>
        <p:nvPicPr>
          <p:cNvPr id="455684" name="Picture 4" descr="27_11Figureb_0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8"/>
          <a:stretch>
            <a:fillRect/>
          </a:stretch>
        </p:blipFill>
        <p:spPr bwMode="auto">
          <a:xfrm>
            <a:off x="1820864" y="1295400"/>
            <a:ext cx="85486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87448" y="1702393"/>
            <a:ext cx="11840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Calibri"/>
              </a:rPr>
              <a:t>decreased</a:t>
            </a:r>
          </a:p>
        </p:txBody>
      </p:sp>
    </p:spTree>
    <p:extLst>
      <p:ext uri="{BB962C8B-B14F-4D97-AF65-F5344CB8AC3E}">
        <p14:creationId xmlns:p14="http://schemas.microsoft.com/office/powerpoint/2010/main" val="2456691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Four Basic Types of Imbalance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/>
              <a:t>Metabolic Acidosis</a:t>
            </a:r>
          </a:p>
          <a:p>
            <a:r>
              <a:rPr lang="en-US" sz="4000" b="1" dirty="0"/>
              <a:t>Metabolic Alkalosis</a:t>
            </a:r>
          </a:p>
          <a:p>
            <a:r>
              <a:rPr lang="en-US" sz="4000" b="1" dirty="0"/>
              <a:t>Respiratory Acidosis</a:t>
            </a:r>
          </a:p>
          <a:p>
            <a:r>
              <a:rPr lang="en-US" sz="4000" b="1" dirty="0"/>
              <a:t>Respiratory Alkalosis</a:t>
            </a:r>
          </a:p>
        </p:txBody>
      </p:sp>
      <p:pic>
        <p:nvPicPr>
          <p:cNvPr id="70662" name="Picture 1030" descr="sy0110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3505200"/>
            <a:ext cx="30273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8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15619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052736"/>
          </a:xfrm>
        </p:spPr>
        <p:txBody>
          <a:bodyPr/>
          <a:lstStyle/>
          <a:p>
            <a:pPr eaLnBrk="1" hangingPunct="1"/>
            <a:r>
              <a:rPr lang="en-US" dirty="0">
                <a:latin typeface="Tempus Sans ITC" pitchFamily="82" charset="0"/>
              </a:rPr>
              <a:t>Respiratory acidosis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9220200" y="64770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EAEAEA"/>
                </a:solidFill>
                <a:latin typeface="Times New Roman" pitchFamily="18" charset="0"/>
                <a:ea typeface="宋体" charset="-122"/>
              </a:rPr>
              <a:t>Figure 27.12a</a:t>
            </a:r>
          </a:p>
        </p:txBody>
      </p:sp>
      <p:pic>
        <p:nvPicPr>
          <p:cNvPr id="25604" name="Picture 4" descr="27-12a_1.jpg                                                   00000941Sarah                          B9D5FA8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052736"/>
            <a:ext cx="9144000" cy="596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85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empus Sans ITC" pitchFamily="82" charset="0"/>
              </a:rPr>
              <a:t>Respiratory alkalosis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9220200" y="64770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EAEAEA"/>
                </a:solidFill>
                <a:latin typeface="Times New Roman" pitchFamily="18" charset="0"/>
                <a:ea typeface="宋体" charset="-122"/>
              </a:rPr>
              <a:t>Figure 27.12b</a:t>
            </a:r>
          </a:p>
        </p:txBody>
      </p:sp>
      <p:pic>
        <p:nvPicPr>
          <p:cNvPr id="26628" name="Picture 4" descr="27-12b_1.jpg                                                   00000941Sarah                          B9D5FA8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338264"/>
            <a:ext cx="89916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443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/>
              <a:t>Acid Base Disorders</a:t>
            </a:r>
          </a:p>
        </p:txBody>
      </p:sp>
      <p:graphicFrame>
        <p:nvGraphicFramePr>
          <p:cNvPr id="31010" name="Group 1314"/>
          <p:cNvGraphicFramePr>
            <a:graphicFrameLocks noGrp="1"/>
          </p:cNvGraphicFramePr>
          <p:nvPr/>
        </p:nvGraphicFramePr>
        <p:xfrm>
          <a:off x="1775521" y="1524000"/>
          <a:ext cx="8712969" cy="4724400"/>
        </p:xfrm>
        <a:graphic>
          <a:graphicData uri="http://schemas.openxmlformats.org/drawingml/2006/table">
            <a:tbl>
              <a:tblPr/>
              <a:tblGrid>
                <a:gridCol w="2879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3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Disorder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pH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[H</a:t>
                      </a:r>
                      <a:r>
                        <a:rPr kumimoji="0" lang="en-US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]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Primary disturbance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Secondary response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Metabolic acidosis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</a:t>
                      </a:r>
                      <a:endParaRPr kumimoji="0" lang="en-US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</a:t>
                      </a:r>
                      <a:endParaRPr kumimoji="0" lang="en-US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[HCO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-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]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pCO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Metabolic alkalosis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[HCO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-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]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pCO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Respiratory acidosis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</a:t>
                      </a:r>
                      <a:endParaRPr kumimoji="0" lang="en-US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pCO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2</a:t>
                      </a:r>
                      <a:endParaRPr kumimoji="0" lang="en-US" altLang="en-US" sz="28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[HCO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-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]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Respiratory alkalosis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</a:t>
                      </a:r>
                      <a:endParaRPr kumimoji="0" lang="en-US" altLang="en-US" sz="3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pCO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2</a:t>
                      </a:r>
                      <a:endParaRPr kumimoji="0" lang="en-US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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[HCO</a:t>
                      </a:r>
                      <a:r>
                        <a:rPr kumimoji="0" lang="en-US" altLang="en-US" sz="2800" b="1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en-US" sz="2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-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81280" marR="81280" horzOverflow="overflow">
                    <a:lnL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16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15416"/>
            <a:ext cx="8229600" cy="1143000"/>
          </a:xfrm>
          <a:ln/>
        </p:spPr>
        <p:txBody>
          <a:bodyPr/>
          <a:lstStyle/>
          <a:p>
            <a:r>
              <a:rPr lang="en-US" dirty="0"/>
              <a:t>Acid–Base Balance Disturbances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3600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3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/>
              <a:t> .</a:t>
            </a:r>
          </a:p>
        </p:txBody>
      </p:sp>
      <p:pic>
        <p:nvPicPr>
          <p:cNvPr id="447492" name="Picture 4" descr="27_13Figur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"/>
          <a:stretch>
            <a:fillRect/>
          </a:stretch>
        </p:blipFill>
        <p:spPr bwMode="auto">
          <a:xfrm>
            <a:off x="2279576" y="620688"/>
            <a:ext cx="7776864" cy="57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9576" y="6400900"/>
            <a:ext cx="52150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Responses to Metabolic Acidosis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78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Metabolic acidosis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dirty="0"/>
              <a:t>Symptoms are specific and a result of the underlying pathology</a:t>
            </a:r>
          </a:p>
          <a:p>
            <a:r>
              <a:rPr lang="en-GB" b="1" dirty="0">
                <a:solidFill>
                  <a:srgbClr val="0070C0"/>
                </a:solidFill>
              </a:rPr>
              <a:t>Respiratory effects: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Hyperventilation</a:t>
            </a:r>
          </a:p>
          <a:p>
            <a:r>
              <a:rPr lang="en-GB" b="1" dirty="0">
                <a:solidFill>
                  <a:srgbClr val="0070C0"/>
                </a:solidFill>
              </a:rPr>
              <a:t>CVS: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↓ myocardial contractility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Sympathetic over activity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Resistant to </a:t>
            </a:r>
            <a:r>
              <a:rPr lang="en-GB" dirty="0" err="1"/>
              <a:t>catecholamines</a:t>
            </a:r>
            <a:endParaRPr lang="en-GB" dirty="0"/>
          </a:p>
          <a:p>
            <a:r>
              <a:rPr lang="en-GB" b="1" dirty="0">
                <a:solidFill>
                  <a:srgbClr val="0070C0"/>
                </a:solidFill>
              </a:rPr>
              <a:t>CNS: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Lethargy,disorientation,stupor,muscle</a:t>
            </a:r>
            <a:r>
              <a:rPr lang="en-GB" dirty="0"/>
              <a:t> </a:t>
            </a:r>
            <a:r>
              <a:rPr lang="en-GB" dirty="0" err="1"/>
              <a:t>twitching,COMA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CN palsies</a:t>
            </a:r>
          </a:p>
          <a:p>
            <a:r>
              <a:rPr lang="en-GB" b="1" dirty="0">
                <a:solidFill>
                  <a:srgbClr val="0070C0"/>
                </a:solidFill>
              </a:rPr>
              <a:t>Others :</a:t>
            </a:r>
            <a:r>
              <a:rPr lang="en-GB" dirty="0"/>
              <a:t> </a:t>
            </a:r>
            <a:r>
              <a:rPr lang="en-GB" dirty="0" err="1"/>
              <a:t>hyperkalemia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42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Metabolic Alkalosis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↑ pH due to ↑HCO₃⁻ or ↓acid </a:t>
            </a:r>
          </a:p>
          <a:p>
            <a:r>
              <a:rPr lang="en-GB" b="1" dirty="0">
                <a:solidFill>
                  <a:srgbClr val="00B050"/>
                </a:solidFill>
              </a:rPr>
              <a:t>Initiation process 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↑in serum HCO₃⁻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Excessive secretion of net daily production of fixed acids</a:t>
            </a:r>
          </a:p>
          <a:p>
            <a:r>
              <a:rPr lang="en-GB" b="1" dirty="0">
                <a:solidFill>
                  <a:srgbClr val="00B050"/>
                </a:solidFill>
              </a:rPr>
              <a:t>Maintenance: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↓HCO₃⁻ excretion or ↑ HCO₃⁻ reclamation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Chloride depletion</a:t>
            </a:r>
          </a:p>
          <a:p>
            <a:pPr>
              <a:buFont typeface="Wingdings" pitchFamily="2" charset="2"/>
              <a:buChar char="ü"/>
            </a:pPr>
            <a:r>
              <a:rPr lang="en-GB" dirty="0" err="1"/>
              <a:t>Pottasium</a:t>
            </a:r>
            <a:r>
              <a:rPr lang="en-GB" dirty="0"/>
              <a:t> depletion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ECF volume depletion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Magnesium depletion</a:t>
            </a:r>
          </a:p>
        </p:txBody>
      </p:sp>
    </p:spTree>
    <p:extLst>
      <p:ext uri="{BB962C8B-B14F-4D97-AF65-F5344CB8AC3E}">
        <p14:creationId xmlns:p14="http://schemas.microsoft.com/office/powerpoint/2010/main" val="1378447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71400"/>
            <a:ext cx="8229600" cy="1143000"/>
          </a:xfrm>
          <a:ln/>
        </p:spPr>
        <p:txBody>
          <a:bodyPr/>
          <a:lstStyle/>
          <a:p>
            <a:r>
              <a:rPr lang="en-US" dirty="0"/>
              <a:t>Acid</a:t>
            </a:r>
            <a:r>
              <a:rPr lang="en-US" dirty="0">
                <a:cs typeface="Arial" charset="0"/>
              </a:rPr>
              <a:t>–</a:t>
            </a:r>
            <a:r>
              <a:rPr lang="en-US" dirty="0"/>
              <a:t>Base Balance Disturbances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3600" dirty="0"/>
          </a:p>
          <a:p>
            <a:pPr algn="ctr">
              <a:lnSpc>
                <a:spcPct val="90000"/>
              </a:lnSpc>
              <a:buFont typeface="Wingdings" pitchFamily="1" charset="2"/>
              <a:buNone/>
            </a:pPr>
            <a:endParaRPr lang="en-US" sz="3600" dirty="0"/>
          </a:p>
          <a:p>
            <a:pPr>
              <a:lnSpc>
                <a:spcPct val="90000"/>
              </a:lnSpc>
              <a:buFont typeface="Wingdings" pitchFamily="1" charset="2"/>
              <a:buNone/>
            </a:pPr>
            <a:r>
              <a:rPr lang="en-US" sz="2000" dirty="0"/>
              <a:t> .</a:t>
            </a:r>
          </a:p>
        </p:txBody>
      </p:sp>
      <p:pic>
        <p:nvPicPr>
          <p:cNvPr id="448516" name="Picture 4" descr="27_14Figure-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"/>
          <a:stretch>
            <a:fillRect/>
          </a:stretch>
        </p:blipFill>
        <p:spPr bwMode="auto">
          <a:xfrm>
            <a:off x="1775520" y="764704"/>
            <a:ext cx="8712968" cy="569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52003" y="6457890"/>
            <a:ext cx="21923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Metabolic Alkalosis</a:t>
            </a:r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81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INTRO…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71C24F-3C67-4306-A911-4E6BA97DFA7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04672" y="1676400"/>
            <a:ext cx="11018520" cy="44196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bg2"/>
              </a:buClr>
              <a:buFontTx/>
              <a:buNone/>
            </a:pPr>
            <a:r>
              <a:rPr lang="en-US" sz="2800" b="1" dirty="0"/>
              <a:t>Buffers </a:t>
            </a:r>
          </a:p>
          <a:p>
            <a:pPr eaLnBrk="1" hangingPunct="1"/>
            <a:r>
              <a:rPr lang="en-US" sz="2800" b="1" dirty="0"/>
              <a:t>resist changes in pH from the addition of acid or</a:t>
            </a:r>
            <a:br>
              <a:rPr lang="en-US" sz="2800" b="1" dirty="0"/>
            </a:br>
            <a:r>
              <a:rPr lang="en-US" sz="2800" b="1" dirty="0"/>
              <a:t>base</a:t>
            </a:r>
          </a:p>
          <a:p>
            <a:pPr eaLnBrk="1" hangingPunct="1"/>
            <a:r>
              <a:rPr lang="en-US" sz="2800" b="1" dirty="0"/>
              <a:t>in the body absorb H</a:t>
            </a:r>
            <a:r>
              <a:rPr lang="en-US" sz="2800" b="1" baseline="-25000" dirty="0"/>
              <a:t>3</a:t>
            </a:r>
            <a:r>
              <a:rPr lang="en-US" sz="2800" b="1" dirty="0"/>
              <a:t>O</a:t>
            </a:r>
            <a:r>
              <a:rPr lang="en-US" sz="2800" b="1" baseline="30000" dirty="0"/>
              <a:t>+</a:t>
            </a:r>
            <a:r>
              <a:rPr lang="en-US" sz="2800" b="1" dirty="0"/>
              <a:t> or OH</a:t>
            </a:r>
            <a:r>
              <a:rPr lang="en-US" sz="2800" b="1" baseline="30000" dirty="0">
                <a:sym typeface="Symbol" pitchFamily="1" charset="2"/>
              </a:rPr>
              <a:t></a:t>
            </a:r>
            <a:r>
              <a:rPr lang="en-US" sz="2800" b="1" dirty="0"/>
              <a:t> from foods and cellular processes to maintain pH</a:t>
            </a:r>
          </a:p>
          <a:p>
            <a:pPr eaLnBrk="1" hangingPunct="1"/>
            <a:r>
              <a:rPr lang="en-US" sz="2800" b="1" dirty="0"/>
              <a:t>are important in the proper functioning of cells and blood</a:t>
            </a:r>
          </a:p>
          <a:p>
            <a:pPr eaLnBrk="1" hangingPunct="1"/>
            <a:r>
              <a:rPr lang="en-US" sz="2800" b="1" dirty="0"/>
              <a:t>in blood maintain a pH close to 7.4; a change in the pH of the blood affects the uptake of oxygen and cellular processes</a:t>
            </a:r>
            <a:endParaRPr lang="en-US" sz="28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-243408"/>
            <a:ext cx="8229600" cy="1143000"/>
          </a:xfrm>
        </p:spPr>
        <p:txBody>
          <a:bodyPr/>
          <a:lstStyle/>
          <a:p>
            <a:r>
              <a:rPr lang="en-GB" dirty="0"/>
              <a:t>Metabolic Alkalosis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512" y="692696"/>
            <a:ext cx="8784976" cy="590465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/>
              <a:t>Decreased myocardial contractility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Arrythmias</a:t>
            </a:r>
            <a:endParaRPr lang="en-GB" dirty="0"/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↓ cerebral blood flow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Confusion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Mental </a:t>
            </a:r>
            <a:r>
              <a:rPr lang="en-GB" dirty="0" err="1"/>
              <a:t>obtundation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Neuromuscular excitability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  <a:p>
            <a:r>
              <a:rPr lang="en-GB" dirty="0"/>
              <a:t>Hypoventilation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pulmonary micro atelectasis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V/Q mismatch(alkalosis inhibits HPV)</a:t>
            </a:r>
          </a:p>
        </p:txBody>
      </p:sp>
    </p:spTree>
    <p:extLst>
      <p:ext uri="{BB962C8B-B14F-4D97-AF65-F5344CB8AC3E}">
        <p14:creationId xmlns:p14="http://schemas.microsoft.com/office/powerpoint/2010/main" val="6150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31" y="274638"/>
            <a:ext cx="11943024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Major Body Buffer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0031" y="1447800"/>
            <a:ext cx="11943024" cy="457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 descr="C:\Users\Dr.Kumar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649" y="1676400"/>
            <a:ext cx="8549640" cy="4690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mpus Sans ITC" pitchFamily="82" charset="0"/>
              </a:rPr>
              <a:t>Functions of acid base-balance</a:t>
            </a:r>
            <a:endParaRPr lang="en-IN" dirty="0"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maintain homeostasis</a:t>
            </a:r>
          </a:p>
          <a:p>
            <a:pPr lvl="1"/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Metabolism is the basis of life. </a:t>
            </a:r>
          </a:p>
          <a:p>
            <a:pPr lvl="1"/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Metabolism is possible only because of enzymes. </a:t>
            </a:r>
          </a:p>
          <a:p>
            <a:pPr lvl="1"/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Enzyme activity is influenced by pH of the surrounding medium. </a:t>
            </a:r>
          </a:p>
          <a:p>
            <a:pPr lvl="1"/>
            <a:r>
              <a:rPr lang="en-US" sz="3600" b="1" dirty="0">
                <a:solidFill>
                  <a:schemeClr val="tx1">
                    <a:lumMod val="10000"/>
                  </a:schemeClr>
                </a:solidFill>
              </a:rPr>
              <a:t>So, maintenance of acid base balance is crucial for life’s processes.</a:t>
            </a:r>
          </a:p>
          <a:p>
            <a:pPr lvl="1"/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3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mpus Sans ITC" pitchFamily="82" charset="0"/>
              </a:rPr>
              <a:t>Acids And Bases</a:t>
            </a:r>
            <a:endParaRPr lang="en-IN" dirty="0"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Acids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Release protons (H)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 ;</a:t>
            </a:r>
            <a:r>
              <a:rPr lang="en-US" sz="3600" dirty="0">
                <a:solidFill>
                  <a:schemeClr val="tx1">
                    <a:lumMod val="10000"/>
                  </a:schemeClr>
                </a:solidFill>
              </a:rPr>
              <a:t>Eg</a:t>
            </a: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-H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2</a:t>
            </a: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CO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3 , </a:t>
            </a: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HCL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Bases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Accept protons (H) 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; </a:t>
            </a:r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Eg-HCO</a:t>
            </a: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3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4" name="Minus 3"/>
          <p:cNvSpPr/>
          <p:nvPr/>
        </p:nvSpPr>
        <p:spPr>
          <a:xfrm>
            <a:off x="7680176" y="4391393"/>
            <a:ext cx="216024" cy="7200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5" name="Plus 4"/>
          <p:cNvSpPr/>
          <p:nvPr/>
        </p:nvSpPr>
        <p:spPr>
          <a:xfrm>
            <a:off x="6023992" y="2636912"/>
            <a:ext cx="108012" cy="1440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EAEAEA"/>
              </a:solidFill>
              <a:latin typeface="Times New Roman"/>
            </a:endParaRPr>
          </a:p>
        </p:txBody>
      </p:sp>
      <p:sp>
        <p:nvSpPr>
          <p:cNvPr id="6" name="Plus 5"/>
          <p:cNvSpPr/>
          <p:nvPr/>
        </p:nvSpPr>
        <p:spPr>
          <a:xfrm>
            <a:off x="5923518" y="4319385"/>
            <a:ext cx="100474" cy="1440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rgbClr val="EAEAEA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12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Types of acids and bases</a:t>
            </a:r>
            <a:endParaRPr lang="en-I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566124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</a:rPr>
              <a:t>Strong acids</a:t>
            </a:r>
          </a:p>
          <a:p>
            <a:pPr lvl="1"/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Release large amount of Hydrogen ions</a:t>
            </a:r>
          </a:p>
          <a:p>
            <a:r>
              <a:rPr lang="en-US" sz="3600" dirty="0">
                <a:solidFill>
                  <a:schemeClr val="tx1">
                    <a:lumMod val="10000"/>
                  </a:schemeClr>
                </a:solidFill>
              </a:rPr>
              <a:t>Weak acids </a:t>
            </a:r>
          </a:p>
          <a:p>
            <a:pPr lvl="1"/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Release small amount of Hydrogen ions</a:t>
            </a:r>
          </a:p>
          <a:p>
            <a:r>
              <a:rPr lang="en-US" sz="3600" dirty="0">
                <a:solidFill>
                  <a:schemeClr val="tx1">
                    <a:lumMod val="10000"/>
                  </a:schemeClr>
                </a:solidFill>
              </a:rPr>
              <a:t>Strong bases</a:t>
            </a:r>
          </a:p>
          <a:p>
            <a:pPr lvl="1"/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Accept large amount of Hydrogen ions</a:t>
            </a:r>
          </a:p>
          <a:p>
            <a:r>
              <a:rPr lang="en-US" sz="3600" dirty="0">
                <a:solidFill>
                  <a:schemeClr val="tx1">
                    <a:lumMod val="10000"/>
                  </a:schemeClr>
                </a:solidFill>
              </a:rPr>
              <a:t>Weak bases</a:t>
            </a:r>
          </a:p>
          <a:p>
            <a:pPr lvl="1"/>
            <a:r>
              <a:rPr lang="en-US" sz="3200" dirty="0">
                <a:solidFill>
                  <a:schemeClr val="tx1">
                    <a:lumMod val="10000"/>
                  </a:schemeClr>
                </a:solidFill>
              </a:rPr>
              <a:t>Accept small amount of Hydrogen ions</a:t>
            </a:r>
          </a:p>
          <a:p>
            <a:pPr lvl="1"/>
            <a:endParaRPr lang="en-US" sz="3200" dirty="0">
              <a:solidFill>
                <a:schemeClr val="tx1">
                  <a:lumMod val="10000"/>
                </a:schemeClr>
              </a:solidFill>
            </a:endParaRPr>
          </a:p>
          <a:p>
            <a:endParaRPr lang="en-IN" sz="3600" b="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15264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edical2">
  <a:themeElements>
    <a:clrScheme name="医学产业简报三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医学产业简报三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医学产业简报三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医学产业简报三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医学产业简报三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医学产业简报三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医学产业简报三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医学产业简报三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1732</Words>
  <Application>Microsoft Office PowerPoint</Application>
  <PresentationFormat>Widescreen</PresentationFormat>
  <Paragraphs>339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50</vt:i4>
      </vt:variant>
    </vt:vector>
  </HeadingPairs>
  <TitlesOfParts>
    <vt:vector size="73" baseType="lpstr">
      <vt:lpstr>Aharoni</vt:lpstr>
      <vt:lpstr>Aptos</vt:lpstr>
      <vt:lpstr>Arial</vt:lpstr>
      <vt:lpstr>Calibri</vt:lpstr>
      <vt:lpstr>Calibri Light</vt:lpstr>
      <vt:lpstr>Comic Sans MS</vt:lpstr>
      <vt:lpstr>Franklin Gothic Book</vt:lpstr>
      <vt:lpstr>Lucida Sans Unicode</vt:lpstr>
      <vt:lpstr>Perpetua</vt:lpstr>
      <vt:lpstr>Symbol</vt:lpstr>
      <vt:lpstr>Tempus Sans ITC</vt:lpstr>
      <vt:lpstr>Times New Roman</vt:lpstr>
      <vt:lpstr>Verdana</vt:lpstr>
      <vt:lpstr>Wingdings</vt:lpstr>
      <vt:lpstr>Wingdings 2</vt:lpstr>
      <vt:lpstr>Wingdings 3</vt:lpstr>
      <vt:lpstr>1_Office Theme</vt:lpstr>
      <vt:lpstr>Equity</vt:lpstr>
      <vt:lpstr>1_Equity</vt:lpstr>
      <vt:lpstr>medical2</vt:lpstr>
      <vt:lpstr>Office Theme</vt:lpstr>
      <vt:lpstr>2_Office Theme</vt:lpstr>
      <vt:lpstr>Concourse</vt:lpstr>
      <vt:lpstr>MODULE: 102</vt:lpstr>
      <vt:lpstr>Objectives</vt:lpstr>
      <vt:lpstr>Introduction </vt:lpstr>
      <vt:lpstr>Introduction</vt:lpstr>
      <vt:lpstr>INTRO…</vt:lpstr>
      <vt:lpstr>The Major Body Buffer Systems</vt:lpstr>
      <vt:lpstr>Functions of acid base-balance</vt:lpstr>
      <vt:lpstr>Acids And Bases</vt:lpstr>
      <vt:lpstr>Types of acids and bases</vt:lpstr>
      <vt:lpstr>ACIDS </vt:lpstr>
      <vt:lpstr>PowerPoint Presentation</vt:lpstr>
      <vt:lpstr>Response to ACID BASE challenge</vt:lpstr>
      <vt:lpstr>Factors Regulating  Acid Base Balance</vt:lpstr>
      <vt:lpstr>PowerPoint Presentation</vt:lpstr>
      <vt:lpstr>PowerPoint Presentation</vt:lpstr>
      <vt:lpstr>Acid Base Balance is Regulated By:</vt:lpstr>
      <vt:lpstr>PowerPoint Presentation</vt:lpstr>
      <vt:lpstr>Buffers </vt:lpstr>
      <vt:lpstr>Carbonic Acid–Bicarbonate Buffer System </vt:lpstr>
      <vt:lpstr>Acid–Base Balance</vt:lpstr>
      <vt:lpstr>The Hemoglobin Buffer System  </vt:lpstr>
      <vt:lpstr>Phosphate Buffer System  </vt:lpstr>
      <vt:lpstr>Extracellular Buffers</vt:lpstr>
      <vt:lpstr>Intracellular Buffers</vt:lpstr>
      <vt:lpstr>Mechanism of Action of Buffer Systems</vt:lpstr>
      <vt:lpstr>Respiratory Acid-Base Control Mechanisms </vt:lpstr>
      <vt:lpstr>Mechanism..</vt:lpstr>
      <vt:lpstr>Lungs</vt:lpstr>
      <vt:lpstr>Mechanism…</vt:lpstr>
      <vt:lpstr>Renal Acid-Base Control Mechanisms</vt:lpstr>
      <vt:lpstr>Renal regulation of acid base balance</vt:lpstr>
      <vt:lpstr>Reabsorption of bicarbonate</vt:lpstr>
      <vt:lpstr>Excretion of H+  ions</vt:lpstr>
      <vt:lpstr>Mechanism </vt:lpstr>
      <vt:lpstr>Urinary buffers</vt:lpstr>
      <vt:lpstr>Phosphate buffer</vt:lpstr>
      <vt:lpstr>Ammonia buffer</vt:lpstr>
      <vt:lpstr>NET ACID EXCRETION</vt:lpstr>
      <vt:lpstr>The Body and pH</vt:lpstr>
      <vt:lpstr>Acid–Base Balance Disturbances</vt:lpstr>
      <vt:lpstr>Acid–Base Balance Disturbances</vt:lpstr>
      <vt:lpstr>Four Basic Types of Imbalance</vt:lpstr>
      <vt:lpstr>Respiratory acidosis</vt:lpstr>
      <vt:lpstr>Respiratory alkalosis</vt:lpstr>
      <vt:lpstr>Acid Base Disorders</vt:lpstr>
      <vt:lpstr>Acid–Base Balance Disturbances</vt:lpstr>
      <vt:lpstr>Metabolic acidosis</vt:lpstr>
      <vt:lpstr>Metabolic Alkalosis</vt:lpstr>
      <vt:lpstr>Acid–Base Balance Disturbances</vt:lpstr>
      <vt:lpstr>Metabolic Alkalosis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Olutayo Ifedayo Ajayi</dc:creator>
  <cp:lastModifiedBy>Olutayo Ifedayo Ajayi</cp:lastModifiedBy>
  <cp:revision>1</cp:revision>
  <dcterms:created xsi:type="dcterms:W3CDTF">2025-03-14T09:00:36Z</dcterms:created>
  <dcterms:modified xsi:type="dcterms:W3CDTF">2025-03-14T11:21:56Z</dcterms:modified>
</cp:coreProperties>
</file>