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8" r:id="rId4"/>
    <p:sldId id="259" r:id="rId5"/>
    <p:sldId id="260" r:id="rId6"/>
    <p:sldId id="262" r:id="rId7"/>
    <p:sldId id="266" r:id="rId8"/>
    <p:sldId id="267" r:id="rId9"/>
    <p:sldId id="273" r:id="rId10"/>
    <p:sldId id="268" r:id="rId11"/>
    <p:sldId id="270" r:id="rId12"/>
    <p:sldId id="274" r:id="rId13"/>
    <p:sldId id="271" r:id="rId14"/>
    <p:sldId id="272" r:id="rId15"/>
    <p:sldId id="276" r:id="rId16"/>
    <p:sldId id="277" r:id="rId17"/>
    <p:sldId id="275" r:id="rId18"/>
    <p:sldId id="278" r:id="rId19"/>
    <p:sldId id="279" r:id="rId20"/>
    <p:sldId id="280" r:id="rId21"/>
    <p:sldId id="281" r:id="rId22"/>
    <p:sldId id="282" r:id="rId23"/>
  </p:sldIdLst>
  <p:sldSz cx="12192000" cy="6858000"/>
  <p:notesSz cx="6858000" cy="9144000"/>
  <p:defaultTextStyle>
    <a:defPPr>
      <a:defRPr lang="en-R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5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9A38-CACD-F34A-85CF-F12B9A735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AA54C-A7A5-394E-A63D-C08AF1A19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D313C-2502-5A4A-AFBD-9D00FC64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A33C-A577-6D4E-A342-F877168A74F4}" type="datetimeFigureOut">
              <a:rPr lang="en-RW" smtClean="0"/>
              <a:t>30/06/2022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27ACA-384B-964E-8373-4AE399A6F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34150-F688-7546-86CE-F3770057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BB52-C445-0F44-BFD7-374099A2ACF0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4271057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25608-834F-1A44-87DB-CADEA50E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BD55C-A0DB-FE48-AAED-4F40E14CC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25BE0-B4C3-8A42-85B9-B79CBBFE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A33C-A577-6D4E-A342-F877168A74F4}" type="datetimeFigureOut">
              <a:rPr lang="en-RW" smtClean="0"/>
              <a:t>30/06/2022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2DB20-DC8A-3A42-BCF6-79A5D2371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AA4D6-5B1E-2544-ADB2-39AF9128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BB52-C445-0F44-BFD7-374099A2ACF0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988440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C1776-5028-DF41-B202-562D9D130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F5D9A-3832-134A-9247-FD16678A3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3A8CF-4E75-8D40-A013-A06C3AA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A33C-A577-6D4E-A342-F877168A74F4}" type="datetimeFigureOut">
              <a:rPr lang="en-RW" smtClean="0"/>
              <a:t>30/06/2022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81A03-8A93-2D43-87C5-AB96C1BE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08F63-94BC-0046-ABD5-FA7ABCAA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BB52-C445-0F44-BFD7-374099A2ACF0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63935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F7A27-66A5-5A42-A198-98CACFCEE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1D613-2332-3D41-B082-81468EE82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45452-CE47-094D-954B-845011D1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A33C-A577-6D4E-A342-F877168A74F4}" type="datetimeFigureOut">
              <a:rPr lang="en-RW" smtClean="0"/>
              <a:t>30/06/2022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8951B-F176-B345-A488-B0951787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86BE4-C8F9-704C-819A-69DEAB1E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BB52-C445-0F44-BFD7-374099A2ACF0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18053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87EF-3C93-F147-9076-251159E20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BF3ED-E64C-344D-BF26-83E29DF23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716BE-12C0-2940-96E7-6F6117BE2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A33C-A577-6D4E-A342-F877168A74F4}" type="datetimeFigureOut">
              <a:rPr lang="en-RW" smtClean="0"/>
              <a:t>30/06/2022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D8951-0FF2-7049-A285-35269BAF2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3AB06-04CD-8743-A371-F954E09E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BB52-C445-0F44-BFD7-374099A2ACF0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70238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7A24C-E480-A941-B8EA-83D7C492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07D3D-0F5A-8646-A094-76402AAD7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B202E-0488-9547-8D48-33BA1A595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3F1B4-5985-8342-8EBD-D9A41F58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A33C-A577-6D4E-A342-F877168A74F4}" type="datetimeFigureOut">
              <a:rPr lang="en-RW" smtClean="0"/>
              <a:t>30/06/2022</a:t>
            </a:fld>
            <a:endParaRPr lang="en-R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88650-386C-D44A-88CE-6164B2892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CEFBC-EDFA-C740-84D5-D85E33DC1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BB52-C445-0F44-BFD7-374099A2ACF0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415654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F3319-D728-9C4F-B67B-8C00DD11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96721-48C9-924D-BF87-158F143D5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6239E-A12E-9F4C-B3B2-6AA3CF631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9D26B3-CB09-3041-AA3A-C18E507C6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4FA300-974B-7440-BB5C-9EF341F286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07384-DB15-3044-BD05-E5F5BA98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A33C-A577-6D4E-A342-F877168A74F4}" type="datetimeFigureOut">
              <a:rPr lang="en-RW" smtClean="0"/>
              <a:t>30/06/2022</a:t>
            </a:fld>
            <a:endParaRPr lang="en-R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93E3BE-35E6-4D4E-A4E5-72C6BE6A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9E3566-3E0C-F44B-AF60-B4B329E9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BB52-C445-0F44-BFD7-374099A2ACF0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06010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76A2-851D-3645-B9D8-3D6C61E90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18A78C-329F-D642-A645-E965F42B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A33C-A577-6D4E-A342-F877168A74F4}" type="datetimeFigureOut">
              <a:rPr lang="en-RW" smtClean="0"/>
              <a:t>30/06/2022</a:t>
            </a:fld>
            <a:endParaRPr lang="en-R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1AD98-2AC8-224F-9E74-9FD53EDE6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51D18-6D6C-7241-B9AA-B5983DDF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BB52-C445-0F44-BFD7-374099A2ACF0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94004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B35765-C082-0340-8135-E2A654F9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A33C-A577-6D4E-A342-F877168A74F4}" type="datetimeFigureOut">
              <a:rPr lang="en-RW" smtClean="0"/>
              <a:t>30/06/2022</a:t>
            </a:fld>
            <a:endParaRPr lang="en-R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97252-0081-6246-BC3A-5062885A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B0557-9164-FF4B-98F2-D0981DB7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BB52-C445-0F44-BFD7-374099A2ACF0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69510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677D-F071-4F4B-BD31-CD907C7D8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F29E0-4251-694C-A375-35892982D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8D304-2BE8-3846-A0F5-9C2500ABE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7B07F-D208-5F4C-8288-77336DB7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A33C-A577-6D4E-A342-F877168A74F4}" type="datetimeFigureOut">
              <a:rPr lang="en-RW" smtClean="0"/>
              <a:t>30/06/2022</a:t>
            </a:fld>
            <a:endParaRPr lang="en-R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C737D-CDB2-AB45-9226-B3BAE1A09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01E5B-F379-214E-B629-169C173E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BB52-C445-0F44-BFD7-374099A2ACF0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78199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9C42-3564-8D40-B4B5-3CD4F0584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756F4-4838-C34B-9807-463E41E2B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43720-4854-844B-B73D-6B0CAC92C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FF87B-97BA-E24F-8555-6EDE80345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A33C-A577-6D4E-A342-F877168A74F4}" type="datetimeFigureOut">
              <a:rPr lang="en-RW" smtClean="0"/>
              <a:t>30/06/2022</a:t>
            </a:fld>
            <a:endParaRPr lang="en-R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26B24-0FFB-224A-B421-E18D1869F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74DD6-3D4F-7242-9B16-403E093E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BB52-C445-0F44-BFD7-374099A2ACF0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878852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9BEF8F-C790-F041-BC68-4E2DE756A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53561-7B8B-2645-8F70-61DF130AE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E4136-2F50-C64B-88E9-5422B9E0E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DA33C-A577-6D4E-A342-F877168A74F4}" type="datetimeFigureOut">
              <a:rPr lang="en-RW" smtClean="0"/>
              <a:t>30/06/2022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854C1-E6BD-DB40-B68B-96CFCAA8B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802A1-CA2C-3345-AE0D-A0885C436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0BB52-C445-0F44-BFD7-374099A2ACF0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99169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E61EF-27DA-7A4B-8456-2185A9038D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RW" b="1" dirty="0"/>
              <a:t>ACID-BASE DISORDERS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819C9-1F9B-5149-8BB0-8B0C43AEF1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RW" b="1" dirty="0"/>
              <a:t>DEO RUHANGAZA, MD, M</a:t>
            </a:r>
            <a:r>
              <a:rPr lang="en-US" b="1" dirty="0"/>
              <a:t>M</a:t>
            </a:r>
            <a:r>
              <a:rPr lang="en-RW" b="1" dirty="0"/>
              <a:t>ed/Path</a:t>
            </a:r>
          </a:p>
          <a:p>
            <a:r>
              <a:rPr lang="en-RW" b="1" dirty="0"/>
              <a:t>Consultant/BCCOE/UGHE</a:t>
            </a:r>
          </a:p>
        </p:txBody>
      </p:sp>
    </p:spTree>
    <p:extLst>
      <p:ext uri="{BB962C8B-B14F-4D97-AF65-F5344CB8AC3E}">
        <p14:creationId xmlns:p14="http://schemas.microsoft.com/office/powerpoint/2010/main" val="3862520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0F30E-C445-BC43-8078-24AB6BB1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W" b="1" dirty="0"/>
              <a:t>Acid-base homeostasis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32B36-AA77-354C-BF70-A846B833B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W" dirty="0"/>
              <a:t>Acidemia/acidosis</a:t>
            </a:r>
          </a:p>
          <a:p>
            <a:r>
              <a:rPr lang="en-RW" dirty="0"/>
              <a:t>Alkalemia/alkalosis</a:t>
            </a:r>
          </a:p>
          <a:p>
            <a:r>
              <a:rPr lang="en-RW" dirty="0"/>
              <a:t>Effects of changes in PaCO</a:t>
            </a:r>
            <a:r>
              <a:rPr lang="en-RW" baseline="-25000" dirty="0"/>
              <a:t>2 </a:t>
            </a:r>
            <a:r>
              <a:rPr lang="en-RW" dirty="0"/>
              <a:t>and HCO</a:t>
            </a:r>
            <a:r>
              <a:rPr lang="en-RW" baseline="-25000" dirty="0"/>
              <a:t>3</a:t>
            </a:r>
            <a:r>
              <a:rPr lang="en-RW" dirty="0"/>
              <a:t>-</a:t>
            </a:r>
          </a:p>
          <a:p>
            <a:r>
              <a:rPr lang="en-RW" dirty="0"/>
              <a:t>Role of the kidney and lungs in maintaining a normal acid-base balance</a:t>
            </a:r>
          </a:p>
          <a:p>
            <a:r>
              <a:rPr lang="en-RW" dirty="0"/>
              <a:t>Remember: acid-base disorders are a result of underlying disease, not a diagnosis on their own. The initial cause should be identified and treated.</a:t>
            </a:r>
          </a:p>
          <a:p>
            <a:pPr marL="0" indent="0">
              <a:buNone/>
            </a:pPr>
            <a:endParaRPr lang="en-RW" dirty="0"/>
          </a:p>
          <a:p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2353183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EEEB3C78-D1E8-2A47-B614-C06B4BD30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70302"/>
            <a:ext cx="5291666" cy="3717395"/>
          </a:xfrm>
          <a:prstGeom prst="rect">
            <a:avLst/>
          </a:prstGeom>
        </p:spPr>
      </p:pic>
      <p:pic>
        <p:nvPicPr>
          <p:cNvPr id="7" name="Picture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4F836C7F-1FA1-9141-9201-8136405F2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2013479"/>
            <a:ext cx="5291667" cy="28310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9B9FCB-012F-9D47-ABF7-CD0FF9C94287}"/>
              </a:ext>
            </a:extLst>
          </p:cNvPr>
          <p:cNvSpPr txBox="1"/>
          <p:nvPr/>
        </p:nvSpPr>
        <p:spPr>
          <a:xfrm>
            <a:off x="451104" y="5803392"/>
            <a:ext cx="10375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W" dirty="0"/>
              <a:t>Paul K. Hamilton, Neal A. Morgan, Grainne M. Connolly, Alexander P. Maxwell. Understanding Acid-Base disorders. </a:t>
            </a:r>
            <a:r>
              <a:rPr lang="en-US" i="1" dirty="0"/>
              <a:t>Ulster Med J </a:t>
            </a:r>
            <a:r>
              <a:rPr lang="en-US" dirty="0"/>
              <a:t>2017;</a:t>
            </a:r>
            <a:r>
              <a:rPr lang="en-US" b="1" dirty="0"/>
              <a:t>86(3):</a:t>
            </a:r>
            <a:r>
              <a:rPr lang="en-US" dirty="0"/>
              <a:t>161-166 </a:t>
            </a:r>
          </a:p>
          <a:p>
            <a:r>
              <a:rPr lang="en-R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8327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E699-A6A0-894A-8364-652C3DFB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W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BB45-EB89-6745-B204-06258AC97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W" dirty="0">
                <a:solidFill>
                  <a:srgbClr val="FF0000"/>
                </a:solidFill>
              </a:rPr>
              <a:t>Acid-base disorder: example of diabetic ketoacidosis</a:t>
            </a:r>
          </a:p>
          <a:p>
            <a:r>
              <a:rPr lang="en-RW" dirty="0">
                <a:solidFill>
                  <a:srgbClr val="FF0000"/>
                </a:solidFill>
              </a:rPr>
              <a:t>Brief reminder on acid-base homeostasis</a:t>
            </a:r>
          </a:p>
          <a:p>
            <a:r>
              <a:rPr lang="en-RW" dirty="0"/>
              <a:t>Laboratory tests (pH, PaCO</a:t>
            </a:r>
            <a:r>
              <a:rPr lang="en-RW" baseline="-25000" dirty="0"/>
              <a:t>2,</a:t>
            </a:r>
            <a:r>
              <a:rPr lang="en-RW" dirty="0"/>
              <a:t> HCO</a:t>
            </a:r>
            <a:r>
              <a:rPr lang="en-RW" baseline="30000" dirty="0"/>
              <a:t>-</a:t>
            </a:r>
            <a:r>
              <a:rPr lang="en-RW" baseline="-25000" dirty="0"/>
              <a:t>3</a:t>
            </a:r>
            <a:r>
              <a:rPr lang="en-RW" dirty="0"/>
              <a:t>) interpretation for acid-base disorders, role of anion gap calculation</a:t>
            </a:r>
          </a:p>
          <a:p>
            <a:r>
              <a:rPr lang="en-RW" dirty="0"/>
              <a:t>Metabolic acidosis/alkalosis common causes</a:t>
            </a:r>
          </a:p>
          <a:p>
            <a:r>
              <a:rPr lang="en-RW" dirty="0"/>
              <a:t>Respiratory acidosis/alkalosis common causes</a:t>
            </a:r>
          </a:p>
          <a:p>
            <a:pPr marL="0" indent="0">
              <a:buNone/>
            </a:pPr>
            <a:endParaRPr lang="en-RW" dirty="0"/>
          </a:p>
          <a:p>
            <a:endParaRPr lang="en-RW" dirty="0"/>
          </a:p>
          <a:p>
            <a:endParaRPr lang="en-RW" dirty="0"/>
          </a:p>
          <a:p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2011177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18D1-35A0-DA48-9B9F-7BB2692EC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W" b="1" dirty="0"/>
              <a:t>Labs interpretation-acid/base disorders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B04AF-63F9-C74E-BD64-939D429C5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W" dirty="0">
                <a:solidFill>
                  <a:srgbClr val="C00000"/>
                </a:solidFill>
              </a:rPr>
              <a:t>pH</a:t>
            </a:r>
            <a:r>
              <a:rPr lang="en-RW" dirty="0"/>
              <a:t>: acidosis vs alkalosis→ (7.37-7.42)</a:t>
            </a:r>
          </a:p>
          <a:p>
            <a:r>
              <a:rPr lang="en-RW" dirty="0">
                <a:solidFill>
                  <a:srgbClr val="C00000"/>
                </a:solidFill>
              </a:rPr>
              <a:t>HCO</a:t>
            </a:r>
            <a:r>
              <a:rPr lang="en-RW" baseline="30000" dirty="0">
                <a:solidFill>
                  <a:srgbClr val="C00000"/>
                </a:solidFill>
              </a:rPr>
              <a:t>-</a:t>
            </a:r>
            <a:r>
              <a:rPr lang="en-RW" baseline="-25000" dirty="0">
                <a:solidFill>
                  <a:srgbClr val="C00000"/>
                </a:solidFill>
              </a:rPr>
              <a:t>3</a:t>
            </a:r>
            <a:r>
              <a:rPr lang="en-RW" dirty="0"/>
              <a:t>: →normal: 22-29mmol/L</a:t>
            </a:r>
          </a:p>
          <a:p>
            <a:pPr marL="0" indent="0">
              <a:buNone/>
            </a:pPr>
            <a:r>
              <a:rPr lang="en-RW" dirty="0"/>
              <a:t>   -↓HCO</a:t>
            </a:r>
            <a:r>
              <a:rPr lang="en-RW" baseline="30000" dirty="0"/>
              <a:t>-</a:t>
            </a:r>
            <a:r>
              <a:rPr lang="en-RW" baseline="-25000" dirty="0"/>
              <a:t>3</a:t>
            </a:r>
            <a:r>
              <a:rPr lang="en-RW" dirty="0"/>
              <a:t>: </a:t>
            </a:r>
            <a:r>
              <a:rPr lang="en-RW" dirty="0">
                <a:solidFill>
                  <a:srgbClr val="00B0F0"/>
                </a:solidFill>
              </a:rPr>
              <a:t>indicates metabolic origin of acidosis</a:t>
            </a:r>
            <a:r>
              <a:rPr lang="en-RW" dirty="0"/>
              <a:t>: excessively being used to neutralize H</a:t>
            </a:r>
            <a:r>
              <a:rPr lang="en-RW" baseline="30000" dirty="0"/>
              <a:t>+</a:t>
            </a:r>
            <a:r>
              <a:rPr lang="en-RW" dirty="0"/>
              <a:t> during buffering process (e.g: ketoacidosis), GI loss (severe diarrhea), kidneys failing to synthesize it or to reabsorb it from kidney tubules</a:t>
            </a:r>
          </a:p>
          <a:p>
            <a:pPr marL="0" indent="0">
              <a:buNone/>
            </a:pPr>
            <a:r>
              <a:rPr lang="en-RW" dirty="0"/>
              <a:t>    -↑ HCO</a:t>
            </a:r>
            <a:r>
              <a:rPr lang="en-RW" baseline="30000" dirty="0"/>
              <a:t>-</a:t>
            </a:r>
            <a:r>
              <a:rPr lang="en-RW" baseline="-25000" dirty="0"/>
              <a:t>3</a:t>
            </a:r>
            <a:r>
              <a:rPr lang="en-RW" dirty="0"/>
              <a:t>: </a:t>
            </a:r>
            <a:r>
              <a:rPr lang="en-RW" dirty="0">
                <a:solidFill>
                  <a:srgbClr val="00B0F0"/>
                </a:solidFill>
              </a:rPr>
              <a:t>indicates metabolic origin of alkalosis</a:t>
            </a:r>
            <a:r>
              <a:rPr lang="en-RW" dirty="0"/>
              <a:t>: excessive loss of acidic fluid (↓stomach acidic content through vomiting, nasogastric aspiration of stomach content, kidneys producing and reabsorbing more HCO</a:t>
            </a:r>
            <a:r>
              <a:rPr lang="en-RW" baseline="30000" dirty="0"/>
              <a:t>-</a:t>
            </a:r>
            <a:r>
              <a:rPr lang="en-RW" baseline="-25000" dirty="0"/>
              <a:t>3</a:t>
            </a:r>
            <a:r>
              <a:rPr lang="en-RW" dirty="0"/>
              <a:t> in response to a chronic ↑PaCO</a:t>
            </a:r>
            <a:r>
              <a:rPr lang="en-RW" baseline="-25000" dirty="0"/>
              <a:t>2</a:t>
            </a:r>
            <a:r>
              <a:rPr lang="en-RW" dirty="0"/>
              <a:t>    </a:t>
            </a:r>
          </a:p>
          <a:p>
            <a:pPr marL="0" indent="0">
              <a:buNone/>
            </a:pPr>
            <a:endParaRPr lang="en-RW" dirty="0"/>
          </a:p>
          <a:p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1765691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0D45-729E-514B-92FB-4941C6A21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W" b="1" dirty="0"/>
              <a:t>Labs interpretation-acid/base disorders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CACD7-19CA-2A42-9D76-72A8289F1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RW" dirty="0">
                <a:solidFill>
                  <a:srgbClr val="C00000"/>
                </a:solidFill>
              </a:rPr>
              <a:t>PaCO</a:t>
            </a:r>
            <a:r>
              <a:rPr lang="en-RW" baseline="-25000" dirty="0">
                <a:solidFill>
                  <a:srgbClr val="C00000"/>
                </a:solidFill>
              </a:rPr>
              <a:t>2</a:t>
            </a:r>
            <a:r>
              <a:rPr lang="en-RW" dirty="0"/>
              <a:t>: </a:t>
            </a:r>
          </a:p>
          <a:p>
            <a:pPr marL="0" indent="0">
              <a:buNone/>
            </a:pPr>
            <a:r>
              <a:rPr lang="en-RW" dirty="0"/>
              <a:t>-↓PaCO</a:t>
            </a:r>
            <a:r>
              <a:rPr lang="en-RW" baseline="-25000" dirty="0"/>
              <a:t>2</a:t>
            </a:r>
            <a:r>
              <a:rPr lang="en-RW" dirty="0"/>
              <a:t>: loss through hyperventilation as a response to an initial metabolic acidosis state (= </a:t>
            </a:r>
            <a:r>
              <a:rPr lang="en-RW" dirty="0">
                <a:solidFill>
                  <a:srgbClr val="00B0F0"/>
                </a:solidFill>
              </a:rPr>
              <a:t>secondary respiratory alkalosis</a:t>
            </a:r>
            <a:r>
              <a:rPr lang="en-RW" dirty="0"/>
              <a:t>)</a:t>
            </a:r>
          </a:p>
          <a:p>
            <a:pPr marL="0" indent="0">
              <a:buNone/>
            </a:pPr>
            <a:r>
              <a:rPr lang="en-RW" dirty="0"/>
              <a:t>-↑PaCO</a:t>
            </a:r>
            <a:r>
              <a:rPr lang="en-RW" baseline="-25000" dirty="0"/>
              <a:t>2</a:t>
            </a:r>
            <a:r>
              <a:rPr lang="en-RW" dirty="0"/>
              <a:t>: low ventilation rate (retension of CO</a:t>
            </a:r>
            <a:r>
              <a:rPr lang="en-RW" baseline="-25000" dirty="0"/>
              <a:t>2 </a:t>
            </a:r>
            <a:r>
              <a:rPr lang="en-RW" dirty="0"/>
              <a:t> in lungs due to COPD, diaphragm or intercostal muscle paralysis) = </a:t>
            </a:r>
            <a:r>
              <a:rPr lang="en-RW" dirty="0">
                <a:solidFill>
                  <a:srgbClr val="00B0F0"/>
                </a:solidFill>
              </a:rPr>
              <a:t>respiratory acidosis</a:t>
            </a:r>
          </a:p>
          <a:p>
            <a:r>
              <a:rPr lang="en-RW" dirty="0">
                <a:solidFill>
                  <a:srgbClr val="C00000"/>
                </a:solidFill>
              </a:rPr>
              <a:t>Anion gap </a:t>
            </a:r>
            <a:r>
              <a:rPr lang="en-RW" dirty="0"/>
              <a:t>: determine the gap btn cations (Na</a:t>
            </a:r>
            <a:r>
              <a:rPr lang="en-RW" baseline="30000" dirty="0"/>
              <a:t>+</a:t>
            </a:r>
            <a:r>
              <a:rPr lang="en-RW" dirty="0"/>
              <a:t>, K</a:t>
            </a:r>
            <a:r>
              <a:rPr lang="en-RW" baseline="30000" dirty="0"/>
              <a:t>+</a:t>
            </a:r>
            <a:r>
              <a:rPr lang="en-RW" dirty="0"/>
              <a:t>) and anions (Cl</a:t>
            </a:r>
            <a:r>
              <a:rPr lang="en-RW" baseline="30000" dirty="0"/>
              <a:t>-</a:t>
            </a:r>
            <a:r>
              <a:rPr lang="en-RW" dirty="0"/>
              <a:t>, HCO</a:t>
            </a:r>
            <a:r>
              <a:rPr lang="en-RW" baseline="30000" dirty="0"/>
              <a:t>-</a:t>
            </a:r>
            <a:r>
              <a:rPr lang="en-RW" baseline="-25000" dirty="0"/>
              <a:t>3</a:t>
            </a:r>
            <a:r>
              <a:rPr lang="en-RW" dirty="0"/>
              <a:t>)</a:t>
            </a:r>
          </a:p>
          <a:p>
            <a:pPr>
              <a:buFontTx/>
              <a:buChar char="-"/>
            </a:pPr>
            <a:r>
              <a:rPr lang="en-RW" dirty="0"/>
              <a:t>Anion gap = Na</a:t>
            </a:r>
            <a:r>
              <a:rPr lang="en-RW" baseline="30000" dirty="0"/>
              <a:t>+</a:t>
            </a:r>
            <a:r>
              <a:rPr lang="en-RW" dirty="0"/>
              <a:t>- (Cl</a:t>
            </a:r>
            <a:r>
              <a:rPr lang="en-RW" baseline="30000" dirty="0"/>
              <a:t>-</a:t>
            </a:r>
            <a:r>
              <a:rPr lang="en-RW" dirty="0"/>
              <a:t>+ HCO</a:t>
            </a:r>
            <a:r>
              <a:rPr lang="en-RW" baseline="30000" dirty="0"/>
              <a:t>-</a:t>
            </a:r>
            <a:r>
              <a:rPr lang="en-RW" baseline="-25000" dirty="0"/>
              <a:t>3</a:t>
            </a:r>
            <a:r>
              <a:rPr lang="en-RW" dirty="0"/>
              <a:t>): Normal range: 3-11 mEq/L</a:t>
            </a:r>
          </a:p>
          <a:p>
            <a:pPr marL="0" indent="0">
              <a:buNone/>
            </a:pPr>
            <a:r>
              <a:rPr lang="en-RW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104583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DE58C-F990-6341-B3CB-6E3E4E451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W" b="1" dirty="0"/>
              <a:t>Short clinical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B9656-F73B-9F4F-97A7-374EEBE1C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RW" dirty="0"/>
              <a:t>67 years old male patient admited with 39.8</a:t>
            </a:r>
            <a:r>
              <a:rPr lang="en-RW" baseline="30000" dirty="0"/>
              <a:t>0</a:t>
            </a:r>
            <a:r>
              <a:rPr lang="en-RW" dirty="0"/>
              <a:t>C, HR: 129 b/min, RR: 24/min and PB: 82/54mmHg, suspected with a Dx of septic shock.</a:t>
            </a:r>
          </a:p>
          <a:p>
            <a:pPr marL="0" indent="0">
              <a:buNone/>
            </a:pPr>
            <a:r>
              <a:rPr lang="en-RW" dirty="0"/>
              <a:t>-ABGs: </a:t>
            </a:r>
            <a:r>
              <a:rPr lang="en-US" dirty="0"/>
              <a:t>pH: 7.15 (7.37-7.42), PaCO</a:t>
            </a:r>
            <a:r>
              <a:rPr lang="en-US" baseline="-25000" dirty="0"/>
              <a:t>2</a:t>
            </a:r>
            <a:r>
              <a:rPr lang="en-US" dirty="0"/>
              <a:t>: 2.7kPa (4.5-6); </a:t>
            </a:r>
            <a:r>
              <a:rPr lang="en-RW" dirty="0"/>
              <a:t>HCO</a:t>
            </a:r>
            <a:r>
              <a:rPr lang="en-RW" baseline="30000" dirty="0"/>
              <a:t>-</a:t>
            </a:r>
            <a:r>
              <a:rPr lang="en-RW" baseline="-25000" dirty="0"/>
              <a:t>3</a:t>
            </a:r>
            <a:r>
              <a:rPr lang="en-US" dirty="0"/>
              <a:t> :7 mmol/L (22-29)</a:t>
            </a:r>
          </a:p>
          <a:p>
            <a:pPr marL="0" indent="0">
              <a:buNone/>
            </a:pPr>
            <a:r>
              <a:rPr lang="en-US" dirty="0"/>
              <a:t>-Electrolytes: Na</a:t>
            </a:r>
            <a:r>
              <a:rPr lang="en-US" baseline="30000" dirty="0"/>
              <a:t>+</a:t>
            </a:r>
            <a:r>
              <a:rPr lang="en-US" dirty="0"/>
              <a:t>: 138 </a:t>
            </a:r>
            <a:r>
              <a:rPr lang="en-US" dirty="0" err="1"/>
              <a:t>mEq</a:t>
            </a:r>
            <a:r>
              <a:rPr lang="en-US" dirty="0"/>
              <a:t>/L (136-145); K</a:t>
            </a:r>
            <a:r>
              <a:rPr lang="en-US" baseline="30000" dirty="0"/>
              <a:t>+</a:t>
            </a:r>
            <a:r>
              <a:rPr lang="en-US" dirty="0"/>
              <a:t>: 3.9 </a:t>
            </a:r>
            <a:r>
              <a:rPr lang="en-US" dirty="0" err="1"/>
              <a:t>mEq</a:t>
            </a:r>
            <a:r>
              <a:rPr lang="en-US" dirty="0"/>
              <a:t>/L (3.5-5.3); Cl</a:t>
            </a:r>
            <a:r>
              <a:rPr lang="en-US" baseline="30000" dirty="0"/>
              <a:t>-</a:t>
            </a:r>
            <a:r>
              <a:rPr lang="en-US" dirty="0"/>
              <a:t>: 95 </a:t>
            </a:r>
            <a:r>
              <a:rPr lang="en-US" dirty="0" err="1"/>
              <a:t>mEq</a:t>
            </a:r>
            <a:r>
              <a:rPr lang="en-US" dirty="0"/>
              <a:t>/L (95-108)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What is going on?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2575163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3A79-B8BA-9445-A8F7-A9102B63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W" b="1" dirty="0"/>
              <a:t>Short clinical examples…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9F91A-B014-584F-B4D6-C4BB3DB1B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RW" dirty="0"/>
              <a:t>62 years old male patient, known smoker since the age of 20 years, with clinical signs of COPD, chronic cough and recently exacerbation with difficult in breathing. </a:t>
            </a:r>
          </a:p>
          <a:p>
            <a:pPr marL="0" indent="0">
              <a:buNone/>
            </a:pPr>
            <a:r>
              <a:rPr lang="en-RW" dirty="0"/>
              <a:t>-ABGs: </a:t>
            </a:r>
            <a:r>
              <a:rPr lang="en-US" dirty="0"/>
              <a:t>pH: 7.12 (7.37-7.42), PaCO</a:t>
            </a:r>
            <a:r>
              <a:rPr lang="en-US" baseline="-25000" dirty="0"/>
              <a:t>2</a:t>
            </a:r>
            <a:r>
              <a:rPr lang="en-US" dirty="0"/>
              <a:t>: 11.2 kPa (4.5-6); </a:t>
            </a:r>
            <a:r>
              <a:rPr lang="en-RW" dirty="0"/>
              <a:t>HCO</a:t>
            </a:r>
            <a:r>
              <a:rPr lang="en-RW" baseline="30000" dirty="0"/>
              <a:t>-</a:t>
            </a:r>
            <a:r>
              <a:rPr lang="en-RW" baseline="-25000" dirty="0"/>
              <a:t>3</a:t>
            </a:r>
            <a:r>
              <a:rPr lang="en-US" dirty="0"/>
              <a:t> :35 mmol/L (22-29)</a:t>
            </a:r>
          </a:p>
          <a:p>
            <a:pPr>
              <a:buFontTx/>
              <a:buChar char="-"/>
            </a:pPr>
            <a:r>
              <a:rPr lang="en-US" dirty="0"/>
              <a:t>Electrolytes: Na</a:t>
            </a:r>
            <a:r>
              <a:rPr lang="en-US" baseline="30000" dirty="0"/>
              <a:t>+</a:t>
            </a:r>
            <a:r>
              <a:rPr lang="en-US" dirty="0"/>
              <a:t>: 140 mmol/L (136-145); K</a:t>
            </a:r>
            <a:r>
              <a:rPr lang="en-US" baseline="30000" dirty="0"/>
              <a:t>+</a:t>
            </a:r>
            <a:r>
              <a:rPr lang="en-US" dirty="0"/>
              <a:t>: 4.7 mmol/L (3.5-5.3); Cl</a:t>
            </a:r>
            <a:r>
              <a:rPr lang="en-US" baseline="30000" dirty="0"/>
              <a:t>-</a:t>
            </a:r>
            <a:r>
              <a:rPr lang="en-US" dirty="0"/>
              <a:t>: 94 mmol/L (95-108)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What is going on?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RW" dirty="0"/>
          </a:p>
          <a:p>
            <a:pPr marL="0" indent="0">
              <a:buNone/>
            </a:pPr>
            <a:endParaRPr lang="en-RW" dirty="0"/>
          </a:p>
          <a:p>
            <a:pPr marL="0" indent="0">
              <a:buNone/>
            </a:pPr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2946885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E699-A6A0-894A-8364-652C3DFB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W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BB45-EB89-6745-B204-06258AC97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W" dirty="0">
                <a:solidFill>
                  <a:srgbClr val="FF0000"/>
                </a:solidFill>
              </a:rPr>
              <a:t>Acid-base disorder: example of diabetic ketoacidosis</a:t>
            </a:r>
          </a:p>
          <a:p>
            <a:r>
              <a:rPr lang="en-RW" dirty="0">
                <a:solidFill>
                  <a:srgbClr val="FF0000"/>
                </a:solidFill>
              </a:rPr>
              <a:t>Brief reminder on acid-base homeostasis</a:t>
            </a:r>
          </a:p>
          <a:p>
            <a:r>
              <a:rPr lang="en-RW" dirty="0">
                <a:solidFill>
                  <a:srgbClr val="FF0000"/>
                </a:solidFill>
              </a:rPr>
              <a:t>Laboratory tests (pH, PaCO</a:t>
            </a:r>
            <a:r>
              <a:rPr lang="en-RW" baseline="-25000" dirty="0">
                <a:solidFill>
                  <a:srgbClr val="FF0000"/>
                </a:solidFill>
              </a:rPr>
              <a:t>2,</a:t>
            </a:r>
            <a:r>
              <a:rPr lang="en-RW" dirty="0">
                <a:solidFill>
                  <a:srgbClr val="FF0000"/>
                </a:solidFill>
              </a:rPr>
              <a:t> HCO</a:t>
            </a:r>
            <a:r>
              <a:rPr lang="en-RW" baseline="30000" dirty="0">
                <a:solidFill>
                  <a:srgbClr val="FF0000"/>
                </a:solidFill>
              </a:rPr>
              <a:t>-</a:t>
            </a:r>
            <a:r>
              <a:rPr lang="en-RW" baseline="-25000" dirty="0">
                <a:solidFill>
                  <a:srgbClr val="FF0000"/>
                </a:solidFill>
              </a:rPr>
              <a:t>3</a:t>
            </a:r>
            <a:r>
              <a:rPr lang="en-RW" dirty="0">
                <a:solidFill>
                  <a:srgbClr val="FF0000"/>
                </a:solidFill>
              </a:rPr>
              <a:t>) interpretation for acid-base disorders, role of anion gap calculation</a:t>
            </a:r>
          </a:p>
          <a:p>
            <a:r>
              <a:rPr lang="en-RW" dirty="0"/>
              <a:t>Metabolic acidosis/alkalosis common causes</a:t>
            </a:r>
          </a:p>
          <a:p>
            <a:r>
              <a:rPr lang="en-RW" dirty="0"/>
              <a:t>Respiratory acidosis/alkalosis common causes</a:t>
            </a:r>
          </a:p>
          <a:p>
            <a:pPr marL="0" indent="0">
              <a:buNone/>
            </a:pPr>
            <a:endParaRPr lang="en-RW" dirty="0"/>
          </a:p>
          <a:p>
            <a:endParaRPr lang="en-RW" dirty="0"/>
          </a:p>
          <a:p>
            <a:endParaRPr lang="en-RW" dirty="0"/>
          </a:p>
          <a:p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410066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906BB-FABF-954F-9774-65C2624A8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W" b="1" dirty="0"/>
              <a:t>Metabolic acidosis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491E3-F81E-614E-882D-805571F35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RW" dirty="0"/>
              <a:t>-</a:t>
            </a:r>
            <a:r>
              <a:rPr lang="en-RW" dirty="0">
                <a:solidFill>
                  <a:srgbClr val="C00000"/>
                </a:solidFill>
              </a:rPr>
              <a:t>High anion gap metabolic acidosis </a:t>
            </a:r>
            <a:r>
              <a:rPr lang="en-RW" dirty="0"/>
              <a:t>(&gt;12): lactic acidosis, ketoacidosis, kidney failure, intoxication with methanol (⇒formic acid metabolite), ethylene glycol (⇒oxalic acid metabolite), 5-oxoproline, salicylates (aspirin) </a:t>
            </a:r>
          </a:p>
          <a:p>
            <a:pPr marL="0" indent="0">
              <a:buNone/>
            </a:pPr>
            <a:r>
              <a:rPr lang="en-RW" dirty="0"/>
              <a:t> -</a:t>
            </a:r>
            <a:r>
              <a:rPr lang="en-RW" dirty="0">
                <a:solidFill>
                  <a:srgbClr val="C00000"/>
                </a:solidFill>
              </a:rPr>
              <a:t>Normal anion gap metabolic acidosis </a:t>
            </a:r>
            <a:r>
              <a:rPr lang="en-RW" dirty="0"/>
              <a:t>(8-12) : ↑Cl</a:t>
            </a:r>
            <a:r>
              <a:rPr lang="en-RW" baseline="30000" dirty="0"/>
              <a:t>-</a:t>
            </a:r>
            <a:r>
              <a:rPr lang="en-RW" dirty="0"/>
              <a:t> compensates for the loss of bicarbonate in the equation:  persisting diarrhea, impaired renal excretion of H</a:t>
            </a:r>
            <a:r>
              <a:rPr lang="en-RW" baseline="30000" dirty="0"/>
              <a:t>+</a:t>
            </a:r>
            <a:r>
              <a:rPr lang="en-RW" dirty="0"/>
              <a:t> or impaired reabsorption of HCO</a:t>
            </a:r>
            <a:r>
              <a:rPr lang="en-RW" baseline="30000" dirty="0"/>
              <a:t>-</a:t>
            </a:r>
            <a:r>
              <a:rPr lang="en-RW" baseline="-25000" dirty="0"/>
              <a:t>3  </a:t>
            </a:r>
            <a:r>
              <a:rPr lang="en-RW" dirty="0"/>
              <a:t>in renal tubule), carbonic anhydrase inhibitors (lowers</a:t>
            </a:r>
            <a:r>
              <a:rPr lang="en-RW" dirty="0">
                <a:solidFill>
                  <a:srgbClr val="C00000"/>
                </a:solidFill>
              </a:rPr>
              <a:t> </a:t>
            </a:r>
            <a:r>
              <a:rPr lang="en-RW" dirty="0"/>
              <a:t>HCO</a:t>
            </a:r>
            <a:r>
              <a:rPr lang="en-RW" baseline="30000" dirty="0"/>
              <a:t>-</a:t>
            </a:r>
            <a:r>
              <a:rPr lang="en-RW" baseline="-25000" dirty="0"/>
              <a:t>3</a:t>
            </a:r>
            <a:r>
              <a:rPr lang="en-RW" dirty="0"/>
              <a:t> ), low production of aldosterone by adrenal glands (key role in elinimation of H</a:t>
            </a:r>
            <a:r>
              <a:rPr lang="en-RW" baseline="30000" dirty="0"/>
              <a:t>+</a:t>
            </a:r>
            <a:r>
              <a:rPr lang="en-RW" dirty="0"/>
              <a:t>)</a:t>
            </a:r>
          </a:p>
          <a:p>
            <a:r>
              <a:rPr lang="en-RW" dirty="0"/>
              <a:t>Causes that are related to increased anaerobic metabolism(↑Lactic acidosis): isoniazid (anti-TB drug) intoxication, iron overdose, propylene glycol intoxication</a:t>
            </a:r>
          </a:p>
          <a:p>
            <a:pPr marL="0" indent="0">
              <a:buNone/>
            </a:pPr>
            <a:r>
              <a:rPr lang="en-R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5210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79AC-5BCB-3948-A53D-088ECEB0C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W" b="1" dirty="0"/>
              <a:t>Respiratory acidosis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D844E-6C1B-E846-BFCD-4673BEA57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W" dirty="0"/>
              <a:t>All causes of hypoventilation of the lungs</a:t>
            </a:r>
          </a:p>
          <a:p>
            <a:pPr marL="0" indent="0">
              <a:buNone/>
            </a:pPr>
            <a:r>
              <a:rPr lang="en-RW" dirty="0"/>
              <a:t>-↑PaCO</a:t>
            </a:r>
            <a:r>
              <a:rPr lang="en-RW" baseline="-25000" dirty="0"/>
              <a:t>2</a:t>
            </a:r>
            <a:r>
              <a:rPr lang="en-RW" dirty="0"/>
              <a:t>⇒ more production of H</a:t>
            </a:r>
            <a:r>
              <a:rPr lang="en-RW" baseline="30000" dirty="0"/>
              <a:t>+</a:t>
            </a:r>
            <a:r>
              <a:rPr lang="en-RW" dirty="0"/>
              <a:t>, compensatory reabsorption of HCO</a:t>
            </a:r>
            <a:r>
              <a:rPr lang="en-RW" baseline="30000" dirty="0"/>
              <a:t>-</a:t>
            </a:r>
            <a:r>
              <a:rPr lang="en-RW" baseline="-25000" dirty="0"/>
              <a:t>3 </a:t>
            </a:r>
            <a:r>
              <a:rPr lang="en-RW" dirty="0"/>
              <a:t>by the kidney</a:t>
            </a:r>
          </a:p>
          <a:p>
            <a:r>
              <a:rPr lang="en-RW" dirty="0"/>
              <a:t>Airways obstruction, foreign body, chest wall muscles or diaphragm muscle paralysis, diffuse alveolar damage, pulmonary edema, COPD, depressed respiratory centers in brainstem (stroke, intoxication with opioids and sedatives)</a:t>
            </a:r>
          </a:p>
          <a:p>
            <a:pPr marL="0" indent="0">
              <a:buNone/>
            </a:pPr>
            <a:r>
              <a:rPr lang="en-R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601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E699-A6A0-894A-8364-652C3DFB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W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BB45-EB89-6745-B204-06258AC97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W" dirty="0"/>
              <a:t>Acid-base disorder: example of diabetic ketoacidosis</a:t>
            </a:r>
          </a:p>
          <a:p>
            <a:r>
              <a:rPr lang="en-RW" dirty="0"/>
              <a:t>Brief reminder on acid-base homeostasis</a:t>
            </a:r>
          </a:p>
          <a:p>
            <a:r>
              <a:rPr lang="en-RW" dirty="0"/>
              <a:t>Laboratory tests (pH, PaCO</a:t>
            </a:r>
            <a:r>
              <a:rPr lang="en-RW" baseline="-25000" dirty="0"/>
              <a:t>2,</a:t>
            </a:r>
            <a:r>
              <a:rPr lang="en-RW" dirty="0"/>
              <a:t> HCO</a:t>
            </a:r>
            <a:r>
              <a:rPr lang="en-RW" baseline="30000" dirty="0"/>
              <a:t>-</a:t>
            </a:r>
            <a:r>
              <a:rPr lang="en-RW" baseline="-25000" dirty="0"/>
              <a:t>3</a:t>
            </a:r>
            <a:r>
              <a:rPr lang="en-RW" dirty="0"/>
              <a:t>) interpretation for acid-base disorders, role of anion gap calculation</a:t>
            </a:r>
          </a:p>
          <a:p>
            <a:r>
              <a:rPr lang="en-RW" dirty="0"/>
              <a:t>Metabolic acidosis/alkalosis common causes</a:t>
            </a:r>
          </a:p>
          <a:p>
            <a:r>
              <a:rPr lang="en-RW" dirty="0"/>
              <a:t>Respiratory acidosis/alkalosis common causes</a:t>
            </a:r>
          </a:p>
          <a:p>
            <a:pPr marL="0" indent="0">
              <a:buNone/>
            </a:pPr>
            <a:endParaRPr lang="en-RW" dirty="0"/>
          </a:p>
          <a:p>
            <a:endParaRPr lang="en-RW" dirty="0"/>
          </a:p>
          <a:p>
            <a:endParaRPr lang="en-RW" dirty="0"/>
          </a:p>
          <a:p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2619388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71A4-2D3B-B548-98E3-71D5FF50F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W" b="1" dirty="0"/>
              <a:t>Metabolic alkalosis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0A882-D05E-0342-9F07-9EF8A0E47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32008" cy="4351338"/>
          </a:xfrm>
        </p:spPr>
        <p:txBody>
          <a:bodyPr/>
          <a:lstStyle/>
          <a:p>
            <a:r>
              <a:rPr lang="en-RW" dirty="0">
                <a:solidFill>
                  <a:srgbClr val="C00000"/>
                </a:solidFill>
              </a:rPr>
              <a:t>Excessive loss of H</a:t>
            </a:r>
            <a:r>
              <a:rPr lang="en-RW" baseline="30000" dirty="0">
                <a:solidFill>
                  <a:srgbClr val="C00000"/>
                </a:solidFill>
              </a:rPr>
              <a:t>+</a:t>
            </a:r>
            <a:r>
              <a:rPr lang="en-RW" dirty="0">
                <a:solidFill>
                  <a:srgbClr val="C00000"/>
                </a:solidFill>
              </a:rPr>
              <a:t>: </a:t>
            </a:r>
            <a:r>
              <a:rPr lang="en-RW" dirty="0"/>
              <a:t>vomiting of gastric content (low excretion of HCO</a:t>
            </a:r>
            <a:r>
              <a:rPr lang="en-RW" baseline="30000" dirty="0"/>
              <a:t>-</a:t>
            </a:r>
            <a:r>
              <a:rPr lang="en-RW" baseline="-25000" dirty="0"/>
              <a:t>3</a:t>
            </a:r>
            <a:r>
              <a:rPr lang="en-RW" dirty="0"/>
              <a:t> from pancreas to intestines ⇒its accumulation in blood), high levels of aldosterone (excessive H</a:t>
            </a:r>
            <a:r>
              <a:rPr lang="en-RW" baseline="30000" dirty="0"/>
              <a:t>+ </a:t>
            </a:r>
            <a:r>
              <a:rPr lang="en-RW" dirty="0"/>
              <a:t>excreted in urine)</a:t>
            </a:r>
          </a:p>
          <a:p>
            <a:r>
              <a:rPr lang="en-RW" baseline="-25000" dirty="0"/>
              <a:t> </a:t>
            </a:r>
            <a:r>
              <a:rPr lang="en-RW" dirty="0"/>
              <a:t> </a:t>
            </a:r>
            <a:r>
              <a:rPr lang="en-RW" dirty="0">
                <a:solidFill>
                  <a:srgbClr val="C00000"/>
                </a:solidFill>
              </a:rPr>
              <a:t>Increased HCO</a:t>
            </a:r>
            <a:r>
              <a:rPr lang="en-RW" baseline="30000" dirty="0">
                <a:solidFill>
                  <a:srgbClr val="C00000"/>
                </a:solidFill>
              </a:rPr>
              <a:t>-</a:t>
            </a:r>
            <a:r>
              <a:rPr lang="en-RW" baseline="-25000" dirty="0">
                <a:solidFill>
                  <a:srgbClr val="C00000"/>
                </a:solidFill>
              </a:rPr>
              <a:t>3</a:t>
            </a:r>
            <a:r>
              <a:rPr lang="en-RW" dirty="0"/>
              <a:t>: excessive reabsorption by the kidneys, use of loop diuretics (favoring more reabsorption of HCO</a:t>
            </a:r>
            <a:r>
              <a:rPr lang="en-RW" baseline="30000" dirty="0"/>
              <a:t>-</a:t>
            </a:r>
            <a:r>
              <a:rPr lang="en-RW" baseline="-25000" dirty="0"/>
              <a:t>3</a:t>
            </a:r>
            <a:r>
              <a:rPr lang="en-RW" dirty="0"/>
              <a:t>), intoxication with antiacids (NaHCO</a:t>
            </a:r>
            <a:r>
              <a:rPr lang="en-RW" baseline="30000" dirty="0"/>
              <a:t>-</a:t>
            </a:r>
            <a:r>
              <a:rPr lang="en-RW" baseline="-25000" dirty="0"/>
              <a:t>3</a:t>
            </a:r>
            <a:r>
              <a:rPr lang="en-R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0737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7BB70-EEBD-AB46-B0E0-1B9841604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W" b="1" dirty="0"/>
              <a:t>Respiratory alkalosis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B43B4-BCEB-EC4F-ABEB-02A299851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W" dirty="0">
                <a:solidFill>
                  <a:srgbClr val="C00000"/>
                </a:solidFill>
              </a:rPr>
              <a:t>Excessive loss of CO</a:t>
            </a:r>
            <a:r>
              <a:rPr lang="en-RW" baseline="-25000" dirty="0">
                <a:solidFill>
                  <a:srgbClr val="C00000"/>
                </a:solidFill>
              </a:rPr>
              <a:t>2</a:t>
            </a:r>
            <a:r>
              <a:rPr lang="en-RW" dirty="0">
                <a:solidFill>
                  <a:srgbClr val="C00000"/>
                </a:solidFill>
              </a:rPr>
              <a:t> by hyperventilation process in the lungs</a:t>
            </a:r>
            <a:r>
              <a:rPr lang="en-RW" dirty="0"/>
              <a:t>⇒ low PaCO</a:t>
            </a:r>
            <a:r>
              <a:rPr lang="en-RW" baseline="-25000" dirty="0"/>
              <a:t>2</a:t>
            </a:r>
            <a:r>
              <a:rPr lang="en-RW" dirty="0"/>
              <a:t>, ⇒ high pH</a:t>
            </a:r>
          </a:p>
          <a:p>
            <a:r>
              <a:rPr lang="en-RW" dirty="0"/>
              <a:t> Compensatory mechanism: the kidneys dicrease their absorption and synthesis of HCO</a:t>
            </a:r>
            <a:r>
              <a:rPr lang="en-RW" baseline="30000" dirty="0"/>
              <a:t>-</a:t>
            </a:r>
            <a:r>
              <a:rPr lang="en-RW" baseline="-25000" dirty="0"/>
              <a:t>3</a:t>
            </a:r>
            <a:r>
              <a:rPr lang="en-RW" dirty="0"/>
              <a:t>  </a:t>
            </a:r>
          </a:p>
          <a:p>
            <a:r>
              <a:rPr lang="en-RW" dirty="0"/>
              <a:t>Response to hypoxia (low O</a:t>
            </a:r>
            <a:r>
              <a:rPr lang="en-RW" baseline="-25000" dirty="0"/>
              <a:t>2 </a:t>
            </a:r>
            <a:r>
              <a:rPr lang="en-RW" dirty="0"/>
              <a:t>levels in tissues like in PE), hypoxemia (low O</a:t>
            </a:r>
            <a:r>
              <a:rPr lang="en-RW" baseline="-25000" dirty="0"/>
              <a:t>2 </a:t>
            </a:r>
            <a:r>
              <a:rPr lang="en-RW" dirty="0"/>
              <a:t>levels in blood) of high altitudes, situations of anxiety and panick attacks</a:t>
            </a:r>
          </a:p>
          <a:p>
            <a:endParaRPr lang="en-RW" dirty="0"/>
          </a:p>
          <a:p>
            <a:endParaRPr lang="en-RW" dirty="0"/>
          </a:p>
          <a:p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3543218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E303-11CB-0345-B8E2-A1323EF5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04" y="1658113"/>
            <a:ext cx="10515600" cy="1971104"/>
          </a:xfrm>
        </p:spPr>
        <p:txBody>
          <a:bodyPr>
            <a:normAutofit fontScale="90000"/>
          </a:bodyPr>
          <a:lstStyle/>
          <a:p>
            <a:r>
              <a:rPr lang="en-RW" sz="6000" b="1" i="1" dirty="0">
                <a:solidFill>
                  <a:srgbClr val="7030A0"/>
                </a:solidFill>
              </a:rPr>
              <a:t>THANK YOU!</a:t>
            </a:r>
            <a:br>
              <a:rPr lang="en-RW" sz="6000" b="1" i="1" dirty="0">
                <a:solidFill>
                  <a:srgbClr val="7030A0"/>
                </a:solidFill>
              </a:rPr>
            </a:br>
            <a:r>
              <a:rPr lang="en-RW" sz="6000" b="1" i="1" dirty="0">
                <a:solidFill>
                  <a:srgbClr val="7030A0"/>
                </a:solidFill>
              </a:rPr>
              <a:t>QUESTIONS/COMMENTS</a:t>
            </a:r>
            <a:br>
              <a:rPr lang="en-RW" dirty="0"/>
            </a:br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1512540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00DE-58ED-C44C-B3AB-5BB8C721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W" b="1" dirty="0"/>
              <a:t>Endocrine pancreas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52CB7CA-4375-4442-B04D-FB7EB9399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69593"/>
            <a:ext cx="5047552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20A396-B579-2E46-91F5-50C5C073FD09}"/>
              </a:ext>
            </a:extLst>
          </p:cNvPr>
          <p:cNvSpPr txBox="1"/>
          <p:nvPr/>
        </p:nvSpPr>
        <p:spPr>
          <a:xfrm>
            <a:off x="6184392" y="394692"/>
            <a:ext cx="516940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l-GR" b="1" dirty="0"/>
              <a:t>β </a:t>
            </a:r>
            <a:r>
              <a:rPr lang="en-US" b="1" dirty="0"/>
              <a:t>cells: </a:t>
            </a:r>
            <a:r>
              <a:rPr lang="en-US" dirty="0"/>
              <a:t>Produce insulin</a:t>
            </a:r>
          </a:p>
          <a:p>
            <a:r>
              <a:rPr lang="en-US" dirty="0"/>
              <a:t>-Lowers serum glucose</a:t>
            </a:r>
          </a:p>
          <a:p>
            <a:r>
              <a:rPr lang="en-US" dirty="0"/>
              <a:t>-Storage of glucose in liver, skeletal muscle &amp; adipose tissue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l-GR" b="1" dirty="0"/>
              <a:t>α </a:t>
            </a:r>
            <a:r>
              <a:rPr lang="en-US" b="1" dirty="0"/>
              <a:t>cells: </a:t>
            </a:r>
            <a:r>
              <a:rPr lang="en-US" dirty="0"/>
              <a:t>Produce glucagon</a:t>
            </a:r>
          </a:p>
          <a:p>
            <a:r>
              <a:rPr lang="en-US" dirty="0"/>
              <a:t>-Increases blood glucose levels by stimulation of glycogenolysis</a:t>
            </a:r>
          </a:p>
          <a:p>
            <a:r>
              <a:rPr lang="en-US" dirty="0"/>
              <a:t>-Stimulate gluconeogenesis in the liver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l-GR" b="1" dirty="0"/>
              <a:t>δ </a:t>
            </a:r>
            <a:r>
              <a:rPr lang="en-US" b="1" dirty="0"/>
              <a:t>cells: </a:t>
            </a:r>
            <a:r>
              <a:rPr lang="en-US" dirty="0"/>
              <a:t>Produce somatostatin</a:t>
            </a:r>
          </a:p>
          <a:p>
            <a:r>
              <a:rPr lang="en-US" dirty="0"/>
              <a:t>-Inhibits secretion of insulin and glucagon</a:t>
            </a:r>
          </a:p>
          <a:p>
            <a:r>
              <a:rPr lang="en-US" dirty="0"/>
              <a:t>-Producing cells are also found in duodenum, stomach antrum (suppression of GI hormones production) and hypothalamus (inhibition of GH, TSH)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b="1" dirty="0"/>
              <a:t>PP cells </a:t>
            </a:r>
            <a:r>
              <a:rPr lang="en-US" dirty="0"/>
              <a:t>(pancreatic polypeptide cells):</a:t>
            </a:r>
          </a:p>
          <a:p>
            <a:r>
              <a:rPr lang="en-US" dirty="0"/>
              <a:t>-Stimulate production of GI enzymes, inhibit intestinal motility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i="1" dirty="0"/>
              <a:t>D1 cells</a:t>
            </a:r>
            <a:r>
              <a:rPr lang="en-US" dirty="0"/>
              <a:t>: produce VIP (glycogenolysis, hyperglycemia, ↑GI fluid secretion)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i="1" dirty="0"/>
              <a:t>Enterochromaffin cells</a:t>
            </a:r>
            <a:r>
              <a:rPr lang="en-US" dirty="0"/>
              <a:t>: produce serotonin (regulation of intestinal movements,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endParaRPr lang="en-US" dirty="0"/>
          </a:p>
          <a:p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231232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A2C3-44E2-5044-A3BF-88E9D692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W" b="1" dirty="0"/>
              <a:t>Diabetes mellitus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60697-BD15-4048-B493-E286CD822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RW" b="1" dirty="0"/>
              <a:t>Hyperglycemia</a:t>
            </a:r>
            <a:r>
              <a:rPr lang="en-RW" dirty="0"/>
              <a:t> related to:</a:t>
            </a:r>
          </a:p>
          <a:p>
            <a:pPr>
              <a:buFont typeface="Wingdings" pitchFamily="2" charset="2"/>
              <a:buChar char="Ø"/>
            </a:pPr>
            <a:r>
              <a:rPr lang="en-RW" dirty="0"/>
              <a:t>Defects in insulin secretion</a:t>
            </a:r>
          </a:p>
          <a:p>
            <a:pPr>
              <a:buFont typeface="Wingdings" pitchFamily="2" charset="2"/>
              <a:buChar char="Ø"/>
            </a:pPr>
            <a:r>
              <a:rPr lang="en-RW" dirty="0"/>
              <a:t>Defects insulin action</a:t>
            </a:r>
          </a:p>
          <a:p>
            <a:pPr>
              <a:buFont typeface="Wingdings" pitchFamily="2" charset="2"/>
              <a:buChar char="Ø"/>
            </a:pPr>
            <a:r>
              <a:rPr lang="en-RW" dirty="0"/>
              <a:t>Combination of both </a:t>
            </a:r>
          </a:p>
          <a:p>
            <a:pPr marL="0" indent="0">
              <a:buNone/>
            </a:pPr>
            <a:r>
              <a:rPr lang="en-RW" dirty="0"/>
              <a:t>-Normal range of glucose: 70-120 mg/dl</a:t>
            </a:r>
          </a:p>
          <a:p>
            <a:r>
              <a:rPr lang="en-RW" dirty="0"/>
              <a:t>Acute complications</a:t>
            </a:r>
          </a:p>
          <a:p>
            <a:r>
              <a:rPr lang="en-RW" dirty="0"/>
              <a:t>Chronic complications</a:t>
            </a:r>
          </a:p>
          <a:p>
            <a:r>
              <a:rPr lang="en-RW" dirty="0"/>
              <a:t>Diagnosis (Rwanda NCDs guidelines-RBC/MoH)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Fasting blood glucose: &gt; 126mg/dL on two different visits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Random blood glucose: &gt; 200mg/dL on a single visit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HbA1c &gt; 6.5% on two different visits</a:t>
            </a:r>
          </a:p>
          <a:p>
            <a:pPr marL="0" indent="0">
              <a:buNone/>
            </a:pPr>
            <a:r>
              <a:rPr lang="en-US" dirty="0"/>
              <a:t>NB: Transient hyperglycemia (infections, burn, trauma)</a:t>
            </a:r>
            <a:endParaRPr lang="en-RW" dirty="0"/>
          </a:p>
          <a:p>
            <a:pPr marL="0" indent="0">
              <a:buNone/>
            </a:pPr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307845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9BA2-BC76-C64D-AC2C-99C512BF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W" b="1" dirty="0"/>
              <a:t>Glucose regulation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27902-F1EF-424B-8953-AD368FAD3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68584" cy="4351338"/>
          </a:xfrm>
        </p:spPr>
        <p:txBody>
          <a:bodyPr>
            <a:normAutofit/>
          </a:bodyPr>
          <a:lstStyle/>
          <a:p>
            <a:r>
              <a:rPr lang="en-RW" dirty="0"/>
              <a:t>Liver production</a:t>
            </a:r>
          </a:p>
          <a:p>
            <a:r>
              <a:rPr lang="en-RW" dirty="0"/>
              <a:t>Uptake and utilization by peripheral tissue</a:t>
            </a:r>
          </a:p>
          <a:p>
            <a:r>
              <a:rPr lang="en-RW" dirty="0"/>
              <a:t>Effects of insulin and glucagon on glucose uptake &amp; metabolism</a:t>
            </a:r>
          </a:p>
          <a:p>
            <a:r>
              <a:rPr lang="en-US" u="sng" dirty="0"/>
              <a:t>Insulin action</a:t>
            </a:r>
            <a:r>
              <a:rPr lang="en-US" dirty="0"/>
              <a:t>: ↑glucose transport to the cells like </a:t>
            </a:r>
            <a:r>
              <a:rPr lang="en-US" i="1" dirty="0">
                <a:solidFill>
                  <a:srgbClr val="00B050"/>
                </a:solidFill>
              </a:rPr>
              <a:t>skeletal muscle </a:t>
            </a:r>
            <a:r>
              <a:rPr lang="en-US" dirty="0"/>
              <a:t>(↑glucose uptake, ↑protein synthesis, ↑glycogen synthesis), </a:t>
            </a:r>
            <a:r>
              <a:rPr lang="en-US" i="1" dirty="0">
                <a:solidFill>
                  <a:srgbClr val="00B050"/>
                </a:solidFill>
              </a:rPr>
              <a:t>hepatocytes</a:t>
            </a:r>
            <a:r>
              <a:rPr lang="en-US" dirty="0"/>
              <a:t> (↑glycogen synthesis, ↑lipogenesis, ↓gluconeogenesis), </a:t>
            </a:r>
            <a:r>
              <a:rPr lang="en-US" i="1" dirty="0">
                <a:solidFill>
                  <a:srgbClr val="00B050"/>
                </a:solidFill>
              </a:rPr>
              <a:t>adipose tissue </a:t>
            </a:r>
            <a:r>
              <a:rPr lang="en-US" dirty="0"/>
              <a:t>(↑glucose uptake, ↑lipogenesis, ↓lipolysis) </a:t>
            </a:r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10417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5A59-5312-1941-8942-4266755E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W" b="1" dirty="0"/>
              <a:t>Type 1 diabetes mellitus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2FF78-8075-C949-A09B-F289B7F25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RW" b="1" dirty="0">
                <a:solidFill>
                  <a:srgbClr val="C00000"/>
                </a:solidFill>
              </a:rPr>
              <a:t>Pathogenesis</a:t>
            </a:r>
            <a:endParaRPr lang="en-RW" dirty="0"/>
          </a:p>
          <a:p>
            <a:r>
              <a:rPr lang="en-RW" dirty="0"/>
              <a:t>Our T-cells lose their self-tolerance for pancreatic islet antigens: </a:t>
            </a:r>
          </a:p>
          <a:p>
            <a:pPr>
              <a:buFontTx/>
              <a:buChar char="-"/>
            </a:pPr>
            <a:r>
              <a:rPr lang="en-US" dirty="0"/>
              <a:t>T</a:t>
            </a:r>
            <a:r>
              <a:rPr lang="en-US" baseline="-25000" dirty="0"/>
              <a:t>H</a:t>
            </a:r>
            <a:r>
              <a:rPr lang="en-US" dirty="0"/>
              <a:t>1 cells produce IFN-</a:t>
            </a:r>
            <a:r>
              <a:rPr lang="el-GR" dirty="0"/>
              <a:t>γ </a:t>
            </a:r>
            <a:r>
              <a:rPr lang="en-US" dirty="0"/>
              <a:t>and TNF→ injury to </a:t>
            </a:r>
            <a:r>
              <a:rPr lang="el-GR" dirty="0"/>
              <a:t>β </a:t>
            </a:r>
            <a:r>
              <a:rPr lang="en-US" dirty="0"/>
              <a:t>cells</a:t>
            </a:r>
          </a:p>
          <a:p>
            <a:pPr>
              <a:buFontTx/>
              <a:buChar char="-"/>
            </a:pPr>
            <a:r>
              <a:rPr lang="en-US" dirty="0"/>
              <a:t>CD8+ CTLs →direct injury to </a:t>
            </a:r>
            <a:r>
              <a:rPr lang="el-GR" dirty="0"/>
              <a:t>β </a:t>
            </a:r>
            <a:r>
              <a:rPr lang="en-US" dirty="0"/>
              <a:t>cells</a:t>
            </a:r>
          </a:p>
          <a:p>
            <a:r>
              <a:rPr lang="en-US" dirty="0"/>
              <a:t>Antigens targeted on </a:t>
            </a:r>
            <a:r>
              <a:rPr lang="el-GR" dirty="0"/>
              <a:t>β </a:t>
            </a:r>
            <a:r>
              <a:rPr lang="en-US" dirty="0"/>
              <a:t>cells: insulin, </a:t>
            </a:r>
            <a:r>
              <a:rPr lang="el-GR" dirty="0"/>
              <a:t>β </a:t>
            </a:r>
            <a:r>
              <a:rPr lang="en-US" dirty="0"/>
              <a:t>cell enzyme glutamic acid decarboxylase (GAD), islet cell autoantigen 512</a:t>
            </a:r>
          </a:p>
          <a:p>
            <a:r>
              <a:rPr lang="en-US" dirty="0"/>
              <a:t>The autoimmune damage progress slowly until more than 90% of the </a:t>
            </a:r>
            <a:r>
              <a:rPr lang="el-GR" dirty="0"/>
              <a:t>β </a:t>
            </a:r>
            <a:r>
              <a:rPr lang="en-US" dirty="0"/>
              <a:t>cells have been destroyed→ appearance of clinical signs</a:t>
            </a:r>
          </a:p>
          <a:p>
            <a:pPr marL="0" indent="0">
              <a:buNone/>
            </a:pPr>
            <a:endParaRPr lang="en-RW" dirty="0"/>
          </a:p>
          <a:p>
            <a:endParaRPr lang="en-RW" dirty="0"/>
          </a:p>
          <a:p>
            <a:pPr marL="0" indent="0">
              <a:buNone/>
            </a:pPr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1227545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7E03-8B56-E943-9897-8321A99B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W" b="1" dirty="0"/>
              <a:t>Diabetes mellitus-Clinical presentation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02653-A2E5-1140-A47D-F85871995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W" dirty="0"/>
              <a:t>Primarily in &lt; 18 years old (type1), often &gt; 40 years &amp; obese (type2)</a:t>
            </a:r>
          </a:p>
          <a:p>
            <a:r>
              <a:rPr lang="en-RW" dirty="0"/>
              <a:t>May be asymptomatic (especially type 2)</a:t>
            </a:r>
          </a:p>
          <a:p>
            <a:r>
              <a:rPr lang="en-RW" dirty="0"/>
              <a:t>Excess glucose cannot be reabsorbed in kidneys →glycosuria → osmotic diuresis → </a:t>
            </a:r>
            <a:r>
              <a:rPr lang="en-RW" dirty="0">
                <a:solidFill>
                  <a:srgbClr val="7030A0"/>
                </a:solidFill>
              </a:rPr>
              <a:t>polyuria</a:t>
            </a:r>
            <a:r>
              <a:rPr lang="en-RW" dirty="0"/>
              <a:t> →loss of water &amp; electrolytes</a:t>
            </a:r>
          </a:p>
          <a:p>
            <a:r>
              <a:rPr lang="en-RW" dirty="0"/>
              <a:t>Hyperosmolarity→ depletion of intracellular water → stimulation of osmoreceptors in hypothalamus → feeling thirsty → </a:t>
            </a:r>
            <a:r>
              <a:rPr lang="en-RW" dirty="0">
                <a:solidFill>
                  <a:srgbClr val="7030A0"/>
                </a:solidFill>
              </a:rPr>
              <a:t>polydypsia</a:t>
            </a:r>
          </a:p>
          <a:p>
            <a:r>
              <a:rPr lang="en-RW" dirty="0"/>
              <a:t>Catabolism of proteins &amp; fats →low energy →↑appetite →</a:t>
            </a:r>
            <a:r>
              <a:rPr lang="en-RW" dirty="0">
                <a:solidFill>
                  <a:srgbClr val="7030A0"/>
                </a:solidFill>
              </a:rPr>
              <a:t>polyphagia</a:t>
            </a:r>
          </a:p>
          <a:p>
            <a:r>
              <a:rPr lang="en-RW" dirty="0"/>
              <a:t>Predominace of protein &amp; fat catabolism despite intense appetite →</a:t>
            </a:r>
            <a:r>
              <a:rPr lang="en-RW" dirty="0">
                <a:solidFill>
                  <a:srgbClr val="7030A0"/>
                </a:solidFill>
              </a:rPr>
              <a:t>loss of waight</a:t>
            </a:r>
            <a:r>
              <a:rPr lang="en-RW" dirty="0"/>
              <a:t>.</a:t>
            </a:r>
          </a:p>
          <a:p>
            <a:pPr marL="0" indent="0">
              <a:buNone/>
            </a:pPr>
            <a:endParaRPr lang="en-RW" dirty="0">
              <a:solidFill>
                <a:srgbClr val="7030A0"/>
              </a:solidFill>
            </a:endParaRPr>
          </a:p>
          <a:p>
            <a:endParaRPr lang="en-RW" dirty="0"/>
          </a:p>
          <a:p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303231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4B007-35B3-A347-AAAD-6CC10A31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477"/>
            <a:ext cx="10515600" cy="890651"/>
          </a:xfrm>
        </p:spPr>
        <p:txBody>
          <a:bodyPr/>
          <a:lstStyle/>
          <a:p>
            <a:r>
              <a:rPr lang="en-RW" b="1" dirty="0"/>
              <a:t>Diabetes mellitus-Acute complications</a:t>
            </a:r>
            <a:endParaRPr lang="en-R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E51DB-5166-B245-BDD9-4FE60A506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4128"/>
            <a:ext cx="10515600" cy="54498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RW" dirty="0">
                <a:solidFill>
                  <a:srgbClr val="FF0000"/>
                </a:solidFill>
              </a:rPr>
              <a:t>Diabetic ketoacidosis</a:t>
            </a:r>
          </a:p>
          <a:p>
            <a:r>
              <a:rPr lang="en-RW" dirty="0"/>
              <a:t>Common with type 1 diabetes</a:t>
            </a:r>
          </a:p>
          <a:p>
            <a:r>
              <a:rPr lang="en-RW" dirty="0"/>
              <a:t>Precipitating factors: Lack of insulin medication, infections, trauma→ release of stress-induced hormones (adrenaline, cortisol) → blockage &amp; worsening of insulin action + stimulation of production of glucagon → worsening of hyperglycemia → worsening of osmotic diuresis with </a:t>
            </a:r>
            <a:r>
              <a:rPr lang="en-RW" dirty="0">
                <a:solidFill>
                  <a:srgbClr val="0070C0"/>
                </a:solidFill>
              </a:rPr>
              <a:t>severe dehydration</a:t>
            </a:r>
          </a:p>
          <a:p>
            <a:r>
              <a:rPr lang="en-RW" dirty="0"/>
              <a:t>Insulin deficiency → stimulation of hormone sensitive lipase activity → breakdown of fat stores into free fatty acids → esterification in liver into fatty acyl-CoA →oxydation into acetoacetic acid, </a:t>
            </a:r>
            <a:r>
              <a:rPr lang="el-GR" dirty="0"/>
              <a:t>β-</a:t>
            </a:r>
            <a:r>
              <a:rPr lang="en-US" dirty="0"/>
              <a:t>hydroxybutyric acid (</a:t>
            </a:r>
            <a:r>
              <a:rPr lang="en-US" b="1" dirty="0">
                <a:solidFill>
                  <a:schemeClr val="accent1"/>
                </a:solidFill>
              </a:rPr>
              <a:t>ketone bodies</a:t>
            </a:r>
            <a:r>
              <a:rPr lang="en-US" dirty="0"/>
              <a:t>)→ketonemia/ketonuria</a:t>
            </a:r>
            <a:r>
              <a:rPr lang="en-RW" dirty="0"/>
              <a:t> → </a:t>
            </a:r>
            <a:r>
              <a:rPr lang="en-RW" dirty="0">
                <a:solidFill>
                  <a:schemeClr val="accent1"/>
                </a:solidFill>
              </a:rPr>
              <a:t>low pH, ketoacidosis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RW" i="1" dirty="0"/>
              <a:t>Effects of ketoacidosis</a:t>
            </a:r>
            <a:r>
              <a:rPr lang="en-RW" dirty="0"/>
              <a:t>: nausea, vomiting, abdominal pain, fruity odor, fatigue, deeper &amp; faster breathing (</a:t>
            </a:r>
            <a:r>
              <a:rPr lang="en-RW" dirty="0">
                <a:solidFill>
                  <a:schemeClr val="accent1"/>
                </a:solidFill>
              </a:rPr>
              <a:t>Kussmaul breathing</a:t>
            </a:r>
            <a:r>
              <a:rPr lang="en-RW" dirty="0"/>
              <a:t>), progressive alteration of consciousness, coma</a:t>
            </a:r>
          </a:p>
          <a:p>
            <a:r>
              <a:rPr lang="en-RW" dirty="0">
                <a:solidFill>
                  <a:schemeClr val="accent1"/>
                </a:solidFill>
              </a:rPr>
              <a:t>Loss of electrolytes</a:t>
            </a:r>
            <a:r>
              <a:rPr lang="en-RW" dirty="0"/>
              <a:t>: Na</a:t>
            </a:r>
            <a:r>
              <a:rPr lang="en-RW" baseline="30000" dirty="0"/>
              <a:t>+</a:t>
            </a:r>
            <a:r>
              <a:rPr lang="en-RW" dirty="0"/>
              <a:t> (with hypotension, tachycardia), K</a:t>
            </a:r>
            <a:r>
              <a:rPr lang="en-RW" baseline="30000" dirty="0"/>
              <a:t>+</a:t>
            </a:r>
            <a:r>
              <a:rPr lang="en-RW" dirty="0"/>
              <a:t> (irregular heart contraction, cardiac arrest)  </a:t>
            </a:r>
          </a:p>
          <a:p>
            <a:pPr marL="0" indent="0">
              <a:buNone/>
            </a:pPr>
            <a:r>
              <a:rPr lang="en-RW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707447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E699-A6A0-894A-8364-652C3DFB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W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4BB45-EB89-6745-B204-06258AC97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W" dirty="0">
                <a:solidFill>
                  <a:srgbClr val="FF0000"/>
                </a:solidFill>
              </a:rPr>
              <a:t>Acid-base disorder: example of diabetic ketoacidosis</a:t>
            </a:r>
          </a:p>
          <a:p>
            <a:r>
              <a:rPr lang="en-RW" dirty="0"/>
              <a:t>Brief reminder on acid-base homeostasis</a:t>
            </a:r>
          </a:p>
          <a:p>
            <a:r>
              <a:rPr lang="en-RW" dirty="0"/>
              <a:t>Laboratory tests (pH, PaCO</a:t>
            </a:r>
            <a:r>
              <a:rPr lang="en-RW" baseline="-25000" dirty="0"/>
              <a:t>2,</a:t>
            </a:r>
            <a:r>
              <a:rPr lang="en-RW" dirty="0"/>
              <a:t> HCO</a:t>
            </a:r>
            <a:r>
              <a:rPr lang="en-RW" baseline="30000" dirty="0"/>
              <a:t>-</a:t>
            </a:r>
            <a:r>
              <a:rPr lang="en-RW" baseline="-25000" dirty="0"/>
              <a:t>3</a:t>
            </a:r>
            <a:r>
              <a:rPr lang="en-RW" dirty="0"/>
              <a:t>) interpretation for acid-base disorders, role of anion gap calculation</a:t>
            </a:r>
          </a:p>
          <a:p>
            <a:r>
              <a:rPr lang="en-RW" dirty="0"/>
              <a:t>Metabolic acidosis/alkalosis common causes</a:t>
            </a:r>
          </a:p>
          <a:p>
            <a:r>
              <a:rPr lang="en-RW" dirty="0"/>
              <a:t>Respiratory acidosis/alkalosis common causes</a:t>
            </a:r>
          </a:p>
          <a:p>
            <a:pPr marL="0" indent="0">
              <a:buNone/>
            </a:pPr>
            <a:endParaRPr lang="en-RW" dirty="0"/>
          </a:p>
          <a:p>
            <a:endParaRPr lang="en-RW" dirty="0"/>
          </a:p>
          <a:p>
            <a:endParaRPr lang="en-RW" dirty="0"/>
          </a:p>
          <a:p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2311053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1610</Words>
  <Application>Microsoft Macintosh PowerPoint</Application>
  <PresentationFormat>Widescreen</PresentationFormat>
  <Paragraphs>145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ACID-BASE DISORDERS</vt:lpstr>
      <vt:lpstr>Overview</vt:lpstr>
      <vt:lpstr>Endocrine pancreas</vt:lpstr>
      <vt:lpstr>Diabetes mellitus</vt:lpstr>
      <vt:lpstr>Glucose regulation</vt:lpstr>
      <vt:lpstr>Type 1 diabetes mellitus</vt:lpstr>
      <vt:lpstr>Diabetes mellitus-Clinical presentation</vt:lpstr>
      <vt:lpstr>Diabetes mellitus-Acute complications</vt:lpstr>
      <vt:lpstr>Overview</vt:lpstr>
      <vt:lpstr>Acid-base homeostasis</vt:lpstr>
      <vt:lpstr>PowerPoint Presentation</vt:lpstr>
      <vt:lpstr>Overview</vt:lpstr>
      <vt:lpstr>Labs interpretation-acid/base disorders</vt:lpstr>
      <vt:lpstr>Labs interpretation-acid/base disorders</vt:lpstr>
      <vt:lpstr>Short clinical examples</vt:lpstr>
      <vt:lpstr>Short clinical examples…</vt:lpstr>
      <vt:lpstr>Overview</vt:lpstr>
      <vt:lpstr>Metabolic acidosis</vt:lpstr>
      <vt:lpstr>Respiratory acidosis</vt:lpstr>
      <vt:lpstr>Metabolic alkalosis</vt:lpstr>
      <vt:lpstr>Respiratory alkalosis</vt:lpstr>
      <vt:lpstr>THANK YOU! QUESTIONS/COMMENTS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Deogratias Ruhangaza</dc:creator>
  <cp:lastModifiedBy>Deogratias Ruhangaza</cp:lastModifiedBy>
  <cp:revision>9</cp:revision>
  <dcterms:created xsi:type="dcterms:W3CDTF">2022-06-28T13:33:02Z</dcterms:created>
  <dcterms:modified xsi:type="dcterms:W3CDTF">2022-06-30T10:02:10Z</dcterms:modified>
</cp:coreProperties>
</file>