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72" r:id="rId7"/>
    <p:sldId id="264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76350"/>
            <a:ext cx="7543800" cy="1945481"/>
          </a:xfrm>
        </p:spPr>
        <p:txBody>
          <a:bodyPr/>
          <a:lstStyle/>
          <a:p>
            <a:pPr algn="ctr"/>
            <a:r>
              <a:rPr lang="en-IN" b="1" dirty="0"/>
              <a:t>Cell Communication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Jaineel Dharod,</a:t>
            </a:r>
          </a:p>
          <a:p>
            <a:pPr algn="r"/>
            <a:r>
              <a:rPr lang="en-IN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Pharmacology</a:t>
            </a:r>
          </a:p>
        </p:txBody>
      </p:sp>
    </p:spTree>
    <p:extLst>
      <p:ext uri="{BB962C8B-B14F-4D97-AF65-F5344CB8AC3E}">
        <p14:creationId xmlns:p14="http://schemas.microsoft.com/office/powerpoint/2010/main" val="4131403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b="8359"/>
          <a:stretch/>
        </p:blipFill>
        <p:spPr bwMode="auto">
          <a:xfrm>
            <a:off x="0" y="13607"/>
            <a:ext cx="8458200" cy="5140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09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582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2343150"/>
            <a:ext cx="7391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/>
              <a:t>Endocrine signaling</a:t>
            </a:r>
            <a:r>
              <a:rPr lang="en-IN" dirty="0"/>
              <a:t> occurs between distant cells and is mediated by hormones released from specific </a:t>
            </a:r>
            <a:r>
              <a:rPr lang="en-IN" b="1" dirty="0"/>
              <a:t>endocrine</a:t>
            </a:r>
            <a:r>
              <a:rPr lang="en-IN" dirty="0"/>
              <a:t> cells that travel to target cells, producing a slower, long-lasting response.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An </a:t>
            </a:r>
            <a:r>
              <a:rPr lang="en-IN" b="1" dirty="0"/>
              <a:t>example of endocrine signaling</a:t>
            </a:r>
            <a:r>
              <a:rPr lang="en-IN" dirty="0"/>
              <a:t> includes the hypothalamic-pituitary-adrenal (HPA) axis</a:t>
            </a:r>
          </a:p>
        </p:txBody>
      </p:sp>
    </p:spTree>
    <p:extLst>
      <p:ext uri="{BB962C8B-B14F-4D97-AF65-F5344CB8AC3E}">
        <p14:creationId xmlns:p14="http://schemas.microsoft.com/office/powerpoint/2010/main" val="262891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94"/>
          <a:stretch/>
        </p:blipFill>
        <p:spPr bwMode="auto">
          <a:xfrm>
            <a:off x="-1" y="0"/>
            <a:ext cx="8458201" cy="1937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2410796"/>
            <a:ext cx="7010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/>
              <a:t>Paracrine signaling</a:t>
            </a:r>
            <a:r>
              <a:rPr lang="en-IN" dirty="0"/>
              <a:t> is a form of cell </a:t>
            </a:r>
            <a:r>
              <a:rPr lang="en-IN" b="1" dirty="0"/>
              <a:t>signaling</a:t>
            </a:r>
            <a:r>
              <a:rPr lang="en-IN" dirty="0"/>
              <a:t> or cell-to-cell communication in which a cell produces a </a:t>
            </a:r>
            <a:r>
              <a:rPr lang="en-IN" b="1" dirty="0"/>
              <a:t>signal</a:t>
            </a:r>
            <a:r>
              <a:rPr lang="en-IN" dirty="0"/>
              <a:t> to induce changes in nearby cells, altering the behaviour of those cells.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 An </a:t>
            </a:r>
            <a:r>
              <a:rPr lang="en-IN" b="1" dirty="0"/>
              <a:t>example of paracrine</a:t>
            </a:r>
            <a:r>
              <a:rPr lang="en-IN" dirty="0"/>
              <a:t> signals is the chemical transmitted from nerve to muscle that causes the muscle to contract. In this instance, the muscle cells…</a:t>
            </a:r>
          </a:p>
        </p:txBody>
      </p:sp>
    </p:spTree>
    <p:extLst>
      <p:ext uri="{BB962C8B-B14F-4D97-AF65-F5344CB8AC3E}">
        <p14:creationId xmlns:p14="http://schemas.microsoft.com/office/powerpoint/2010/main" val="1922333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42"/>
          <a:stretch/>
        </p:blipFill>
        <p:spPr bwMode="auto">
          <a:xfrm>
            <a:off x="-1" y="-19050"/>
            <a:ext cx="8458201" cy="195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" y="2297081"/>
            <a:ext cx="7315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/>
              <a:t>Autocrine signaling</a:t>
            </a:r>
            <a:r>
              <a:rPr lang="en-IN" dirty="0"/>
              <a:t> is a form of cell </a:t>
            </a:r>
            <a:r>
              <a:rPr lang="en-IN" b="1" dirty="0"/>
              <a:t>signaling</a:t>
            </a:r>
            <a:r>
              <a:rPr lang="en-IN" dirty="0"/>
              <a:t> in which a cell secretes a hormone or chemical messenger (called the </a:t>
            </a:r>
            <a:r>
              <a:rPr lang="en-IN" b="1" dirty="0"/>
              <a:t>autocrine</a:t>
            </a:r>
            <a:r>
              <a:rPr lang="en-IN" dirty="0"/>
              <a:t> agent) that binds to </a:t>
            </a:r>
            <a:r>
              <a:rPr lang="en-IN" b="1" dirty="0"/>
              <a:t>autocrine</a:t>
            </a:r>
            <a:r>
              <a:rPr lang="en-IN" dirty="0"/>
              <a:t> receptors on that same cell, leading to changes in the cell.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An </a:t>
            </a:r>
            <a:r>
              <a:rPr lang="en-IN" b="1" dirty="0"/>
              <a:t>example</a:t>
            </a:r>
            <a:r>
              <a:rPr lang="en-IN" dirty="0"/>
              <a:t> of an </a:t>
            </a:r>
            <a:r>
              <a:rPr lang="en-IN" b="1" dirty="0"/>
              <a:t>autocrine</a:t>
            </a:r>
            <a:r>
              <a:rPr lang="en-IN" dirty="0"/>
              <a:t> agent is the cytokine interleukin-1 in monocytes. When interleukin-1 is produced in response to external stimuli, it can bind to cell-surface receptors on the same cell that produced it.</a:t>
            </a:r>
          </a:p>
        </p:txBody>
      </p:sp>
    </p:spTree>
    <p:extLst>
      <p:ext uri="{BB962C8B-B14F-4D97-AF65-F5344CB8AC3E}">
        <p14:creationId xmlns:p14="http://schemas.microsoft.com/office/powerpoint/2010/main" val="1849585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22" b="46788"/>
          <a:stretch/>
        </p:blipFill>
        <p:spPr bwMode="auto">
          <a:xfrm>
            <a:off x="0" y="0"/>
            <a:ext cx="84582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0743" y="2419350"/>
            <a:ext cx="739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/>
              <a:t>Gap junctions</a:t>
            </a:r>
            <a:r>
              <a:rPr lang="en-IN" dirty="0"/>
              <a:t> in animals and plasmodesmata in plants are connections between the plasma membranes of neighbouring cells. These water-filled channels allow small </a:t>
            </a:r>
            <a:r>
              <a:rPr lang="en-IN" b="1" dirty="0"/>
              <a:t>signaling</a:t>
            </a:r>
            <a:r>
              <a:rPr lang="en-IN" dirty="0"/>
              <a:t> molecules, called intracellular mediators, to diffuse between the two cells.</a:t>
            </a:r>
          </a:p>
        </p:txBody>
      </p:sp>
    </p:spTree>
    <p:extLst>
      <p:ext uri="{BB962C8B-B14F-4D97-AF65-F5344CB8AC3E}">
        <p14:creationId xmlns:p14="http://schemas.microsoft.com/office/powerpoint/2010/main" val="282607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-1"/>
            <a:ext cx="594360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206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493"/>
            <a:ext cx="4953000" cy="502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849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7620000" cy="436245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Desmosome cell junctions physically hold the cells together, but do not allow the cells to pass materials between each other like in gap junction.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Desmosome junctions connect the cell with a thread like substance that also connect to the cytoskeleton aiding in the structural support of the cell.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types of junctions are found in areas of the body that undergo a lot of stress, require a lot of flexibility, and movement such as the epidermis and intestines.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Desmosomes contain the molecule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Cadherin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are also signal receptors.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Cadherin of one cell works as the receptor for cadherin in neighbouring cell.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Cadherin plays role in contact inhibition</a:t>
            </a:r>
          </a:p>
        </p:txBody>
      </p:sp>
    </p:spTree>
    <p:extLst>
      <p:ext uri="{BB962C8B-B14F-4D97-AF65-F5344CB8AC3E}">
        <p14:creationId xmlns:p14="http://schemas.microsoft.com/office/powerpoint/2010/main" val="2969272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inhibition is a process of arresting cell growth when cells come in contact with each other.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normal cells stop proliferating.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inhibition is a powerful anticancer mechanism that is lost in cancer cells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cell biology, contact inhibition refers to two different but closely related phenomena: Contact inhibition of locomotion and contact inhibition of proliferation.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2971800" y="386443"/>
            <a:ext cx="30315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Inhibition</a:t>
            </a:r>
          </a:p>
        </p:txBody>
      </p:sp>
    </p:spTree>
    <p:extLst>
      <p:ext uri="{BB962C8B-B14F-4D97-AF65-F5344CB8AC3E}">
        <p14:creationId xmlns:p14="http://schemas.microsoft.com/office/powerpoint/2010/main" val="374138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114550"/>
            <a:ext cx="7659687" cy="876300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Do cells communicate?</a:t>
            </a:r>
          </a:p>
        </p:txBody>
      </p:sp>
    </p:spTree>
    <p:extLst>
      <p:ext uri="{BB962C8B-B14F-4D97-AF65-F5344CB8AC3E}">
        <p14:creationId xmlns:p14="http://schemas.microsoft.com/office/powerpoint/2010/main" val="208088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/>
              <a:t>Cells</a:t>
            </a:r>
            <a:r>
              <a:rPr lang="en-IN" dirty="0"/>
              <a:t> can also </a:t>
            </a:r>
            <a:r>
              <a:rPr lang="en-IN" b="1" dirty="0"/>
              <a:t>communicate</a:t>
            </a:r>
            <a:r>
              <a:rPr lang="en-IN" dirty="0"/>
              <a:t> directly with one another — and change their own internal workings in response — by way of a variety of chemical and mechanical signals. </a:t>
            </a:r>
          </a:p>
          <a:p>
            <a:pPr algn="just"/>
            <a:r>
              <a:rPr lang="en-IN" dirty="0"/>
              <a:t>In multicellular organisms, cell signaling allows for specialization of groups of </a:t>
            </a:r>
            <a:r>
              <a:rPr lang="en-IN" b="1" dirty="0"/>
              <a:t>cells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390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Why…?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In multicellular organisms, </a:t>
            </a:r>
            <a:r>
              <a:rPr lang="en-IN" b="1" dirty="0"/>
              <a:t>cells</a:t>
            </a:r>
            <a:r>
              <a:rPr lang="en-IN" dirty="0"/>
              <a:t> send and receive chemical messages constantly to coordinate the actions of distant organs, tissues, and </a:t>
            </a:r>
            <a:r>
              <a:rPr lang="en-IN" b="1" dirty="0"/>
              <a:t>cells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The ability to send messages quickly and efficiently enables </a:t>
            </a:r>
            <a:r>
              <a:rPr lang="en-IN" b="1" dirty="0"/>
              <a:t>cells</a:t>
            </a:r>
            <a:r>
              <a:rPr lang="en-IN" dirty="0"/>
              <a:t> to coordinate and fine-tune their functions.</a:t>
            </a:r>
          </a:p>
        </p:txBody>
      </p:sp>
    </p:spTree>
    <p:extLst>
      <p:ext uri="{BB962C8B-B14F-4D97-AF65-F5344CB8AC3E}">
        <p14:creationId xmlns:p14="http://schemas.microsoft.com/office/powerpoint/2010/main" val="182097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How…?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7848600" cy="3600450"/>
          </a:xfrm>
        </p:spPr>
        <p:txBody>
          <a:bodyPr/>
          <a:lstStyle/>
          <a:p>
            <a:pPr algn="just"/>
            <a:r>
              <a:rPr lang="en-IN" b="1" dirty="0"/>
              <a:t>Cells communicate</a:t>
            </a:r>
            <a:r>
              <a:rPr lang="en-IN" dirty="0"/>
              <a:t> through their own language of chemical signals. </a:t>
            </a:r>
          </a:p>
          <a:p>
            <a:pPr algn="just"/>
            <a:r>
              <a:rPr lang="en-IN" dirty="0"/>
              <a:t>Different compounds, such as hormones and neurotransmitters, act like words and phrases, telling a cell about the environment around it or </a:t>
            </a:r>
            <a:r>
              <a:rPr lang="en-IN" b="1" dirty="0"/>
              <a:t>communicating</a:t>
            </a:r>
            <a:r>
              <a:rPr lang="en-IN" dirty="0"/>
              <a:t> messages.</a:t>
            </a:r>
          </a:p>
        </p:txBody>
      </p:sp>
    </p:spTree>
    <p:extLst>
      <p:ext uri="{BB962C8B-B14F-4D97-AF65-F5344CB8AC3E}">
        <p14:creationId xmlns:p14="http://schemas.microsoft.com/office/powerpoint/2010/main" val="31658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7620000" cy="436245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communication is the ability of cells to communicate with adjacent cells within an organism. 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is mostly applicable for multicellular organisms. 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phenomenon belongs to the scope of cell signaling. 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communication is important for metabolic homeostasis as well as development. 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important function of cell communication is to guide the path for cell migration.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6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81150"/>
            <a:ext cx="7659687" cy="876300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Cell Signalling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>or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>Bio signalling</a:t>
            </a:r>
          </a:p>
        </p:txBody>
      </p:sp>
    </p:spTree>
    <p:extLst>
      <p:ext uri="{BB962C8B-B14F-4D97-AF65-F5344CB8AC3E}">
        <p14:creationId xmlns:p14="http://schemas.microsoft.com/office/powerpoint/2010/main" val="244378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43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58200" cy="5148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877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77</TotalTime>
  <Words>606</Words>
  <Application>Microsoft Office PowerPoint</Application>
  <PresentationFormat>On-screen Show (16:9)</PresentationFormat>
  <Paragraphs>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Algerian</vt:lpstr>
      <vt:lpstr>Arial</vt:lpstr>
      <vt:lpstr>Calibri</vt:lpstr>
      <vt:lpstr>Cambria</vt:lpstr>
      <vt:lpstr>Times New Roman</vt:lpstr>
      <vt:lpstr>Adjacency</vt:lpstr>
      <vt:lpstr>Cell Communication</vt:lpstr>
      <vt:lpstr>Do cells communicate?</vt:lpstr>
      <vt:lpstr>PowerPoint Presentation</vt:lpstr>
      <vt:lpstr>Why…?</vt:lpstr>
      <vt:lpstr>How…?</vt:lpstr>
      <vt:lpstr>PowerPoint Presentation</vt:lpstr>
      <vt:lpstr>Cell Signalling or Bio signalling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Communication</dc:title>
  <dc:creator>Jaineel Dharod</dc:creator>
  <cp:lastModifiedBy>Olutayo Ifedayo Ajayi</cp:lastModifiedBy>
  <cp:revision>15</cp:revision>
  <dcterms:created xsi:type="dcterms:W3CDTF">2006-08-16T00:00:00Z</dcterms:created>
  <dcterms:modified xsi:type="dcterms:W3CDTF">2025-03-12T18:57:00Z</dcterms:modified>
</cp:coreProperties>
</file>