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6B293A-448B-48C7-8504-656D88383690}">
  <a:tblStyle styleId="{976B293A-448B-48C7-8504-656D883836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3e44cba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3e44cba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5f683af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5f683af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5f683af5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5f683af5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5f683af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5f683af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www.kaggle.com/datasets/johnsmith88/heart-disease-dataset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</a:t>
            </a:r>
            <a:r>
              <a:rPr lang="en"/>
              <a:t> Heart </a:t>
            </a:r>
            <a:r>
              <a:rPr lang="en"/>
              <a:t>Disease</a:t>
            </a:r>
            <a:r>
              <a:rPr lang="en"/>
              <a:t> </a:t>
            </a:r>
            <a:r>
              <a:rPr lang="en"/>
              <a:t>Symptoms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Rafael Garcia, Fernando Muñoz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29691" t="0"/>
          <a:stretch/>
        </p:blipFill>
        <p:spPr>
          <a:xfrm>
            <a:off x="4946800" y="1239700"/>
            <a:ext cx="3789694" cy="34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47800" y="1079100"/>
            <a:ext cx="39558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055" lvl="0" marL="4572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M</a:t>
            </a:r>
            <a:r>
              <a:rPr lang="en" sz="1330"/>
              <a:t>any factors </a:t>
            </a:r>
            <a:r>
              <a:rPr lang="en" sz="1330"/>
              <a:t>involving</a:t>
            </a:r>
            <a:r>
              <a:rPr lang="en" sz="1330"/>
              <a:t> heart disease</a:t>
            </a:r>
            <a:endParaRPr sz="1330"/>
          </a:p>
          <a:p>
            <a:pPr indent="-313055" lvl="0" marL="4572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Difficult and time consuming task for doctor’s, especially inexperienced ones.</a:t>
            </a:r>
            <a:endParaRPr sz="1330"/>
          </a:p>
          <a:p>
            <a:pPr indent="-313055" lvl="0" marL="4572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We want to help simplify their tasks using a machine learning model. </a:t>
            </a:r>
            <a:endParaRPr sz="1330"/>
          </a:p>
          <a:p>
            <a:pPr indent="-313055" lvl="0" marL="4572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The use of a model presents issues in rural communities:</a:t>
            </a:r>
            <a:endParaRPr sz="1330"/>
          </a:p>
          <a:p>
            <a:pPr indent="-313055" lvl="1" marL="9144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Lack of sufficiently powerful hardware</a:t>
            </a:r>
            <a:endParaRPr sz="1330"/>
          </a:p>
          <a:p>
            <a:pPr indent="-313055" lvl="1" marL="9144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Lack of medical equipment to do all tests.</a:t>
            </a:r>
            <a:endParaRPr sz="1330"/>
          </a:p>
          <a:p>
            <a:pPr indent="-313055" lvl="0" marL="4572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How we want to tackle it:</a:t>
            </a:r>
            <a:endParaRPr sz="1330"/>
          </a:p>
          <a:p>
            <a:pPr indent="-313055" lvl="1" marL="9144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Provide a mo</a:t>
            </a:r>
            <a:r>
              <a:rPr lang="en" sz="1330"/>
              <a:t>del as lightweight as possible</a:t>
            </a:r>
            <a:endParaRPr sz="1330"/>
          </a:p>
          <a:p>
            <a:pPr indent="-313055" lvl="1" marL="9144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Remove features to the minimum required</a:t>
            </a:r>
            <a:endParaRPr sz="1330"/>
          </a:p>
          <a:p>
            <a:pPr indent="-313055" lvl="1" marL="9144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Provide visual aid for doctors to advise their patients based on their situation</a:t>
            </a:r>
            <a:endParaRPr sz="133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3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47800" y="1046800"/>
            <a:ext cx="84846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055" lvl="0" marL="4572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Our dataset:</a:t>
            </a:r>
            <a:endParaRPr sz="1330"/>
          </a:p>
          <a:p>
            <a:pPr indent="-313055" lvl="1" marL="9144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 u="sng">
                <a:solidFill>
                  <a:schemeClr val="hlink"/>
                </a:solidFill>
                <a:hlinkClick r:id="rId4"/>
              </a:rPr>
              <a:t>https://www.kaggle.com/datasets/johnsmith88/heart-disease-dataset/data</a:t>
            </a:r>
            <a:endParaRPr sz="133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0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457650" y="174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{976B293A-448B-48C7-8504-656D88383690}</a:tableStyleId>
              </a:tblPr>
              <a:tblGrid>
                <a:gridCol w="538450"/>
                <a:gridCol w="640150"/>
                <a:gridCol w="1528750"/>
                <a:gridCol w="1133450"/>
                <a:gridCol w="1133450"/>
                <a:gridCol w="1133450"/>
                <a:gridCol w="1133450"/>
                <a:gridCol w="1133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Age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Sex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Chest Pain Type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Resting BP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Serum Cholesterol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Fasting Blood Sugar &gt; 120 mg/dL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Resting Electrocardio-</a:t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graphic Results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Maximum Heart Rate</a:t>
                      </a:r>
                      <a:endParaRPr b="1" sz="9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/>
                        <a:t>-</a:t>
                      </a:r>
                      <a:endParaRPr b="1" sz="2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</a:t>
                      </a:r>
                      <a:r>
                        <a:rPr lang="en" sz="800"/>
                        <a:t>0 f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 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- 0: typically related to heart disease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- 1: Not directly related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- 2: Not related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- 3: No chest pain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</a:t>
                      </a:r>
                      <a:r>
                        <a:rPr lang="en" sz="800"/>
                        <a:t>mmHg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mg/dL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- 0: No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- 1: 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- 0: Normal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- 1: Slightly abnormal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- 2: Severe abnormality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BPM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0" name="Google Shape;70;p15"/>
          <p:cNvGraphicFramePr/>
          <p:nvPr/>
        </p:nvGraphicFramePr>
        <p:xfrm>
          <a:off x="1477763" y="33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{976B293A-448B-48C7-8504-656D88383690}</a:tableStyleId>
              </a:tblPr>
              <a:tblGrid>
                <a:gridCol w="780625"/>
                <a:gridCol w="1232950"/>
                <a:gridCol w="1643275"/>
                <a:gridCol w="1261200"/>
                <a:gridCol w="1416325"/>
              </a:tblGrid>
              <a:tr h="68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Exercise induced angina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Oldpeak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Slope of the Peak Exercise ST Segment</a:t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(ECG under exercise)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Number of Major Vessels Colored by Fluoroscopy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: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Thal (Thalassemia Test)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:</a:t>
                      </a:r>
                      <a:endParaRPr b="1" sz="900"/>
                    </a:p>
                  </a:txBody>
                  <a:tcPr marT="91425" marB="91425" marR="91425" marL="91425" anchor="ctr"/>
                </a:tc>
              </a:tr>
              <a:tr h="73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- 0: Not present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- 1: Present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</a:t>
                      </a:r>
                      <a:r>
                        <a:rPr lang="en" sz="800"/>
                        <a:t>Difference in the ST segment on an ECG during exercise compared to at rest.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mm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- 0: Upsloping (Normal)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- 1: Flat (Limited blood flow)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- 2: Downsloping (Possible heart problems)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 From 0 to 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0: Normal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1: Fixed defect (Permanent 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Blood Flow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 Issue)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2: Reversible defect (treatable 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blood flow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 issue)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Technologies/libraries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272925" y="1531400"/>
            <a:ext cx="4737600" cy="26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3055" lvl="0" marL="4572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Pandas for dataset parsing.</a:t>
            </a:r>
            <a:endParaRPr sz="1330"/>
          </a:p>
          <a:p>
            <a:pPr indent="-313055" lvl="0" marL="4572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Sklearn implementation of previously mentioned libraries plus metrics.</a:t>
            </a:r>
            <a:endParaRPr sz="1330"/>
          </a:p>
          <a:p>
            <a:pPr indent="-313055" lvl="0" marL="4572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PyPlot for visual aids.</a:t>
            </a:r>
            <a:endParaRPr sz="1330"/>
          </a:p>
          <a:p>
            <a:pPr indent="-313055" lvl="0" marL="4572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Numpy for data manipulation.</a:t>
            </a:r>
            <a:endParaRPr sz="133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975" y="1584050"/>
            <a:ext cx="3789900" cy="2498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473250"/>
            <a:ext cx="4737600" cy="32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3055" lvl="0" marL="4572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Try to remove features where data may not be possibly collected in small communities.</a:t>
            </a:r>
            <a:endParaRPr sz="1330"/>
          </a:p>
          <a:p>
            <a:pPr indent="-313055" lvl="0" marL="4572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Determine easily collectible and most possible features responsible for heart disease.</a:t>
            </a:r>
            <a:endParaRPr sz="1330"/>
          </a:p>
          <a:p>
            <a:pPr indent="-313055" lvl="0" marL="4572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Test </a:t>
            </a:r>
            <a:r>
              <a:rPr lang="en" sz="1330"/>
              <a:t>Decision</a:t>
            </a:r>
            <a:r>
              <a:rPr lang="en" sz="1330"/>
              <a:t> Tree Classifiers to find best features and depth to get best results.</a:t>
            </a:r>
            <a:endParaRPr sz="1330"/>
          </a:p>
          <a:p>
            <a:pPr indent="-313055" lvl="0" marL="4572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If </a:t>
            </a:r>
            <a:r>
              <a:rPr lang="en" sz="1330"/>
              <a:t>results</a:t>
            </a:r>
            <a:r>
              <a:rPr lang="en" sz="1330"/>
              <a:t> are not </a:t>
            </a:r>
            <a:r>
              <a:rPr lang="en" sz="1330"/>
              <a:t>satisfactory</a:t>
            </a:r>
            <a:r>
              <a:rPr lang="en" sz="1330"/>
              <a:t>, will </a:t>
            </a:r>
            <a:r>
              <a:rPr lang="en" sz="1330"/>
              <a:t>switch</a:t>
            </a:r>
            <a:r>
              <a:rPr lang="en" sz="1330"/>
              <a:t> to Kmeans, and KNN. (Possibly will combine with features obtained from the most accurate Decision tree).</a:t>
            </a:r>
            <a:endParaRPr sz="1330"/>
          </a:p>
          <a:p>
            <a:pPr indent="-313055" lvl="0" marL="457200" rtl="0" algn="just"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Will create visual aids based on the models created (scatter plots, tree graphs, etc.)</a:t>
            </a:r>
            <a:endParaRPr sz="133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700" y="1170125"/>
            <a:ext cx="334521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