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4"/>
  </p:notesMasterIdLst>
  <p:sldIdLst>
    <p:sldId id="256" r:id="rId3"/>
    <p:sldId id="257" r:id="rId4"/>
    <p:sldId id="258" r:id="rId5"/>
    <p:sldId id="276" r:id="rId6"/>
    <p:sldId id="275" r:id="rId7"/>
    <p:sldId id="259" r:id="rId8"/>
    <p:sldId id="279" r:id="rId9"/>
    <p:sldId id="284" r:id="rId10"/>
    <p:sldId id="287" r:id="rId11"/>
    <p:sldId id="286" r:id="rId12"/>
    <p:sldId id="288"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5262" autoAdjust="0"/>
  </p:normalViewPr>
  <p:slideViewPr>
    <p:cSldViewPr snapToGrid="0">
      <p:cViewPr varScale="1">
        <p:scale>
          <a:sx n="105" d="100"/>
          <a:sy n="105" d="100"/>
        </p:scale>
        <p:origin x="82" y="32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dirty="0"/>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3231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dirty="0"/>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7096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r>
              <a:rPr lang="en-US" dirty="0"/>
              <a:t>*explain gesture control</a:t>
            </a:r>
            <a:endParaRPr dirty="0"/>
          </a:p>
        </p:txBody>
      </p:sp>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171450" lvl="0" indent="-171450" rtl="0">
              <a:spcBef>
                <a:spcPts val="0"/>
              </a:spcBef>
              <a:buFont typeface="Arial" panose="020B0604020202020204" pitchFamily="34" charset="0"/>
              <a:buChar char="•"/>
            </a:pPr>
            <a:r>
              <a:rPr lang="en-US" sz="1100" b="0" i="0" kern="1200" dirty="0">
                <a:solidFill>
                  <a:schemeClr val="tx1"/>
                </a:solidFill>
                <a:effectLst/>
                <a:latin typeface="+mn-lt"/>
                <a:ea typeface="+mn-ea"/>
                <a:cs typeface="+mn-cs"/>
              </a:rPr>
              <a:t>The Arduino Nano is a small, complete, and breadboard-friendly board based microcontroller</a:t>
            </a:r>
          </a:p>
          <a:p>
            <a:pPr marL="171450" lvl="0" indent="-171450" rtl="0">
              <a:spcBef>
                <a:spcPts val="0"/>
              </a:spcBef>
              <a:buFont typeface="Arial" panose="020B0604020202020204" pitchFamily="34" charset="0"/>
              <a:buChar char="•"/>
            </a:pPr>
            <a:r>
              <a:rPr lang="en-US" sz="1100" b="0" i="0" kern="1200" dirty="0">
                <a:solidFill>
                  <a:schemeClr val="tx1"/>
                </a:solidFill>
                <a:effectLst/>
                <a:latin typeface="+mn-lt"/>
                <a:ea typeface="+mn-ea"/>
                <a:cs typeface="+mn-cs"/>
              </a:rPr>
              <a:t>Nano has two extra analog pins</a:t>
            </a:r>
          </a:p>
          <a:p>
            <a:pPr marL="171450" lvl="0" indent="-171450" rtl="0">
              <a:spcBef>
                <a:spcPts val="0"/>
              </a:spcBef>
              <a:buFont typeface="Arial" panose="020B0604020202020204" pitchFamily="34" charset="0"/>
              <a:buChar char="•"/>
            </a:pPr>
            <a:r>
              <a:rPr lang="en-US" sz="1100" b="0" i="0" kern="1200" dirty="0">
                <a:solidFill>
                  <a:schemeClr val="tx1"/>
                </a:solidFill>
                <a:effectLst/>
                <a:latin typeface="+mn-lt"/>
                <a:ea typeface="+mn-ea"/>
                <a:cs typeface="+mn-cs"/>
              </a:rPr>
              <a:t>Good replacement for </a:t>
            </a:r>
            <a:r>
              <a:rPr lang="en-US" sz="1100" b="0" i="0" kern="1200" dirty="0" err="1">
                <a:solidFill>
                  <a:schemeClr val="tx1"/>
                </a:solidFill>
                <a:effectLst/>
                <a:latin typeface="+mn-lt"/>
                <a:ea typeface="+mn-ea"/>
                <a:cs typeface="+mn-cs"/>
              </a:rPr>
              <a:t>uno</a:t>
            </a:r>
            <a:r>
              <a:rPr lang="en-US" sz="1100" b="0" i="0" kern="1200" dirty="0">
                <a:solidFill>
                  <a:schemeClr val="tx1"/>
                </a:solidFill>
                <a:effectLst/>
                <a:latin typeface="+mn-lt"/>
                <a:ea typeface="+mn-ea"/>
                <a:cs typeface="+mn-cs"/>
              </a:rPr>
              <a:t> as it is breadboard friendly</a:t>
            </a:r>
          </a:p>
          <a:p>
            <a:pPr marL="171450" lvl="0" indent="-171450" rtl="0">
              <a:spcBef>
                <a:spcPts val="0"/>
              </a:spcBef>
              <a:buFont typeface="Arial" panose="020B0604020202020204" pitchFamily="34" charset="0"/>
              <a:buChar char="•"/>
            </a:pPr>
            <a:endParaRPr lang="en-US" sz="1100" b="0" i="0" kern="1200" dirty="0">
              <a:solidFill>
                <a:schemeClr val="tx1"/>
              </a:solidFill>
              <a:effectLst/>
              <a:latin typeface="+mn-lt"/>
              <a:ea typeface="+mn-ea"/>
              <a:cs typeface="+mn-cs"/>
            </a:endParaRPr>
          </a:p>
          <a:p>
            <a:pPr marL="171450" lvl="0" indent="-171450" rtl="0">
              <a:spcBef>
                <a:spcPts val="0"/>
              </a:spcBef>
              <a:buFont typeface="Arial" panose="020B0604020202020204" pitchFamily="34" charset="0"/>
              <a:buChar char="•"/>
            </a:pPr>
            <a:endParaRPr dirty="0"/>
          </a:p>
        </p:txBody>
      </p:sp>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r>
              <a:rPr lang="en-US" sz="1100" b="0" i="0" kern="1200" dirty="0">
                <a:solidFill>
                  <a:schemeClr val="tx1"/>
                </a:solidFill>
                <a:effectLst/>
                <a:latin typeface="+mn-lt"/>
                <a:ea typeface="+mn-ea"/>
                <a:cs typeface="+mn-cs"/>
              </a:rPr>
              <a:t>*The HC-06 acts as a serial port through which you can send and receive data. </a:t>
            </a:r>
          </a:p>
          <a:p>
            <a:pPr lvl="0" rtl="0">
              <a:spcBef>
                <a:spcPts val="0"/>
              </a:spcBef>
              <a:buNone/>
            </a:pPr>
            <a:r>
              <a:rPr lang="en-US" sz="1100" b="0" i="0" kern="1200" dirty="0">
                <a:solidFill>
                  <a:schemeClr val="tx1"/>
                </a:solidFill>
                <a:effectLst/>
                <a:latin typeface="+mn-lt"/>
                <a:ea typeface="+mn-ea"/>
                <a:cs typeface="+mn-cs"/>
              </a:rPr>
              <a:t>*So using a serial terminal or a Bluetooth customized application on your computer or phone, you can control and monitor your project.</a:t>
            </a:r>
          </a:p>
          <a:p>
            <a:pPr marL="0" marR="0" lvl="0" indent="0" algn="l" defTabSz="914400" rtl="0" eaLnBrk="1" fontAlgn="auto" latinLnBrk="0" hangingPunct="1">
              <a:lnSpc>
                <a:spcPct val="100000"/>
              </a:lnSpc>
              <a:spcBef>
                <a:spcPts val="0"/>
              </a:spcBef>
              <a:spcAft>
                <a:spcPts val="0"/>
              </a:spcAft>
              <a:buClrTx/>
              <a:buSzPct val="100000"/>
              <a:buFontTx/>
              <a:buNone/>
              <a:tabLst/>
              <a:defRPr/>
            </a:pPr>
            <a:r>
              <a:rPr lang="en-US" dirty="0"/>
              <a:t>*</a:t>
            </a:r>
            <a:r>
              <a:rPr lang="en-US" sz="1100" b="0" i="0" kern="1200" dirty="0">
                <a:solidFill>
                  <a:schemeClr val="tx1"/>
                </a:solidFill>
                <a:effectLst/>
                <a:latin typeface="+mn-lt"/>
                <a:ea typeface="+mn-ea"/>
                <a:cs typeface="+mn-cs"/>
              </a:rPr>
              <a:t>HC06 functions only as slave to a microcontroller</a:t>
            </a:r>
          </a:p>
          <a:p>
            <a:pPr lvl="0" rtl="0">
              <a:spcBef>
                <a:spcPts val="0"/>
              </a:spcBef>
              <a:buNone/>
            </a:pPr>
            <a:endParaRPr dirty="0"/>
          </a:p>
        </p:txBody>
      </p:sp>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3865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r>
              <a:rPr lang="en-US" sz="8800" dirty="0"/>
              <a:t>*</a:t>
            </a:r>
            <a:r>
              <a:rPr lang="pt-BR" sz="1100" b="0" i="0" kern="1200" dirty="0">
                <a:solidFill>
                  <a:schemeClr val="tx1"/>
                </a:solidFill>
                <a:effectLst/>
                <a:latin typeface="+mn-lt"/>
                <a:ea typeface="+mn-ea"/>
                <a:cs typeface="+mn-cs"/>
              </a:rPr>
              <a:t>L298N Dual H-Bridge Motor Controller module</a:t>
            </a:r>
          </a:p>
          <a:p>
            <a:pPr lvl="0" rtl="0">
              <a:spcBef>
                <a:spcPts val="0"/>
              </a:spcBef>
              <a:buNone/>
            </a:pPr>
            <a:r>
              <a:rPr lang="en-US" sz="8800" dirty="0"/>
              <a:t>*</a:t>
            </a:r>
            <a:r>
              <a:rPr lang="en-US" sz="1100" b="0" i="0" kern="1200" dirty="0">
                <a:solidFill>
                  <a:schemeClr val="tx1"/>
                </a:solidFill>
                <a:effectLst/>
                <a:latin typeface="+mn-lt"/>
                <a:ea typeface="+mn-ea"/>
                <a:cs typeface="+mn-cs"/>
              </a:rPr>
              <a:t>H-Bridge's are typically used in controlling motors speed and direction, but can be used for other projects such as driving the brightness of certain lighting projects such as high powered LED arrays.</a:t>
            </a:r>
          </a:p>
          <a:p>
            <a:pPr lvl="0" rtl="0">
              <a:spcBef>
                <a:spcPts val="0"/>
              </a:spcBef>
              <a:buNone/>
            </a:pPr>
            <a:r>
              <a:rPr lang="en-US" sz="8800" dirty="0"/>
              <a:t>*</a:t>
            </a:r>
            <a:r>
              <a:rPr lang="en-US" sz="1100" b="0" i="0" kern="1200" dirty="0">
                <a:solidFill>
                  <a:schemeClr val="tx1"/>
                </a:solidFill>
                <a:effectLst/>
                <a:latin typeface="+mn-lt"/>
                <a:ea typeface="+mn-ea"/>
                <a:cs typeface="+mn-cs"/>
              </a:rPr>
              <a:t>An H-Bridge is a circuit that can drive a current in either polarity and be controlled by *Pulse Width Modulation (PWM)</a:t>
            </a:r>
          </a:p>
          <a:p>
            <a:pPr lvl="0" rtl="0">
              <a:spcBef>
                <a:spcPts val="0"/>
              </a:spcBef>
              <a:buNone/>
            </a:pPr>
            <a:r>
              <a:rPr lang="en-US" sz="1100" b="0" i="0" kern="1200" dirty="0">
                <a:solidFill>
                  <a:schemeClr val="tx1"/>
                </a:solidFill>
                <a:effectLst/>
                <a:latin typeface="+mn-lt"/>
                <a:ea typeface="+mn-ea"/>
                <a:cs typeface="+mn-cs"/>
              </a:rPr>
              <a:t>*Pulse Width Modulation is a means in controlling the duration of an electronic pulse</a:t>
            </a:r>
          </a:p>
          <a:p>
            <a:pPr lvl="0" rtl="0">
              <a:spcBef>
                <a:spcPts val="0"/>
              </a:spcBef>
              <a:buNone/>
            </a:pPr>
            <a:r>
              <a:rPr lang="en-US" sz="1100" b="0" i="0" kern="1200" dirty="0">
                <a:solidFill>
                  <a:schemeClr val="tx1"/>
                </a:solidFill>
                <a:effectLst/>
                <a:latin typeface="+mn-lt"/>
                <a:ea typeface="+mn-ea"/>
                <a:cs typeface="+mn-cs"/>
              </a:rPr>
              <a:t>*Motors are rated at certain voltages and can be damaged if the voltage is applied to heavily or if it is dropped quickly to slow the motor down.</a:t>
            </a:r>
          </a:p>
          <a:p>
            <a:pPr lvl="0" rtl="0">
              <a:spcBef>
                <a:spcPts val="0"/>
              </a:spcBef>
              <a:buNone/>
            </a:pPr>
            <a:r>
              <a:rPr lang="en-US" sz="1100" b="0" i="0" kern="1200" dirty="0">
                <a:solidFill>
                  <a:schemeClr val="tx1"/>
                </a:solidFill>
                <a:effectLst/>
                <a:latin typeface="+mn-lt"/>
                <a:ea typeface="+mn-ea"/>
                <a:cs typeface="+mn-cs"/>
              </a:rPr>
              <a:t>* The longer the pulses the faster the wheel will turn, the shorter the pulses, the slower the water wheel will turn.</a:t>
            </a:r>
            <a:endParaRPr lang="en-US" sz="8800" dirty="0"/>
          </a:p>
          <a:p>
            <a:pPr lvl="0" rtl="0">
              <a:spcBef>
                <a:spcPts val="0"/>
              </a:spcBef>
              <a:buNone/>
            </a:pPr>
            <a:r>
              <a:rPr lang="en-US" sz="8800" dirty="0"/>
              <a:t>*why a motor driver</a:t>
            </a:r>
          </a:p>
        </p:txBody>
      </p:sp>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8231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dirty="0"/>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dirty="0"/>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5391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dirty="0"/>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7058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dirty="0"/>
          </a:p>
        </p:txBody>
      </p:sp>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4378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685800" y="1597819"/>
            <a:ext cx="7772400" cy="11025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58" name="Shape 58"/>
          <p:cNvSpPr txBox="1">
            <a:spLocks noGrp="1"/>
          </p:cNvSpPr>
          <p:nvPr>
            <p:ph type="subTitle" idx="1"/>
          </p:nvPr>
        </p:nvSpPr>
        <p:spPr>
          <a:xfrm>
            <a:off x="1371600" y="2914650"/>
            <a:ext cx="6400800" cy="1314300"/>
          </a:xfrm>
          <a:prstGeom prst="rect">
            <a:avLst/>
          </a:prstGeom>
          <a:noFill/>
          <a:ln>
            <a:noFill/>
          </a:ln>
        </p:spPr>
        <p:txBody>
          <a:bodyPr wrap="square"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57200" y="205979"/>
            <a:ext cx="8229600" cy="857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64" name="Shape 64"/>
          <p:cNvSpPr txBox="1">
            <a:spLocks noGrp="1"/>
          </p:cNvSpPr>
          <p:nvPr>
            <p:ph type="body" idx="1"/>
          </p:nvPr>
        </p:nvSpPr>
        <p:spPr>
          <a:xfrm>
            <a:off x="457200" y="1200151"/>
            <a:ext cx="8229600" cy="339450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722313" y="3305176"/>
            <a:ext cx="7772400" cy="1021500"/>
          </a:xfrm>
          <a:prstGeom prst="rect">
            <a:avLst/>
          </a:prstGeom>
          <a:noFill/>
          <a:ln>
            <a:noFill/>
          </a:ln>
        </p:spPr>
        <p:txBody>
          <a:bodyPr wrap="square" lIns="91425" tIns="91425" rIns="91425" bIns="91425" anchor="t" anchorCtr="0"/>
          <a:lstStyle>
            <a:lvl1pPr marL="0" marR="0" lvl="0" indent="0" algn="l" rtl="0">
              <a:spcBef>
                <a:spcPts val="0"/>
              </a:spcBef>
              <a:buClr>
                <a:schemeClr val="dk1"/>
              </a:buClr>
              <a:buFont typeface="Calibri"/>
              <a:buNone/>
              <a:defRPr sz="4000" b="1"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70" name="Shape 70"/>
          <p:cNvSpPr txBox="1">
            <a:spLocks noGrp="1"/>
          </p:cNvSpPr>
          <p:nvPr>
            <p:ph type="body" idx="1"/>
          </p:nvPr>
        </p:nvSpPr>
        <p:spPr>
          <a:xfrm>
            <a:off x="722313" y="2180035"/>
            <a:ext cx="7772400" cy="1125000"/>
          </a:xfrm>
          <a:prstGeom prst="rect">
            <a:avLst/>
          </a:prstGeom>
          <a:noFill/>
          <a:ln>
            <a:noFill/>
          </a:ln>
        </p:spPr>
        <p:txBody>
          <a:bodyPr wrap="square"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05979"/>
            <a:ext cx="8229600" cy="857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76" name="Shape 76"/>
          <p:cNvSpPr txBox="1">
            <a:spLocks noGrp="1"/>
          </p:cNvSpPr>
          <p:nvPr>
            <p:ph type="body" idx="1"/>
          </p:nvPr>
        </p:nvSpPr>
        <p:spPr>
          <a:xfrm>
            <a:off x="457200" y="900113"/>
            <a:ext cx="4038600" cy="2545500"/>
          </a:xfrm>
          <a:prstGeom prst="rect">
            <a:avLst/>
          </a:prstGeom>
          <a:noFill/>
          <a:ln>
            <a:noFill/>
          </a:ln>
        </p:spPr>
        <p:txBody>
          <a:bodyPr wrap="square"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body" idx="2"/>
          </p:nvPr>
        </p:nvSpPr>
        <p:spPr>
          <a:xfrm>
            <a:off x="4648200" y="900113"/>
            <a:ext cx="4038600" cy="2545500"/>
          </a:xfrm>
          <a:prstGeom prst="rect">
            <a:avLst/>
          </a:prstGeom>
          <a:noFill/>
          <a:ln>
            <a:noFill/>
          </a:ln>
        </p:spPr>
        <p:txBody>
          <a:bodyPr wrap="square"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57200" y="205979"/>
            <a:ext cx="8229600" cy="857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92" name="Shape 92"/>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5"/>
        <p:cNvGrpSpPr/>
        <p:nvPr/>
      </p:nvGrpSpPr>
      <p:grpSpPr>
        <a:xfrm>
          <a:off x="0" y="0"/>
          <a:ext cx="0" cy="0"/>
          <a:chOff x="0" y="0"/>
          <a:chExt cx="0" cy="0"/>
        </a:xfrm>
      </p:grpSpPr>
      <p:sp>
        <p:nvSpPr>
          <p:cNvPr id="96" name="Shape 96"/>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7" name="Shape 97"/>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8" name="Shape 98"/>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57201" y="204787"/>
            <a:ext cx="3008400" cy="871500"/>
          </a:xfrm>
          <a:prstGeom prst="rect">
            <a:avLst/>
          </a:prstGeom>
          <a:noFill/>
          <a:ln>
            <a:noFill/>
          </a:ln>
        </p:spPr>
        <p:txBody>
          <a:bodyPr wrap="square"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01" name="Shape 101"/>
          <p:cNvSpPr txBox="1">
            <a:spLocks noGrp="1"/>
          </p:cNvSpPr>
          <p:nvPr>
            <p:ph type="body" idx="1"/>
          </p:nvPr>
        </p:nvSpPr>
        <p:spPr>
          <a:xfrm>
            <a:off x="3575050" y="204788"/>
            <a:ext cx="5111700" cy="438990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2" name="Shape 102"/>
          <p:cNvSpPr txBox="1">
            <a:spLocks noGrp="1"/>
          </p:cNvSpPr>
          <p:nvPr>
            <p:ph type="body" idx="2"/>
          </p:nvPr>
        </p:nvSpPr>
        <p:spPr>
          <a:xfrm>
            <a:off x="457201" y="1076326"/>
            <a:ext cx="3008400" cy="3518400"/>
          </a:xfrm>
          <a:prstGeom prst="rect">
            <a:avLst/>
          </a:prstGeom>
          <a:noFill/>
          <a:ln>
            <a:noFill/>
          </a:ln>
        </p:spPr>
        <p:txBody>
          <a:bodyPr wrap="square"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03" name="Shape 103"/>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1792288" y="3600450"/>
            <a:ext cx="5486400" cy="425100"/>
          </a:xfrm>
          <a:prstGeom prst="rect">
            <a:avLst/>
          </a:prstGeom>
          <a:noFill/>
          <a:ln>
            <a:noFill/>
          </a:ln>
        </p:spPr>
        <p:txBody>
          <a:bodyPr wrap="square"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08" name="Shape 108"/>
          <p:cNvSpPr>
            <a:spLocks noGrp="1"/>
          </p:cNvSpPr>
          <p:nvPr>
            <p:ph type="pic" idx="2"/>
          </p:nvPr>
        </p:nvSpPr>
        <p:spPr>
          <a:xfrm>
            <a:off x="1792288" y="459581"/>
            <a:ext cx="5486400" cy="3086100"/>
          </a:xfrm>
          <a:prstGeom prst="rect">
            <a:avLst/>
          </a:prstGeom>
          <a:noFill/>
          <a:ln>
            <a:noFill/>
          </a:ln>
        </p:spPr>
        <p:txBody>
          <a:bodyPr wrap="square"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09" name="Shape 109"/>
          <p:cNvSpPr txBox="1">
            <a:spLocks noGrp="1"/>
          </p:cNvSpPr>
          <p:nvPr>
            <p:ph type="body" idx="1"/>
          </p:nvPr>
        </p:nvSpPr>
        <p:spPr>
          <a:xfrm>
            <a:off x="1792288" y="4025503"/>
            <a:ext cx="5486400" cy="603600"/>
          </a:xfrm>
          <a:prstGeom prst="rect">
            <a:avLst/>
          </a:prstGeom>
          <a:noFill/>
          <a:ln>
            <a:noFill/>
          </a:ln>
        </p:spPr>
        <p:txBody>
          <a:bodyPr wrap="square"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10" name="Shape 110"/>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457200" y="205979"/>
            <a:ext cx="8229600" cy="857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15" name="Shape 115"/>
          <p:cNvSpPr txBox="1">
            <a:spLocks noGrp="1"/>
          </p:cNvSpPr>
          <p:nvPr>
            <p:ph type="body" idx="1"/>
          </p:nvPr>
        </p:nvSpPr>
        <p:spPr>
          <a:xfrm rot="5400000">
            <a:off x="2874750" y="-1217399"/>
            <a:ext cx="3394500" cy="822960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6" name="Shape 116"/>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7" name="Shape 117"/>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rot="5400000">
            <a:off x="6012600" y="771581"/>
            <a:ext cx="3291000" cy="2057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21" name="Shape 121"/>
          <p:cNvSpPr txBox="1">
            <a:spLocks noGrp="1"/>
          </p:cNvSpPr>
          <p:nvPr>
            <p:ph type="body" idx="1"/>
          </p:nvPr>
        </p:nvSpPr>
        <p:spPr>
          <a:xfrm rot="5400000">
            <a:off x="1821600" y="-1209619"/>
            <a:ext cx="3291000" cy="601980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4" name="Shape 124"/>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2">
            <a:alphaModFix/>
          </a:blip>
          <a:stretch>
            <a:fillRect/>
          </a:stretch>
        </a:blip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05979"/>
            <a:ext cx="8229600" cy="857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52" name="Shape 52"/>
          <p:cNvSpPr txBox="1">
            <a:spLocks noGrp="1"/>
          </p:cNvSpPr>
          <p:nvPr>
            <p:ph type="body" idx="1"/>
          </p:nvPr>
        </p:nvSpPr>
        <p:spPr>
          <a:xfrm>
            <a:off x="457200" y="1200151"/>
            <a:ext cx="8229600" cy="339450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457200" y="4767263"/>
            <a:ext cx="2133600" cy="273900"/>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3124200" y="4767263"/>
            <a:ext cx="2895600" cy="273900"/>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6553200" y="4767263"/>
            <a:ext cx="2133600" cy="273900"/>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4" r:id="rId5"/>
    <p:sldLayoutId id="2147483665"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1.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Shape 129"/>
          <p:cNvSpPr txBox="1">
            <a:spLocks noGrp="1"/>
          </p:cNvSpPr>
          <p:nvPr>
            <p:ph type="ctrTitle"/>
          </p:nvPr>
        </p:nvSpPr>
        <p:spPr>
          <a:xfrm>
            <a:off x="659672" y="1221600"/>
            <a:ext cx="7772400" cy="1102500"/>
          </a:xfrm>
          <a:prstGeom prst="rect">
            <a:avLst/>
          </a:prstGeom>
        </p:spPr>
        <p:txBody>
          <a:bodyPr wrap="square" lIns="91425" tIns="91425" rIns="91425" bIns="91425" anchor="ctr" anchorCtr="0">
            <a:noAutofit/>
          </a:bodyPr>
          <a:lstStyle/>
          <a:p>
            <a:pPr lvl="0" rtl="0">
              <a:spcBef>
                <a:spcPts val="0"/>
              </a:spcBef>
              <a:buNone/>
            </a:pPr>
            <a:r>
              <a:rPr lang="en-US" dirty="0">
                <a:solidFill>
                  <a:srgbClr val="FFFFFF"/>
                </a:solidFill>
              </a:rPr>
              <a:t>Encrypt your USB drive using a Raspberry Pi</a:t>
            </a:r>
            <a:endParaRPr lang="en" dirty="0">
              <a:solidFill>
                <a:srgbClr val="FFFFFF"/>
              </a:solidFill>
            </a:endParaRPr>
          </a:p>
        </p:txBody>
      </p:sp>
      <p:sp>
        <p:nvSpPr>
          <p:cNvPr id="130" name="Shape 130"/>
          <p:cNvSpPr txBox="1">
            <a:spLocks noGrp="1"/>
          </p:cNvSpPr>
          <p:nvPr>
            <p:ph type="subTitle" idx="1"/>
          </p:nvPr>
        </p:nvSpPr>
        <p:spPr>
          <a:prstGeom prst="rect">
            <a:avLst/>
          </a:prstGeom>
        </p:spPr>
        <p:txBody>
          <a:bodyPr wrap="square" lIns="91425" tIns="91425" rIns="91425" bIns="91425" anchor="t" anchorCtr="0">
            <a:noAutofit/>
          </a:bodyPr>
          <a:lstStyle/>
          <a:p>
            <a:pPr marL="0" lvl="0" indent="0" rtl="0">
              <a:spcBef>
                <a:spcPts val="0"/>
              </a:spcBef>
              <a:buNone/>
            </a:pPr>
            <a:r>
              <a:rPr lang="en" sz="1800" dirty="0">
                <a:solidFill>
                  <a:srgbClr val="FFFFFF"/>
                </a:solidFill>
              </a:rPr>
              <a:t>Presented By : The Assembly Team</a:t>
            </a:r>
          </a:p>
        </p:txBody>
      </p:sp>
      <p:sp>
        <p:nvSpPr>
          <p:cNvPr id="2" name="AutoShape 2" descr="Image result for smart phone clip art">
            <a:extLst>
              <a:ext uri="{FF2B5EF4-FFF2-40B4-BE49-F238E27FC236}">
                <a16:creationId xmlns:a16="http://schemas.microsoft.com/office/drawing/2014/main" id="{5CE146E8-D995-479E-AB98-A501A820ADD0}"/>
              </a:ext>
            </a:extLst>
          </p:cNvPr>
          <p:cNvSpPr>
            <a:spLocks noChangeAspect="1" noChangeArrowheads="1"/>
          </p:cNvSpPr>
          <p:nvPr/>
        </p:nvSpPr>
        <p:spPr bwMode="auto">
          <a:xfrm>
            <a:off x="1466192" y="2350284"/>
            <a:ext cx="1878665" cy="187866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mage result for smart phone clip art">
            <a:extLst>
              <a:ext uri="{FF2B5EF4-FFF2-40B4-BE49-F238E27FC236}">
                <a16:creationId xmlns:a16="http://schemas.microsoft.com/office/drawing/2014/main" id="{80AC078B-D2E7-49BC-9108-2A56E59D2025}"/>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0"/>
        <p:cNvGrpSpPr/>
        <p:nvPr/>
      </p:nvGrpSpPr>
      <p:grpSpPr>
        <a:xfrm>
          <a:off x="0" y="0"/>
          <a:ext cx="0" cy="0"/>
          <a:chOff x="0" y="0"/>
          <a:chExt cx="0" cy="0"/>
        </a:xfrm>
      </p:grpSpPr>
      <p:sp>
        <p:nvSpPr>
          <p:cNvPr id="4" name="Shape 144">
            <a:extLst>
              <a:ext uri="{FF2B5EF4-FFF2-40B4-BE49-F238E27FC236}">
                <a16:creationId xmlns:a16="http://schemas.microsoft.com/office/drawing/2014/main" id="{10DFD969-97AE-41AC-B756-26BA759AA2A2}"/>
              </a:ext>
            </a:extLst>
          </p:cNvPr>
          <p:cNvSpPr txBox="1">
            <a:spLocks/>
          </p:cNvSpPr>
          <p:nvPr/>
        </p:nvSpPr>
        <p:spPr>
          <a:xfrm>
            <a:off x="457199" y="205979"/>
            <a:ext cx="8229600" cy="8574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r>
              <a:rPr lang="en-US" sz="3600" dirty="0">
                <a:solidFill>
                  <a:srgbClr val="FFFFFF"/>
                </a:solidFill>
              </a:rPr>
              <a:t>What we are going to do today</a:t>
            </a:r>
            <a:endParaRPr lang="en" sz="3600" dirty="0">
              <a:solidFill>
                <a:srgbClr val="FFFFFF"/>
              </a:solidFill>
            </a:endParaRPr>
          </a:p>
        </p:txBody>
      </p:sp>
      <p:sp>
        <p:nvSpPr>
          <p:cNvPr id="7" name="TextBox 6">
            <a:extLst>
              <a:ext uri="{FF2B5EF4-FFF2-40B4-BE49-F238E27FC236}">
                <a16:creationId xmlns:a16="http://schemas.microsoft.com/office/drawing/2014/main" id="{726BF056-02B2-4472-A12A-D6CBE4DB21E1}"/>
              </a:ext>
            </a:extLst>
          </p:cNvPr>
          <p:cNvSpPr txBox="1"/>
          <p:nvPr/>
        </p:nvSpPr>
        <p:spPr>
          <a:xfrm>
            <a:off x="331773" y="1063379"/>
            <a:ext cx="8229600" cy="3754874"/>
          </a:xfrm>
          <a:prstGeom prst="rect">
            <a:avLst/>
          </a:prstGeom>
          <a:noFill/>
        </p:spPr>
        <p:txBody>
          <a:bodyPr wrap="square" rtlCol="0">
            <a:spAutoFit/>
          </a:bodyPr>
          <a:lstStyle/>
          <a:p>
            <a:r>
              <a:rPr lang="en-US" u="sng" dirty="0">
                <a:solidFill>
                  <a:schemeClr val="bg1"/>
                </a:solidFill>
              </a:rPr>
              <a:t>Encryption stage:</a:t>
            </a:r>
          </a:p>
          <a:p>
            <a:pPr marL="285750" indent="-285750">
              <a:buFont typeface="Wingdings" panose="05000000000000000000" pitchFamily="2" charset="2"/>
              <a:buChar char="Ø"/>
            </a:pPr>
            <a:r>
              <a:rPr lang="en-US" dirty="0">
                <a:solidFill>
                  <a:schemeClr val="bg1"/>
                </a:solidFill>
              </a:rPr>
              <a:t>The system will detect when a USB device is plugged in.</a:t>
            </a:r>
          </a:p>
          <a:p>
            <a:pPr marL="285750" indent="-285750">
              <a:buFont typeface="Wingdings" panose="05000000000000000000" pitchFamily="2" charset="2"/>
              <a:buChar char="Ø"/>
            </a:pPr>
            <a:r>
              <a:rPr lang="en-US" dirty="0">
                <a:solidFill>
                  <a:schemeClr val="bg1"/>
                </a:solidFill>
              </a:rPr>
              <a:t>The program generates a pair of keys (32 bytes each).  These are the public keys and the private keys.</a:t>
            </a:r>
          </a:p>
          <a:p>
            <a:pPr marL="285750" indent="-285750">
              <a:buFont typeface="Wingdings" panose="05000000000000000000" pitchFamily="2" charset="2"/>
              <a:buChar char="Ø"/>
            </a:pPr>
            <a:r>
              <a:rPr lang="en-US" dirty="0">
                <a:solidFill>
                  <a:schemeClr val="bg1"/>
                </a:solidFill>
              </a:rPr>
              <a:t>Public key encrypts the contents of the USB using AES256 (Advanced Encryption System) encryption algorithm.</a:t>
            </a:r>
          </a:p>
          <a:p>
            <a:pPr marL="285750" indent="-285750">
              <a:buFont typeface="Wingdings" panose="05000000000000000000" pitchFamily="2" charset="2"/>
              <a:buChar char="Ø"/>
            </a:pPr>
            <a:r>
              <a:rPr lang="en-US" dirty="0">
                <a:solidFill>
                  <a:schemeClr val="bg1"/>
                </a:solidFill>
              </a:rPr>
              <a:t>The private key will encrypt the public key with RSA(named after </a:t>
            </a:r>
            <a:r>
              <a:rPr lang="en-US" u="sng" dirty="0" err="1">
                <a:solidFill>
                  <a:schemeClr val="bg1"/>
                </a:solidFill>
              </a:rPr>
              <a:t>R</a:t>
            </a:r>
            <a:r>
              <a:rPr lang="en-US" dirty="0" err="1">
                <a:solidFill>
                  <a:schemeClr val="bg1"/>
                </a:solidFill>
              </a:rPr>
              <a:t>ivest</a:t>
            </a:r>
            <a:r>
              <a:rPr lang="en-US" dirty="0">
                <a:solidFill>
                  <a:schemeClr val="bg1"/>
                </a:solidFill>
              </a:rPr>
              <a:t>, </a:t>
            </a:r>
            <a:r>
              <a:rPr lang="en-US" u="sng" dirty="0">
                <a:solidFill>
                  <a:schemeClr val="bg1"/>
                </a:solidFill>
              </a:rPr>
              <a:t>S</a:t>
            </a:r>
            <a:r>
              <a:rPr lang="en-US" dirty="0">
                <a:solidFill>
                  <a:schemeClr val="bg1"/>
                </a:solidFill>
              </a:rPr>
              <a:t>hamir and </a:t>
            </a:r>
            <a:r>
              <a:rPr lang="en-US" u="sng" dirty="0" err="1">
                <a:solidFill>
                  <a:schemeClr val="bg1"/>
                </a:solidFill>
              </a:rPr>
              <a:t>A</a:t>
            </a:r>
            <a:r>
              <a:rPr lang="en-US" dirty="0" err="1">
                <a:solidFill>
                  <a:schemeClr val="bg1"/>
                </a:solidFill>
              </a:rPr>
              <a:t>dleman</a:t>
            </a:r>
            <a:r>
              <a:rPr lang="en-US" dirty="0">
                <a:solidFill>
                  <a:schemeClr val="bg1"/>
                </a:solidFill>
              </a:rPr>
              <a:t>, the makers of this algorithm) encryption algorithm and store it with the rest of the encrypted data.</a:t>
            </a:r>
          </a:p>
          <a:p>
            <a:pPr marL="285750" indent="-285750">
              <a:buFont typeface="Wingdings" panose="05000000000000000000" pitchFamily="2" charset="2"/>
              <a:buChar char="Ø"/>
            </a:pPr>
            <a:endParaRPr lang="en-US" dirty="0">
              <a:solidFill>
                <a:schemeClr val="bg1"/>
              </a:solidFill>
            </a:endParaRPr>
          </a:p>
          <a:p>
            <a:r>
              <a:rPr lang="en-US" u="sng" dirty="0">
                <a:solidFill>
                  <a:schemeClr val="bg1"/>
                </a:solidFill>
              </a:rPr>
              <a:t>Decryption stage:</a:t>
            </a:r>
          </a:p>
          <a:p>
            <a:pPr marL="285750" indent="-285750">
              <a:buFont typeface="Wingdings" panose="05000000000000000000" pitchFamily="2" charset="2"/>
              <a:buChar char="Ø"/>
            </a:pPr>
            <a:r>
              <a:rPr lang="en-US" dirty="0">
                <a:solidFill>
                  <a:schemeClr val="bg1"/>
                </a:solidFill>
              </a:rPr>
              <a:t>Using the same RSA algorithm, the private key is used to decrypt the public key.</a:t>
            </a:r>
          </a:p>
          <a:p>
            <a:pPr marL="285750" indent="-285750">
              <a:buFont typeface="Wingdings" panose="05000000000000000000" pitchFamily="2" charset="2"/>
              <a:buChar char="Ø"/>
            </a:pPr>
            <a:r>
              <a:rPr lang="en-US" dirty="0">
                <a:solidFill>
                  <a:schemeClr val="bg1"/>
                </a:solidFill>
              </a:rPr>
              <a:t>Using the same AES256 algorithm, the public key will be used to decrypt the rest of the files in the USB.</a:t>
            </a:r>
          </a:p>
          <a:p>
            <a:pPr marL="285750" indent="-285750">
              <a:buFont typeface="Wingdings" panose="05000000000000000000" pitchFamily="2" charset="2"/>
              <a:buChar char="Ø"/>
            </a:pPr>
            <a:r>
              <a:rPr lang="en-US" dirty="0">
                <a:solidFill>
                  <a:schemeClr val="bg1"/>
                </a:solidFill>
              </a:rPr>
              <a:t>Now the relevant user has access to all of their files without it being used by unwanted people.</a:t>
            </a:r>
          </a:p>
          <a:p>
            <a:endParaRPr lang="en-US" dirty="0">
              <a:solidFill>
                <a:schemeClr val="bg1"/>
              </a:solidFill>
            </a:endParaRPr>
          </a:p>
          <a:p>
            <a:endParaRPr lang="en-US" dirty="0">
              <a:solidFill>
                <a:schemeClr val="bg1"/>
              </a:solidFill>
            </a:endParaRPr>
          </a:p>
          <a:p>
            <a:pPr marL="285750" indent="-285750">
              <a:buFont typeface="Wingdings" panose="05000000000000000000" pitchFamily="2" charset="2"/>
              <a:buChar char="Ø"/>
            </a:pPr>
            <a:endParaRPr lang="en-US" dirty="0">
              <a:solidFill>
                <a:schemeClr val="bg1"/>
              </a:solidFill>
            </a:endParaRPr>
          </a:p>
        </p:txBody>
      </p:sp>
    </p:spTree>
    <p:extLst>
      <p:ext uri="{BB962C8B-B14F-4D97-AF65-F5344CB8AC3E}">
        <p14:creationId xmlns:p14="http://schemas.microsoft.com/office/powerpoint/2010/main" val="266380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0"/>
        <p:cNvGrpSpPr/>
        <p:nvPr/>
      </p:nvGrpSpPr>
      <p:grpSpPr>
        <a:xfrm>
          <a:off x="0" y="0"/>
          <a:ext cx="0" cy="0"/>
          <a:chOff x="0" y="0"/>
          <a:chExt cx="0" cy="0"/>
        </a:xfrm>
      </p:grpSpPr>
      <p:sp>
        <p:nvSpPr>
          <p:cNvPr id="5" name="Shape 238">
            <a:extLst>
              <a:ext uri="{FF2B5EF4-FFF2-40B4-BE49-F238E27FC236}">
                <a16:creationId xmlns:a16="http://schemas.microsoft.com/office/drawing/2014/main" id="{5ED2B87D-95CC-457C-B6E4-30C1C947F004}"/>
              </a:ext>
            </a:extLst>
          </p:cNvPr>
          <p:cNvSpPr txBox="1">
            <a:spLocks noGrp="1"/>
          </p:cNvSpPr>
          <p:nvPr>
            <p:ph type="title"/>
          </p:nvPr>
        </p:nvSpPr>
        <p:spPr>
          <a:xfrm>
            <a:off x="1061223" y="205979"/>
            <a:ext cx="6770700" cy="857400"/>
          </a:xfrm>
          <a:prstGeom prst="rect">
            <a:avLst/>
          </a:prstGeom>
          <a:noFill/>
          <a:ln>
            <a:noFill/>
          </a:ln>
        </p:spPr>
        <p:txBody>
          <a:bodyPr wrap="square" lIns="91425" tIns="45700" rIns="91425" bIns="45700" anchor="ctr" anchorCtr="0">
            <a:noAutofit/>
          </a:bodyPr>
          <a:lstStyle/>
          <a:p>
            <a:pPr marL="1828800" marR="0" lvl="0" indent="0" algn="l" rtl="0">
              <a:spcBef>
                <a:spcPts val="0"/>
              </a:spcBef>
              <a:buClr>
                <a:schemeClr val="dk1"/>
              </a:buClr>
              <a:buSzPct val="25000"/>
              <a:buFont typeface="Calibri"/>
              <a:buNone/>
            </a:pPr>
            <a:r>
              <a:rPr lang="en" dirty="0">
                <a:solidFill>
                  <a:srgbClr val="FFFFFF"/>
                </a:solidFill>
              </a:rPr>
              <a:t>THANK YOU</a:t>
            </a:r>
          </a:p>
        </p:txBody>
      </p:sp>
      <p:pic>
        <p:nvPicPr>
          <p:cNvPr id="3" name="Picture 2" descr="A screenshot of a cell phone&#10;&#10;Description generated with high confidence">
            <a:extLst>
              <a:ext uri="{FF2B5EF4-FFF2-40B4-BE49-F238E27FC236}">
                <a16:creationId xmlns:a16="http://schemas.microsoft.com/office/drawing/2014/main" id="{6A3E1171-8111-4E09-B420-DBFEAB288030}"/>
              </a:ext>
            </a:extLst>
          </p:cNvPr>
          <p:cNvPicPr>
            <a:picLocks noChangeAspect="1"/>
          </p:cNvPicPr>
          <p:nvPr/>
        </p:nvPicPr>
        <p:blipFill>
          <a:blip r:embed="rId4"/>
          <a:stretch>
            <a:fillRect/>
          </a:stretch>
        </p:blipFill>
        <p:spPr>
          <a:xfrm>
            <a:off x="0" y="0"/>
            <a:ext cx="9144000" cy="5143500"/>
          </a:xfrm>
          <a:prstGeom prst="rect">
            <a:avLst/>
          </a:prstGeom>
        </p:spPr>
      </p:pic>
      <p:sp>
        <p:nvSpPr>
          <p:cNvPr id="8" name="Shape 238">
            <a:extLst>
              <a:ext uri="{FF2B5EF4-FFF2-40B4-BE49-F238E27FC236}">
                <a16:creationId xmlns:a16="http://schemas.microsoft.com/office/drawing/2014/main" id="{87075B69-225D-460E-B804-22081EE745B1}"/>
              </a:ext>
            </a:extLst>
          </p:cNvPr>
          <p:cNvSpPr txBox="1">
            <a:spLocks/>
          </p:cNvSpPr>
          <p:nvPr/>
        </p:nvSpPr>
        <p:spPr>
          <a:xfrm>
            <a:off x="1312077" y="411958"/>
            <a:ext cx="6770700" cy="857400"/>
          </a:xfrm>
          <a:prstGeom prst="rect">
            <a:avLst/>
          </a:prstGeom>
          <a:noFill/>
          <a:ln>
            <a:noFill/>
          </a:ln>
        </p:spPr>
        <p:txBody>
          <a:bodyPr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pPr marL="1828800" algn="l">
              <a:buSzPct val="25000"/>
            </a:pPr>
            <a:r>
              <a:rPr lang="en" dirty="0">
                <a:solidFill>
                  <a:srgbClr val="FFFFFF"/>
                </a:solidFill>
              </a:rPr>
              <a:t>THANK YOU</a:t>
            </a:r>
          </a:p>
        </p:txBody>
      </p:sp>
    </p:spTree>
    <p:extLst>
      <p:ext uri="{BB962C8B-B14F-4D97-AF65-F5344CB8AC3E}">
        <p14:creationId xmlns:p14="http://schemas.microsoft.com/office/powerpoint/2010/main" val="1980744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6"/>
        <p:cNvGrpSpPr/>
        <p:nvPr/>
      </p:nvGrpSpPr>
      <p:grpSpPr>
        <a:xfrm>
          <a:off x="0" y="0"/>
          <a:ext cx="0" cy="0"/>
          <a:chOff x="0" y="0"/>
          <a:chExt cx="0" cy="0"/>
        </a:xfrm>
      </p:grpSpPr>
      <p:sp>
        <p:nvSpPr>
          <p:cNvPr id="137" name="Shape 137"/>
          <p:cNvSpPr txBox="1">
            <a:spLocks noGrp="1"/>
          </p:cNvSpPr>
          <p:nvPr>
            <p:ph type="title"/>
          </p:nvPr>
        </p:nvSpPr>
        <p:spPr>
          <a:prstGeom prst="rect">
            <a:avLst/>
          </a:prstGeom>
        </p:spPr>
        <p:txBody>
          <a:bodyPr wrap="square" lIns="91425" tIns="91425" rIns="91425" bIns="91425" anchor="ctr" anchorCtr="0">
            <a:noAutofit/>
          </a:bodyPr>
          <a:lstStyle/>
          <a:p>
            <a:pPr lvl="0" rtl="0">
              <a:spcBef>
                <a:spcPts val="0"/>
              </a:spcBef>
              <a:buNone/>
            </a:pPr>
            <a:r>
              <a:rPr lang="en-US" sz="4000" dirty="0">
                <a:solidFill>
                  <a:srgbClr val="FFFFFF"/>
                </a:solidFill>
              </a:rPr>
              <a:t>Why make it?</a:t>
            </a:r>
            <a:endParaRPr lang="en" sz="4000" dirty="0">
              <a:solidFill>
                <a:srgbClr val="FFFFFF"/>
              </a:solidFill>
            </a:endParaRPr>
          </a:p>
        </p:txBody>
      </p:sp>
      <p:sp>
        <p:nvSpPr>
          <p:cNvPr id="138" name="Shape 138"/>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a:spcBef>
                <a:spcPts val="0"/>
              </a:spcBef>
              <a:buClr>
                <a:srgbClr val="FFFFFF"/>
              </a:buClr>
            </a:pPr>
            <a:r>
              <a:rPr lang="en-US" sz="1800" dirty="0">
                <a:solidFill>
                  <a:schemeClr val="bg1"/>
                </a:solidFill>
              </a:rPr>
              <a:t>When you are on the go, and if you need to encrypt a USB Flash Drive, then you will need a portable solution. Using a raspberry pi, and some python script, you can now make your own portable Flash Media encryption device. </a:t>
            </a:r>
          </a:p>
          <a:p>
            <a:pPr marL="114300" lvl="0" indent="0">
              <a:spcBef>
                <a:spcPts val="0"/>
              </a:spcBef>
              <a:buClr>
                <a:srgbClr val="FFFFFF"/>
              </a:buClr>
              <a:buNone/>
            </a:pPr>
            <a:endParaRPr sz="1800" dirty="0">
              <a:solidFill>
                <a:schemeClr val="bg1"/>
              </a:solidFill>
            </a:endParaRPr>
          </a:p>
          <a:p>
            <a:pPr marL="457200" lvl="0" indent="-342900" rtl="0">
              <a:spcBef>
                <a:spcPts val="0"/>
              </a:spcBef>
              <a:buClr>
                <a:srgbClr val="FFFFFF"/>
              </a:buClr>
              <a:buSzPct val="100000"/>
            </a:pPr>
            <a:r>
              <a:rPr lang="en" sz="1800" dirty="0">
                <a:solidFill>
                  <a:srgbClr val="FFFFFF"/>
                </a:solidFill>
              </a:rPr>
              <a:t>Applications : </a:t>
            </a:r>
            <a:endParaRPr lang="en-US" sz="1800" dirty="0">
              <a:solidFill>
                <a:srgbClr val="FFFFFF"/>
              </a:solidFill>
            </a:endParaRPr>
          </a:p>
          <a:p>
            <a:pPr marL="914400" lvl="1" indent="-342900" rtl="0">
              <a:spcBef>
                <a:spcPts val="0"/>
              </a:spcBef>
              <a:buClr>
                <a:srgbClr val="FFFFFF"/>
              </a:buClr>
              <a:buSzPct val="100000"/>
            </a:pPr>
            <a:r>
              <a:rPr lang="en-US" sz="1800" dirty="0">
                <a:solidFill>
                  <a:srgbClr val="FFFFFF"/>
                </a:solidFill>
              </a:rPr>
              <a:t>Using Raspberry Pi</a:t>
            </a:r>
          </a:p>
          <a:p>
            <a:pPr marL="914400" lvl="1" indent="-342900" rtl="0">
              <a:spcBef>
                <a:spcPts val="0"/>
              </a:spcBef>
              <a:buClr>
                <a:srgbClr val="FFFFFF"/>
              </a:buClr>
              <a:buSzPct val="100000"/>
            </a:pPr>
            <a:r>
              <a:rPr lang="en-US" sz="1800" dirty="0">
                <a:solidFill>
                  <a:srgbClr val="FFFFFF"/>
                </a:solidFill>
              </a:rPr>
              <a:t>Raspbian OS</a:t>
            </a:r>
          </a:p>
          <a:p>
            <a:pPr marL="914400" lvl="1" indent="-342900">
              <a:spcBef>
                <a:spcPts val="0"/>
              </a:spcBef>
              <a:buClr>
                <a:srgbClr val="FFFFFF"/>
              </a:buClr>
            </a:pPr>
            <a:r>
              <a:rPr lang="en-US" sz="1800" dirty="0">
                <a:solidFill>
                  <a:srgbClr val="FFFFFF"/>
                </a:solidFill>
              </a:rPr>
              <a:t>Encrypting/decrypting your drive</a:t>
            </a:r>
            <a:endParaRPr lang="en" sz="1800" dirty="0">
              <a:solidFill>
                <a:srgbClr val="FFFFFF"/>
              </a:solidFill>
            </a:endParaRPr>
          </a:p>
        </p:txBody>
      </p:sp>
      <p:pic>
        <p:nvPicPr>
          <p:cNvPr id="1026" name="Picture 2" descr="Image result for encryption gif">
            <a:extLst>
              <a:ext uri="{FF2B5EF4-FFF2-40B4-BE49-F238E27FC236}">
                <a16:creationId xmlns:a16="http://schemas.microsoft.com/office/drawing/2014/main" id="{2828F457-ACA1-4460-871F-9B16C3673B99}"/>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369112" y="2303102"/>
            <a:ext cx="3378200" cy="2111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3"/>
        <p:cNvGrpSpPr/>
        <p:nvPr/>
      </p:nvGrpSpPr>
      <p:grpSpPr>
        <a:xfrm>
          <a:off x="0" y="0"/>
          <a:ext cx="0" cy="0"/>
          <a:chOff x="0" y="0"/>
          <a:chExt cx="0" cy="0"/>
        </a:xfrm>
      </p:grpSpPr>
      <p:sp>
        <p:nvSpPr>
          <p:cNvPr id="144" name="Shape 144"/>
          <p:cNvSpPr txBox="1">
            <a:spLocks noGrp="1"/>
          </p:cNvSpPr>
          <p:nvPr>
            <p:ph type="title"/>
          </p:nvPr>
        </p:nvSpPr>
        <p:spPr>
          <a:prstGeom prst="rect">
            <a:avLst/>
          </a:prstGeom>
        </p:spPr>
        <p:txBody>
          <a:bodyPr wrap="square" lIns="91425" tIns="91425" rIns="91425" bIns="91425" anchor="ctr" anchorCtr="0">
            <a:noAutofit/>
          </a:bodyPr>
          <a:lstStyle/>
          <a:p>
            <a:pPr lvl="0" rtl="0">
              <a:spcBef>
                <a:spcPts val="0"/>
              </a:spcBef>
              <a:buNone/>
            </a:pPr>
            <a:r>
              <a:rPr lang="en-US" dirty="0">
                <a:solidFill>
                  <a:srgbClr val="FFFFFF"/>
                </a:solidFill>
              </a:rPr>
              <a:t>What is a Raspberry Pi?</a:t>
            </a:r>
            <a:endParaRPr lang="en" dirty="0">
              <a:solidFill>
                <a:srgbClr val="FFFFFF"/>
              </a:solidFill>
            </a:endParaRPr>
          </a:p>
        </p:txBody>
      </p:sp>
      <p:pic>
        <p:nvPicPr>
          <p:cNvPr id="2052" name="Picture 4" descr="Raspberry Pi Logo.svg">
            <a:extLst>
              <a:ext uri="{FF2B5EF4-FFF2-40B4-BE49-F238E27FC236}">
                <a16:creationId xmlns:a16="http://schemas.microsoft.com/office/drawing/2014/main" id="{A8299044-301D-4566-962D-EC625405AB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3672" y="1995924"/>
            <a:ext cx="1120775" cy="14162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www.jameco.com/Jameco/workshop/circuitnotes/raspberry_pi_circuit_note_fig2a.jpg">
            <a:extLst>
              <a:ext uri="{FF2B5EF4-FFF2-40B4-BE49-F238E27FC236}">
                <a16:creationId xmlns:a16="http://schemas.microsoft.com/office/drawing/2014/main" id="{2F6C879C-1671-4A78-B878-860C799201D3}"/>
              </a:ext>
            </a:extLst>
          </p:cNvPr>
          <p:cNvPicPr/>
          <p:nvPr/>
        </p:nvPicPr>
        <p:blipFill rotWithShape="1">
          <a:blip r:embed="rId5">
            <a:extLst>
              <a:ext uri="{28A0092B-C50C-407E-A947-70E740481C1C}">
                <a14:useLocalDpi xmlns:a14="http://schemas.microsoft.com/office/drawing/2010/main" val="0"/>
              </a:ext>
            </a:extLst>
          </a:blip>
          <a:srcRect t="37636"/>
          <a:stretch/>
        </p:blipFill>
        <p:spPr bwMode="auto">
          <a:xfrm>
            <a:off x="843429" y="1307082"/>
            <a:ext cx="5631329" cy="305184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3"/>
        <p:cNvGrpSpPr/>
        <p:nvPr/>
      </p:nvGrpSpPr>
      <p:grpSpPr>
        <a:xfrm>
          <a:off x="0" y="0"/>
          <a:ext cx="0" cy="0"/>
          <a:chOff x="0" y="0"/>
          <a:chExt cx="0" cy="0"/>
        </a:xfrm>
      </p:grpSpPr>
      <p:sp>
        <p:nvSpPr>
          <p:cNvPr id="144" name="Shape 144"/>
          <p:cNvSpPr txBox="1">
            <a:spLocks noGrp="1"/>
          </p:cNvSpPr>
          <p:nvPr>
            <p:ph type="title"/>
          </p:nvPr>
        </p:nvSpPr>
        <p:spPr>
          <a:prstGeom prst="rect">
            <a:avLst/>
          </a:prstGeom>
        </p:spPr>
        <p:txBody>
          <a:bodyPr wrap="square" lIns="91425" tIns="91425" rIns="91425" bIns="91425" anchor="ctr" anchorCtr="0">
            <a:noAutofit/>
          </a:bodyPr>
          <a:lstStyle/>
          <a:p>
            <a:pPr lvl="0" rtl="0">
              <a:spcBef>
                <a:spcPts val="0"/>
              </a:spcBef>
              <a:buNone/>
            </a:pPr>
            <a:r>
              <a:rPr lang="en-US" dirty="0">
                <a:solidFill>
                  <a:srgbClr val="FFFFFF"/>
                </a:solidFill>
              </a:rPr>
              <a:t>Operating systems</a:t>
            </a:r>
            <a:endParaRPr lang="en" dirty="0">
              <a:solidFill>
                <a:srgbClr val="FFFFFF"/>
              </a:solidFill>
            </a:endParaRPr>
          </a:p>
        </p:txBody>
      </p:sp>
      <p:pic>
        <p:nvPicPr>
          <p:cNvPr id="3" name="Picture 2" descr="A picture containing indoor&#10;&#10;Description generated with high confidence">
            <a:extLst>
              <a:ext uri="{FF2B5EF4-FFF2-40B4-BE49-F238E27FC236}">
                <a16:creationId xmlns:a16="http://schemas.microsoft.com/office/drawing/2014/main" id="{9221E2B5-8B0C-43AB-BF16-B612FB2F0119}"/>
              </a:ext>
            </a:extLst>
          </p:cNvPr>
          <p:cNvPicPr>
            <a:picLocks noChangeAspect="1"/>
          </p:cNvPicPr>
          <p:nvPr/>
        </p:nvPicPr>
        <p:blipFill>
          <a:blip r:embed="rId4"/>
          <a:stretch>
            <a:fillRect/>
          </a:stretch>
        </p:blipFill>
        <p:spPr>
          <a:xfrm>
            <a:off x="5277462" y="1461153"/>
            <a:ext cx="3561738" cy="2221193"/>
          </a:xfrm>
          <a:prstGeom prst="rect">
            <a:avLst/>
          </a:prstGeom>
        </p:spPr>
      </p:pic>
      <p:sp>
        <p:nvSpPr>
          <p:cNvPr id="5" name="TextBox 4">
            <a:extLst>
              <a:ext uri="{FF2B5EF4-FFF2-40B4-BE49-F238E27FC236}">
                <a16:creationId xmlns:a16="http://schemas.microsoft.com/office/drawing/2014/main" id="{49981BAF-F162-4305-8475-52E0A80895BB}"/>
              </a:ext>
            </a:extLst>
          </p:cNvPr>
          <p:cNvSpPr txBox="1"/>
          <p:nvPr/>
        </p:nvSpPr>
        <p:spPr>
          <a:xfrm>
            <a:off x="739588" y="1190064"/>
            <a:ext cx="5015753" cy="2708434"/>
          </a:xfrm>
          <a:prstGeom prst="rect">
            <a:avLst/>
          </a:prstGeom>
          <a:noFill/>
        </p:spPr>
        <p:txBody>
          <a:bodyPr wrap="square" rtlCol="0">
            <a:spAutoFit/>
          </a:bodyPr>
          <a:lstStyle/>
          <a:p>
            <a:r>
              <a:rPr lang="en-US" sz="1600" b="1" u="sng" dirty="0">
                <a:solidFill>
                  <a:schemeClr val="bg1"/>
                </a:solidFill>
              </a:rPr>
              <a:t>NOOBS </a:t>
            </a:r>
          </a:p>
          <a:p>
            <a:pPr marL="285750" indent="-285750">
              <a:lnSpc>
                <a:spcPct val="150000"/>
              </a:lnSpc>
              <a:buFont typeface="Arial" panose="020B0604020202020204" pitchFamily="34" charset="0"/>
              <a:buChar char="•"/>
            </a:pPr>
            <a:r>
              <a:rPr lang="en-US" dirty="0">
                <a:solidFill>
                  <a:schemeClr val="bg1"/>
                </a:solidFill>
              </a:rPr>
              <a:t>OS installer manager</a:t>
            </a:r>
          </a:p>
          <a:p>
            <a:pPr marL="285750" indent="-285750">
              <a:buFont typeface="Arial" panose="020B0604020202020204" pitchFamily="34" charset="0"/>
              <a:buChar char="•"/>
            </a:pPr>
            <a:r>
              <a:rPr lang="en-US" dirty="0">
                <a:solidFill>
                  <a:schemeClr val="bg1"/>
                </a:solidFill>
              </a:rPr>
              <a:t>Pick and choose which OSes to install</a:t>
            </a:r>
          </a:p>
          <a:p>
            <a:pPr marL="285750" indent="-285750">
              <a:buFont typeface="Arial" panose="020B0604020202020204" pitchFamily="34" charset="0"/>
              <a:buChar char="•"/>
            </a:pPr>
            <a:r>
              <a:rPr lang="en-US" dirty="0">
                <a:solidFill>
                  <a:schemeClr val="bg1"/>
                </a:solidFill>
              </a:rPr>
              <a:t>Selection of OSes include, not limited to Raspbian, OSMC, </a:t>
            </a:r>
            <a:r>
              <a:rPr lang="en-US" dirty="0" err="1">
                <a:solidFill>
                  <a:schemeClr val="bg1"/>
                </a:solidFill>
              </a:rPr>
              <a:t>OpenELEC</a:t>
            </a:r>
            <a:r>
              <a:rPr lang="en-US" dirty="0">
                <a:solidFill>
                  <a:schemeClr val="bg1"/>
                </a:solidFill>
              </a:rPr>
              <a:t>, Windows IOT and RISC OC. </a:t>
            </a:r>
          </a:p>
          <a:p>
            <a:endParaRPr lang="en-US" dirty="0">
              <a:solidFill>
                <a:schemeClr val="bg1"/>
              </a:solidFill>
            </a:endParaRPr>
          </a:p>
          <a:p>
            <a:r>
              <a:rPr lang="en-US" b="1" u="sng" dirty="0">
                <a:solidFill>
                  <a:schemeClr val="bg1"/>
                </a:solidFill>
              </a:rPr>
              <a:t>Raspbian – </a:t>
            </a:r>
          </a:p>
          <a:p>
            <a:pPr marL="285750" indent="-285750">
              <a:buFont typeface="Arial" panose="020B0604020202020204" pitchFamily="34" charset="0"/>
              <a:buChar char="•"/>
            </a:pPr>
            <a:r>
              <a:rPr lang="en-US" dirty="0">
                <a:solidFill>
                  <a:schemeClr val="bg1"/>
                </a:solidFill>
              </a:rPr>
              <a:t>“Official OS”</a:t>
            </a:r>
          </a:p>
          <a:p>
            <a:pPr marL="285750" indent="-285750">
              <a:buFont typeface="Arial" panose="020B0604020202020204" pitchFamily="34" charset="0"/>
              <a:buChar char="•"/>
            </a:pPr>
            <a:r>
              <a:rPr lang="en-US" dirty="0">
                <a:solidFill>
                  <a:schemeClr val="bg1"/>
                </a:solidFill>
              </a:rPr>
              <a:t>Packed software</a:t>
            </a:r>
          </a:p>
          <a:p>
            <a:pPr marL="285750" indent="-285750">
              <a:buFont typeface="Arial" panose="020B0604020202020204" pitchFamily="34" charset="0"/>
              <a:buChar char="•"/>
            </a:pPr>
            <a:r>
              <a:rPr lang="en-US" dirty="0">
                <a:solidFill>
                  <a:schemeClr val="bg1"/>
                </a:solidFill>
              </a:rPr>
              <a:t>Inbuilt functionalities and programs</a:t>
            </a:r>
          </a:p>
          <a:p>
            <a:pPr marL="285750" indent="-285750">
              <a:lnSpc>
                <a:spcPct val="150000"/>
              </a:lnSpc>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2594980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49250" y="280157"/>
            <a:ext cx="4689928" cy="857400"/>
          </a:xfrm>
          <a:prstGeom prst="rect">
            <a:avLst/>
          </a:prstGeom>
        </p:spPr>
        <p:txBody>
          <a:bodyPr wrap="square" lIns="91425" tIns="91425" rIns="91425" bIns="91425" anchor="ctr" anchorCtr="0">
            <a:noAutofit/>
          </a:bodyPr>
          <a:lstStyle/>
          <a:p>
            <a:pPr lvl="0" rtl="0">
              <a:spcBef>
                <a:spcPts val="0"/>
              </a:spcBef>
              <a:buNone/>
            </a:pPr>
            <a:r>
              <a:rPr lang="en-US" sz="3200">
                <a:solidFill>
                  <a:srgbClr val="FFFFFF"/>
                </a:solidFill>
              </a:rPr>
              <a:t>Layout and pin configuration </a:t>
            </a:r>
            <a:endParaRPr lang="en" sz="3200" dirty="0">
              <a:solidFill>
                <a:srgbClr val="FFFFFF"/>
              </a:solidFill>
            </a:endParaRPr>
          </a:p>
        </p:txBody>
      </p:sp>
      <p:pic>
        <p:nvPicPr>
          <p:cNvPr id="6" name="Picture 5" descr="https://www.jameco.com/Jameco/workshop/circuitnotes/raspberry_pi_circuit_note_fig2a.jpg">
            <a:extLst>
              <a:ext uri="{FF2B5EF4-FFF2-40B4-BE49-F238E27FC236}">
                <a16:creationId xmlns:a16="http://schemas.microsoft.com/office/drawing/2014/main" id="{C0797B33-F4BF-4CD2-ADCA-0DD448590268}"/>
              </a:ext>
            </a:extLst>
          </p:cNvPr>
          <p:cNvPicPr/>
          <p:nvPr/>
        </p:nvPicPr>
        <p:blipFill rotWithShape="1">
          <a:blip r:embed="rId4">
            <a:extLst>
              <a:ext uri="{28A0092B-C50C-407E-A947-70E740481C1C}">
                <a14:useLocalDpi xmlns:a14="http://schemas.microsoft.com/office/drawing/2010/main" val="0"/>
              </a:ext>
            </a:extLst>
          </a:blip>
          <a:srcRect t="37636"/>
          <a:stretch/>
        </p:blipFill>
        <p:spPr bwMode="auto">
          <a:xfrm>
            <a:off x="206829" y="1295332"/>
            <a:ext cx="5047342" cy="3015411"/>
          </a:xfrm>
          <a:prstGeom prst="rect">
            <a:avLst/>
          </a:prstGeom>
          <a:noFill/>
          <a:ln>
            <a:noFill/>
          </a:ln>
        </p:spPr>
      </p:pic>
      <p:pic>
        <p:nvPicPr>
          <p:cNvPr id="7" name="Picture 6" descr="https://www.jameco.com/Jameco/workshop/circuitnotes/raspberry_pi_circuit_note_fig2a.jpg">
            <a:extLst>
              <a:ext uri="{FF2B5EF4-FFF2-40B4-BE49-F238E27FC236}">
                <a16:creationId xmlns:a16="http://schemas.microsoft.com/office/drawing/2014/main" id="{A650B94A-D3D4-4686-B7AD-59466EA3B43E}"/>
              </a:ext>
            </a:extLst>
          </p:cNvPr>
          <p:cNvPicPr/>
          <p:nvPr/>
        </p:nvPicPr>
        <p:blipFill rotWithShape="1">
          <a:blip r:embed="rId4">
            <a:extLst>
              <a:ext uri="{28A0092B-C50C-407E-A947-70E740481C1C}">
                <a14:useLocalDpi xmlns:a14="http://schemas.microsoft.com/office/drawing/2010/main" val="0"/>
              </a:ext>
            </a:extLst>
          </a:blip>
          <a:srcRect b="62486"/>
          <a:stretch/>
        </p:blipFill>
        <p:spPr bwMode="auto">
          <a:xfrm rot="5400000">
            <a:off x="4537603" y="1119487"/>
            <a:ext cx="4435407" cy="2600245"/>
          </a:xfrm>
          <a:prstGeom prst="rect">
            <a:avLst/>
          </a:prstGeom>
          <a:noFill/>
          <a:ln>
            <a:noFill/>
          </a:ln>
        </p:spPr>
      </p:pic>
    </p:spTree>
    <p:extLst>
      <p:ext uri="{BB962C8B-B14F-4D97-AF65-F5344CB8AC3E}">
        <p14:creationId xmlns:p14="http://schemas.microsoft.com/office/powerpoint/2010/main" val="2057820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0"/>
        <p:cNvGrpSpPr/>
        <p:nvPr/>
      </p:nvGrpSpPr>
      <p:grpSpPr>
        <a:xfrm>
          <a:off x="0" y="0"/>
          <a:ext cx="0" cy="0"/>
          <a:chOff x="0" y="0"/>
          <a:chExt cx="0" cy="0"/>
        </a:xfrm>
      </p:grpSpPr>
      <p:sp>
        <p:nvSpPr>
          <p:cNvPr id="151" name="Shape 151"/>
          <p:cNvSpPr txBox="1">
            <a:spLocks noGrp="1"/>
          </p:cNvSpPr>
          <p:nvPr>
            <p:ph type="title"/>
          </p:nvPr>
        </p:nvSpPr>
        <p:spPr>
          <a:prstGeom prst="rect">
            <a:avLst/>
          </a:prstGeom>
        </p:spPr>
        <p:txBody>
          <a:bodyPr wrap="square" lIns="91425" tIns="91425" rIns="91425" bIns="91425" anchor="ctr" anchorCtr="0">
            <a:noAutofit/>
          </a:bodyPr>
          <a:lstStyle/>
          <a:p>
            <a:pPr lvl="0" rtl="0">
              <a:spcBef>
                <a:spcPts val="0"/>
              </a:spcBef>
              <a:buNone/>
            </a:pPr>
            <a:r>
              <a:rPr lang="en-US" dirty="0">
                <a:solidFill>
                  <a:srgbClr val="FFFFFF"/>
                </a:solidFill>
              </a:rPr>
              <a:t>Arduino VS Raspberry Pi</a:t>
            </a:r>
            <a:endParaRPr lang="en" dirty="0">
              <a:solidFill>
                <a:srgbClr val="FFFFFF"/>
              </a:solidFill>
            </a:endParaRPr>
          </a:p>
        </p:txBody>
      </p:sp>
      <p:pic>
        <p:nvPicPr>
          <p:cNvPr id="5122" name="Picture 2" descr="Related image">
            <a:extLst>
              <a:ext uri="{FF2B5EF4-FFF2-40B4-BE49-F238E27FC236}">
                <a16:creationId xmlns:a16="http://schemas.microsoft.com/office/drawing/2014/main" id="{693052DE-D4EB-4786-B0D8-6473622ECD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439" y="1063379"/>
            <a:ext cx="7697121" cy="32555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0"/>
        <p:cNvGrpSpPr/>
        <p:nvPr/>
      </p:nvGrpSpPr>
      <p:grpSpPr>
        <a:xfrm>
          <a:off x="0" y="0"/>
          <a:ext cx="0" cy="0"/>
          <a:chOff x="0" y="0"/>
          <a:chExt cx="0" cy="0"/>
        </a:xfrm>
      </p:grpSpPr>
      <p:sp>
        <p:nvSpPr>
          <p:cNvPr id="151" name="Shape 151"/>
          <p:cNvSpPr txBox="1">
            <a:spLocks noGrp="1"/>
          </p:cNvSpPr>
          <p:nvPr>
            <p:ph type="title"/>
          </p:nvPr>
        </p:nvSpPr>
        <p:spPr>
          <a:prstGeom prst="rect">
            <a:avLst/>
          </a:prstGeom>
        </p:spPr>
        <p:txBody>
          <a:bodyPr wrap="square" lIns="91425" tIns="91425" rIns="91425" bIns="91425" anchor="ctr" anchorCtr="0">
            <a:noAutofit/>
          </a:bodyPr>
          <a:lstStyle/>
          <a:p>
            <a:pPr lvl="0" rtl="0">
              <a:spcBef>
                <a:spcPts val="0"/>
              </a:spcBef>
              <a:buNone/>
            </a:pPr>
            <a:r>
              <a:rPr lang="en-US" dirty="0">
                <a:solidFill>
                  <a:srgbClr val="FFFFFF"/>
                </a:solidFill>
              </a:rPr>
              <a:t>Raspberry Pi alternatives</a:t>
            </a:r>
            <a:endParaRPr lang="en" dirty="0">
              <a:solidFill>
                <a:srgbClr val="FFFFFF"/>
              </a:solidFill>
            </a:endParaRPr>
          </a:p>
        </p:txBody>
      </p:sp>
      <p:pic>
        <p:nvPicPr>
          <p:cNvPr id="6146" name="Picture 2" descr="Related image">
            <a:extLst>
              <a:ext uri="{FF2B5EF4-FFF2-40B4-BE49-F238E27FC236}">
                <a16:creationId xmlns:a16="http://schemas.microsoft.com/office/drawing/2014/main" id="{A6B1B2EC-5643-46A4-8883-0E41B8EDA4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115" y="1455265"/>
            <a:ext cx="2795173" cy="207365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Related image">
            <a:extLst>
              <a:ext uri="{FF2B5EF4-FFF2-40B4-BE49-F238E27FC236}">
                <a16:creationId xmlns:a16="http://schemas.microsoft.com/office/drawing/2014/main" id="{3A38C230-600E-4D82-BBB2-E6D1865449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7787" y="1455265"/>
            <a:ext cx="2848428" cy="20736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68E4F8E-AB42-4B8D-B15E-F65937D90A6A}"/>
              </a:ext>
            </a:extLst>
          </p:cNvPr>
          <p:cNvSpPr txBox="1"/>
          <p:nvPr/>
        </p:nvSpPr>
        <p:spPr>
          <a:xfrm>
            <a:off x="558800" y="3635829"/>
            <a:ext cx="2126343" cy="307777"/>
          </a:xfrm>
          <a:prstGeom prst="rect">
            <a:avLst/>
          </a:prstGeom>
          <a:noFill/>
        </p:spPr>
        <p:txBody>
          <a:bodyPr wrap="square" rtlCol="0">
            <a:spAutoFit/>
          </a:bodyPr>
          <a:lstStyle/>
          <a:p>
            <a:pPr algn="ctr"/>
            <a:r>
              <a:rPr lang="en-US" dirty="0">
                <a:solidFill>
                  <a:schemeClr val="bg1"/>
                </a:solidFill>
              </a:rPr>
              <a:t>Banana pi</a:t>
            </a:r>
          </a:p>
        </p:txBody>
      </p:sp>
      <p:sp>
        <p:nvSpPr>
          <p:cNvPr id="7" name="TextBox 6">
            <a:extLst>
              <a:ext uri="{FF2B5EF4-FFF2-40B4-BE49-F238E27FC236}">
                <a16:creationId xmlns:a16="http://schemas.microsoft.com/office/drawing/2014/main" id="{2B08CECF-F6D7-4775-B534-BA9B77627266}"/>
              </a:ext>
            </a:extLst>
          </p:cNvPr>
          <p:cNvSpPr txBox="1"/>
          <p:nvPr/>
        </p:nvSpPr>
        <p:spPr>
          <a:xfrm>
            <a:off x="3508828" y="3635829"/>
            <a:ext cx="2126343" cy="307777"/>
          </a:xfrm>
          <a:prstGeom prst="rect">
            <a:avLst/>
          </a:prstGeom>
          <a:noFill/>
        </p:spPr>
        <p:txBody>
          <a:bodyPr wrap="square" rtlCol="0">
            <a:spAutoFit/>
          </a:bodyPr>
          <a:lstStyle/>
          <a:p>
            <a:pPr algn="ctr"/>
            <a:r>
              <a:rPr lang="en-US" dirty="0" err="1">
                <a:solidFill>
                  <a:schemeClr val="bg1"/>
                </a:solidFill>
              </a:rPr>
              <a:t>MinnowBoard</a:t>
            </a:r>
            <a:r>
              <a:rPr lang="en-US" dirty="0">
                <a:solidFill>
                  <a:schemeClr val="bg1"/>
                </a:solidFill>
              </a:rPr>
              <a:t> MAX</a:t>
            </a:r>
          </a:p>
        </p:txBody>
      </p:sp>
      <p:pic>
        <p:nvPicPr>
          <p:cNvPr id="6150" name="Picture 6" descr="Related image">
            <a:extLst>
              <a:ext uri="{FF2B5EF4-FFF2-40B4-BE49-F238E27FC236}">
                <a16:creationId xmlns:a16="http://schemas.microsoft.com/office/drawing/2014/main" id="{5A0C47D4-D23D-42AD-AF2D-C3ADA7F1E2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2714" y="1455265"/>
            <a:ext cx="2784181" cy="20644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6DCAFA0-2D54-453D-AB81-9C5223C55955}"/>
              </a:ext>
            </a:extLst>
          </p:cNvPr>
          <p:cNvSpPr txBox="1"/>
          <p:nvPr/>
        </p:nvSpPr>
        <p:spPr>
          <a:xfrm>
            <a:off x="6560457" y="3635829"/>
            <a:ext cx="2126343" cy="307777"/>
          </a:xfrm>
          <a:prstGeom prst="rect">
            <a:avLst/>
          </a:prstGeom>
          <a:noFill/>
        </p:spPr>
        <p:txBody>
          <a:bodyPr wrap="square" rtlCol="0">
            <a:spAutoFit/>
          </a:bodyPr>
          <a:lstStyle/>
          <a:p>
            <a:pPr algn="ctr"/>
            <a:r>
              <a:rPr lang="en-US" dirty="0" err="1">
                <a:solidFill>
                  <a:schemeClr val="bg1"/>
                </a:solidFill>
              </a:rPr>
              <a:t>Parallella</a:t>
            </a:r>
            <a:endParaRPr lang="en-US" dirty="0">
              <a:solidFill>
                <a:schemeClr val="bg1"/>
              </a:solidFill>
            </a:endParaRPr>
          </a:p>
        </p:txBody>
      </p:sp>
    </p:spTree>
    <p:extLst>
      <p:ext uri="{BB962C8B-B14F-4D97-AF65-F5344CB8AC3E}">
        <p14:creationId xmlns:p14="http://schemas.microsoft.com/office/powerpoint/2010/main" val="3932870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205979"/>
            <a:ext cx="8229600" cy="618638"/>
          </a:xfrm>
          <a:prstGeom prst="rect">
            <a:avLst/>
          </a:prstGeom>
        </p:spPr>
        <p:txBody>
          <a:bodyPr wrap="square" lIns="91425" tIns="91425" rIns="91425" bIns="91425" anchor="ctr" anchorCtr="0">
            <a:noAutofit/>
          </a:bodyPr>
          <a:lstStyle/>
          <a:p>
            <a:pPr lvl="0" rtl="0">
              <a:spcBef>
                <a:spcPts val="0"/>
              </a:spcBef>
              <a:buNone/>
            </a:pPr>
            <a:r>
              <a:rPr lang="en-US" sz="3200" dirty="0">
                <a:solidFill>
                  <a:srgbClr val="FFFFFF"/>
                </a:solidFill>
              </a:rPr>
              <a:t>Software</a:t>
            </a:r>
            <a:endParaRPr lang="en" sz="3200" dirty="0">
              <a:solidFill>
                <a:srgbClr val="FFFFFF"/>
              </a:solidFill>
            </a:endParaRPr>
          </a:p>
        </p:txBody>
      </p:sp>
      <p:sp>
        <p:nvSpPr>
          <p:cNvPr id="4" name="Shape 138">
            <a:extLst>
              <a:ext uri="{FF2B5EF4-FFF2-40B4-BE49-F238E27FC236}">
                <a16:creationId xmlns:a16="http://schemas.microsoft.com/office/drawing/2014/main" id="{EED157DD-E44E-4F79-B4BD-7D7434204B02}"/>
              </a:ext>
            </a:extLst>
          </p:cNvPr>
          <p:cNvSpPr txBox="1">
            <a:spLocks noGrp="1"/>
          </p:cNvSpPr>
          <p:nvPr>
            <p:ph type="body" idx="1"/>
          </p:nvPr>
        </p:nvSpPr>
        <p:spPr>
          <a:xfrm>
            <a:off x="457200" y="878300"/>
            <a:ext cx="8229600" cy="3716351"/>
          </a:xfrm>
          <a:prstGeom prst="rect">
            <a:avLst/>
          </a:prstGeom>
        </p:spPr>
        <p:txBody>
          <a:bodyPr wrap="square" lIns="91425" tIns="91425" rIns="91425" bIns="91425" anchor="t" anchorCtr="0">
            <a:noAutofit/>
          </a:bodyPr>
          <a:lstStyle/>
          <a:p>
            <a:pPr marL="114300" lvl="0" indent="0">
              <a:spcBef>
                <a:spcPts val="0"/>
              </a:spcBef>
              <a:buClr>
                <a:srgbClr val="FFFFFF"/>
              </a:buClr>
              <a:buNone/>
            </a:pPr>
            <a:r>
              <a:rPr lang="en-US" sz="1800" dirty="0">
                <a:solidFill>
                  <a:schemeClr val="bg1">
                    <a:lumMod val="95000"/>
                  </a:schemeClr>
                </a:solidFill>
              </a:rPr>
              <a:t>What is </a:t>
            </a:r>
            <a:r>
              <a:rPr lang="en-US" sz="1800" b="1" u="sng" dirty="0">
                <a:solidFill>
                  <a:schemeClr val="bg1">
                    <a:lumMod val="95000"/>
                  </a:schemeClr>
                </a:solidFill>
              </a:rPr>
              <a:t>encryption</a:t>
            </a:r>
            <a:r>
              <a:rPr lang="en-US" sz="1800" dirty="0">
                <a:solidFill>
                  <a:schemeClr val="bg1">
                    <a:lumMod val="95000"/>
                  </a:schemeClr>
                </a:solidFill>
              </a:rPr>
              <a:t>?</a:t>
            </a:r>
          </a:p>
          <a:p>
            <a:pPr marL="114300" lvl="0" indent="0">
              <a:spcBef>
                <a:spcPts val="0"/>
              </a:spcBef>
              <a:buClr>
                <a:srgbClr val="FFFFFF"/>
              </a:buClr>
              <a:buNone/>
            </a:pPr>
            <a:r>
              <a:rPr lang="en-US" sz="1800" dirty="0">
                <a:solidFill>
                  <a:schemeClr val="bg1">
                    <a:lumMod val="95000"/>
                  </a:schemeClr>
                </a:solidFill>
              </a:rPr>
              <a:t>Process of encoding your data using an algorithm and a unique parameter (key)to change it into a format which is not understood by unauthorized people.</a:t>
            </a:r>
          </a:p>
          <a:p>
            <a:pPr marL="114300" lvl="0" indent="0">
              <a:spcBef>
                <a:spcPts val="0"/>
              </a:spcBef>
              <a:buClr>
                <a:srgbClr val="FFFFFF"/>
              </a:buClr>
              <a:buNone/>
            </a:pPr>
            <a:endParaRPr lang="en-US" sz="1800" dirty="0">
              <a:solidFill>
                <a:schemeClr val="bg1">
                  <a:lumMod val="95000"/>
                </a:schemeClr>
              </a:solidFill>
            </a:endParaRPr>
          </a:p>
          <a:p>
            <a:pPr marL="114300" indent="0">
              <a:spcBef>
                <a:spcPts val="0"/>
              </a:spcBef>
              <a:buClr>
                <a:srgbClr val="FFFFFF"/>
              </a:buClr>
              <a:buNone/>
            </a:pPr>
            <a:r>
              <a:rPr lang="en-US" sz="1800" dirty="0">
                <a:solidFill>
                  <a:schemeClr val="bg1">
                    <a:lumMod val="95000"/>
                  </a:schemeClr>
                </a:solidFill>
              </a:rPr>
              <a:t>What is </a:t>
            </a:r>
            <a:r>
              <a:rPr lang="en-US" sz="1800" b="1" u="sng" dirty="0">
                <a:solidFill>
                  <a:schemeClr val="bg1">
                    <a:lumMod val="95000"/>
                  </a:schemeClr>
                </a:solidFill>
              </a:rPr>
              <a:t>decryption</a:t>
            </a:r>
            <a:r>
              <a:rPr lang="en-US" sz="1800" dirty="0">
                <a:solidFill>
                  <a:schemeClr val="bg1">
                    <a:lumMod val="95000"/>
                  </a:schemeClr>
                </a:solidFill>
              </a:rPr>
              <a:t>?</a:t>
            </a:r>
          </a:p>
          <a:p>
            <a:pPr marL="114300" lvl="0" indent="0">
              <a:spcBef>
                <a:spcPts val="0"/>
              </a:spcBef>
              <a:buClr>
                <a:srgbClr val="FFFFFF"/>
              </a:buClr>
              <a:buNone/>
            </a:pPr>
            <a:r>
              <a:rPr lang="en-US" sz="1800" dirty="0">
                <a:solidFill>
                  <a:schemeClr val="bg1">
                    <a:lumMod val="95000"/>
                  </a:schemeClr>
                </a:solidFill>
              </a:rPr>
              <a:t>Process of decoding your data using the same algorithm and key used in the encryption stage to change it back to the original format so that the relevant user can access the data.</a:t>
            </a:r>
          </a:p>
        </p:txBody>
      </p:sp>
      <p:sp>
        <p:nvSpPr>
          <p:cNvPr id="5" name="TextBox 4">
            <a:extLst>
              <a:ext uri="{FF2B5EF4-FFF2-40B4-BE49-F238E27FC236}">
                <a16:creationId xmlns:a16="http://schemas.microsoft.com/office/drawing/2014/main" id="{D9839823-883D-47DA-A379-1303E1A7A873}"/>
              </a:ext>
            </a:extLst>
          </p:cNvPr>
          <p:cNvSpPr txBox="1"/>
          <p:nvPr/>
        </p:nvSpPr>
        <p:spPr>
          <a:xfrm>
            <a:off x="590718" y="3270550"/>
            <a:ext cx="6951058" cy="923330"/>
          </a:xfrm>
          <a:prstGeom prst="rect">
            <a:avLst/>
          </a:prstGeom>
          <a:noFill/>
        </p:spPr>
        <p:txBody>
          <a:bodyPr wrap="square" rtlCol="0">
            <a:spAutoFit/>
          </a:bodyPr>
          <a:lstStyle/>
          <a:p>
            <a:r>
              <a:rPr lang="en-US" sz="1800" dirty="0">
                <a:solidFill>
                  <a:schemeClr val="bg1"/>
                </a:solidFill>
                <a:latin typeface="Calibri" panose="020F0502020204030204" pitchFamily="34" charset="0"/>
              </a:rPr>
              <a:t>Why do we need encryption?</a:t>
            </a:r>
          </a:p>
          <a:p>
            <a:r>
              <a:rPr lang="en-US" sz="1800" dirty="0">
                <a:solidFill>
                  <a:schemeClr val="bg1"/>
                </a:solidFill>
                <a:latin typeface="Calibri" panose="020F0502020204030204" pitchFamily="34" charset="0"/>
              </a:rPr>
              <a:t>Encryption is used to keep your files safe and secure, and it ensures that unauthorized people have no access to this information.</a:t>
            </a:r>
          </a:p>
        </p:txBody>
      </p:sp>
    </p:spTree>
    <p:extLst>
      <p:ext uri="{BB962C8B-B14F-4D97-AF65-F5344CB8AC3E}">
        <p14:creationId xmlns:p14="http://schemas.microsoft.com/office/powerpoint/2010/main" val="3278513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0"/>
        <p:cNvGrpSpPr/>
        <p:nvPr/>
      </p:nvGrpSpPr>
      <p:grpSpPr>
        <a:xfrm>
          <a:off x="0" y="0"/>
          <a:ext cx="0" cy="0"/>
          <a:chOff x="0" y="0"/>
          <a:chExt cx="0" cy="0"/>
        </a:xfrm>
      </p:grpSpPr>
      <p:sp>
        <p:nvSpPr>
          <p:cNvPr id="3" name="Title 2">
            <a:extLst>
              <a:ext uri="{FF2B5EF4-FFF2-40B4-BE49-F238E27FC236}">
                <a16:creationId xmlns:a16="http://schemas.microsoft.com/office/drawing/2014/main" id="{58DBB147-6884-45EC-A73A-0DC9919BCAA6}"/>
              </a:ext>
            </a:extLst>
          </p:cNvPr>
          <p:cNvSpPr>
            <a:spLocks noGrp="1"/>
          </p:cNvSpPr>
          <p:nvPr>
            <p:ph type="title"/>
          </p:nvPr>
        </p:nvSpPr>
        <p:spPr>
          <a:xfrm>
            <a:off x="457200" y="205979"/>
            <a:ext cx="8229600" cy="857400"/>
          </a:xfrm>
        </p:spPr>
        <p:txBody>
          <a:bodyPr/>
          <a:lstStyle/>
          <a:p>
            <a:endParaRPr lang="en-US"/>
          </a:p>
        </p:txBody>
      </p:sp>
      <p:pic>
        <p:nvPicPr>
          <p:cNvPr id="6" name="Picture 2" descr="https://epicvoyage.files.wordpress.com/2011/03/clip_image002_thumb.gif?w=361&amp;h=243">
            <a:extLst>
              <a:ext uri="{FF2B5EF4-FFF2-40B4-BE49-F238E27FC236}">
                <a16:creationId xmlns:a16="http://schemas.microsoft.com/office/drawing/2014/main" id="{9994C86A-648A-4776-8F79-9749EA5186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4034" y="118901"/>
            <a:ext cx="6915953" cy="465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17040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2170</TotalTime>
  <Words>627</Words>
  <Application>Microsoft Office PowerPoint</Application>
  <PresentationFormat>On-screen Show (16:9)</PresentationFormat>
  <Paragraphs>62</Paragraphs>
  <Slides>11</Slides>
  <Notes>11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Calibri</vt:lpstr>
      <vt:lpstr>Wingdings</vt:lpstr>
      <vt:lpstr>Simple Light</vt:lpstr>
      <vt:lpstr>Office Theme</vt:lpstr>
      <vt:lpstr>Encrypt your USB drive using a Raspberry Pi</vt:lpstr>
      <vt:lpstr>Why make it?</vt:lpstr>
      <vt:lpstr>What is a Raspberry Pi?</vt:lpstr>
      <vt:lpstr>Operating systems</vt:lpstr>
      <vt:lpstr>Layout and pin configuration </vt:lpstr>
      <vt:lpstr>Arduino VS Raspberry Pi</vt:lpstr>
      <vt:lpstr>Raspberry Pi alternatives</vt:lpstr>
      <vt:lpstr>Software</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 Balancing robot</dc:title>
  <dc:creator>mohamed suhail</dc:creator>
  <cp:lastModifiedBy>rahul korani</cp:lastModifiedBy>
  <cp:revision>51</cp:revision>
  <dcterms:modified xsi:type="dcterms:W3CDTF">2017-11-10T18:49:02Z</dcterms:modified>
</cp:coreProperties>
</file>