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70" r:id="rId4"/>
    <p:sldId id="271" r:id="rId5"/>
    <p:sldId id="272" r:id="rId6"/>
    <p:sldId id="274" r:id="rId7"/>
    <p:sldId id="273" r:id="rId8"/>
    <p:sldId id="263" r:id="rId9"/>
    <p:sldId id="257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87B0"/>
    <a:srgbClr val="E9EAEC"/>
    <a:srgbClr val="4D78A2"/>
    <a:srgbClr val="EC681C"/>
    <a:srgbClr val="D9EFFF"/>
    <a:srgbClr val="0178D4"/>
    <a:srgbClr val="C9F2FF"/>
    <a:srgbClr val="F7FDFF"/>
    <a:srgbClr val="00BEF6"/>
    <a:srgbClr val="3F6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2539" autoAdjust="0"/>
  </p:normalViewPr>
  <p:slideViewPr>
    <p:cSldViewPr>
      <p:cViewPr varScale="1">
        <p:scale>
          <a:sx n="64" d="100"/>
          <a:sy n="64" d="100"/>
        </p:scale>
        <p:origin x="11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jp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7732B-DC58-489E-A7F7-5E5931BCCBC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CF983-183D-4784-879B-D5FB0978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620" y="4956051"/>
            <a:ext cx="10587547" cy="763525"/>
          </a:xfrm>
          <a:noFill/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5719575"/>
            <a:ext cx="10587547" cy="61082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7" y="833015"/>
            <a:ext cx="10587548" cy="763526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596541"/>
            <a:ext cx="10587548" cy="4531803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685" y="374901"/>
            <a:ext cx="8755084" cy="763525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686" y="1291131"/>
            <a:ext cx="8755084" cy="488656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833015"/>
            <a:ext cx="10994760" cy="763526"/>
          </a:xfrm>
          <a:noFill/>
        </p:spPr>
        <p:txBody>
          <a:bodyPr>
            <a:normAutofit/>
          </a:bodyPr>
          <a:lstStyle>
            <a:lvl1pPr algn="l">
              <a:defRPr sz="3600" i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1" y="1878495"/>
            <a:ext cx="5497379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1" y="2592369"/>
            <a:ext cx="5497380" cy="3301278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1878495"/>
            <a:ext cx="5475421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592370"/>
            <a:ext cx="5475421" cy="3301278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file:///C:\Users\kulkaunm\Desktop\orion-demo\white%20paper.pdf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670" y="4956051"/>
            <a:ext cx="7940660" cy="763525"/>
          </a:xfrm>
        </p:spPr>
        <p:txBody>
          <a:bodyPr>
            <a:noAutofit/>
          </a:bodyPr>
          <a:lstStyle/>
          <a:p>
            <a:r>
              <a:rPr lang="en-US" dirty="0" smtClean="0"/>
              <a:t>Orion Health – Assignment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5671" y="5719575"/>
            <a:ext cx="7940661" cy="610820"/>
          </a:xfrm>
        </p:spPr>
        <p:txBody>
          <a:bodyPr>
            <a:noAutofit/>
          </a:bodyPr>
          <a:lstStyle/>
          <a:p>
            <a:r>
              <a:rPr lang="en-US" dirty="0" smtClean="0"/>
              <a:t>Presentation by Unmesh Kulkarni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1138425"/>
            <a:ext cx="6871725" cy="763525"/>
          </a:xfrm>
        </p:spPr>
        <p:txBody>
          <a:bodyPr/>
          <a:lstStyle/>
          <a:p>
            <a:r>
              <a:rPr lang="en-US" dirty="0" smtClean="0"/>
              <a:t>Operation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4" y="2207360"/>
            <a:ext cx="11409731" cy="424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6490" y="3429000"/>
            <a:ext cx="6871725" cy="763525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1138425"/>
            <a:ext cx="6871725" cy="763525"/>
          </a:xfrm>
        </p:spPr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0" y="2818180"/>
            <a:ext cx="10229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6490" y="0"/>
            <a:ext cx="6871725" cy="763525"/>
          </a:xfrm>
        </p:spPr>
        <p:txBody>
          <a:bodyPr/>
          <a:lstStyle/>
          <a:p>
            <a:r>
              <a:rPr lang="en-US" dirty="0" smtClean="0"/>
              <a:t>Positives and Improvements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9600" y="1291130"/>
            <a:ext cx="6719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SMTP communication happens using TLS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other ports except 1587 are blocked in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 group allows communication only from Email Sender and only on port 1587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case of container crash, new container will be spawned by ECS service.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7690" y="4192525"/>
            <a:ext cx="6719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 scaling can be enabled on ECS EC2 instances.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number of container instances with load balancer can be used to provide high availability for container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Jenkins can be used to for CD instead of using AWS management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setup is done manually. It can be automated using Terraform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1900" y="1013894"/>
            <a:ext cx="137434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F6C96"/>
                </a:solidFill>
              </a:rPr>
              <a:t>Positives</a:t>
            </a:r>
            <a:endParaRPr lang="en-US" b="1" dirty="0">
              <a:solidFill>
                <a:srgbClr val="3F6C9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1900" y="3792053"/>
            <a:ext cx="162174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EC681C"/>
                </a:solidFill>
              </a:defRPr>
            </a:lvl1pPr>
          </a:lstStyle>
          <a:p>
            <a:r>
              <a:rPr lang="en-US" dirty="0" smtClean="0">
                <a:solidFill>
                  <a:srgbClr val="3F6C96"/>
                </a:solidFill>
              </a:rPr>
              <a:t>Improvements</a:t>
            </a:r>
            <a:endParaRPr lang="en-US" dirty="0">
              <a:solidFill>
                <a:srgbClr val="3F6C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07283" y="1367482"/>
            <a:ext cx="3664920" cy="763525"/>
          </a:xfrm>
        </p:spPr>
        <p:txBody>
          <a:bodyPr>
            <a:noAutofit/>
          </a:bodyPr>
          <a:lstStyle/>
          <a:p>
            <a:r>
              <a:rPr lang="en-US" sz="4400" dirty="0" smtClean="0"/>
              <a:t>Kia </a:t>
            </a:r>
            <a:r>
              <a:rPr lang="en-US" sz="4400" dirty="0" err="1" smtClean="0"/>
              <a:t>Ora</a:t>
            </a:r>
            <a:r>
              <a:rPr lang="en-US" sz="4400" dirty="0" smtClean="0"/>
              <a:t> !</a:t>
            </a:r>
            <a:endParaRPr lang="en-US" sz="44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706820" y="3446939"/>
            <a:ext cx="2443280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effectLst/>
              </a:rPr>
              <a:t>धन्यवाद</a:t>
            </a:r>
            <a:r>
              <a:rPr lang="en-US" sz="4400" dirty="0" smtClean="0"/>
              <a:t>!</a:t>
            </a:r>
            <a:endParaRPr lang="en-US" sz="44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263540" y="2074097"/>
            <a:ext cx="4067164" cy="14631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Thank You !</a:t>
            </a:r>
            <a:endParaRPr lang="en-US" sz="4400" dirty="0"/>
          </a:p>
        </p:txBody>
      </p:sp>
      <p:grpSp>
        <p:nvGrpSpPr>
          <p:cNvPr id="6" name="Group 5"/>
          <p:cNvGrpSpPr/>
          <p:nvPr/>
        </p:nvGrpSpPr>
        <p:grpSpPr>
          <a:xfrm>
            <a:off x="9608214" y="4497934"/>
            <a:ext cx="1679757" cy="1679756"/>
            <a:chOff x="9608214" y="4497934"/>
            <a:chExt cx="1679757" cy="1679756"/>
          </a:xfrm>
        </p:grpSpPr>
        <p:sp>
          <p:nvSpPr>
            <p:cNvPr id="3" name="Oval 2"/>
            <p:cNvSpPr/>
            <p:nvPr/>
          </p:nvSpPr>
          <p:spPr>
            <a:xfrm>
              <a:off x="9608214" y="4497935"/>
              <a:ext cx="1679755" cy="1679755"/>
            </a:xfrm>
            <a:prstGeom prst="ellipse">
              <a:avLst/>
            </a:prstGeom>
            <a:ln w="76200">
              <a:solidFill>
                <a:srgbClr val="EC6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215" y="4497934"/>
              <a:ext cx="1679756" cy="1679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64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: Accomplishment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1081" y="2512770"/>
            <a:ext cx="8093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TECO Monitoring System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    “Designed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and Implemented a system which is having large data and running in Production for last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30 months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with  100% availability”</a:t>
            </a:r>
          </a:p>
        </p:txBody>
      </p:sp>
    </p:spTree>
    <p:extLst>
      <p:ext uri="{BB962C8B-B14F-4D97-AF65-F5344CB8AC3E}">
        <p14:creationId xmlns:p14="http://schemas.microsoft.com/office/powerpoint/2010/main" val="15662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904030" y="4991720"/>
            <a:ext cx="7077784" cy="7223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1641" y="5063955"/>
            <a:ext cx="714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F6C96"/>
                </a:solidFill>
              </a:rPr>
              <a:t>My </a:t>
            </a:r>
            <a:r>
              <a:rPr lang="en-US" sz="2400" b="1" dirty="0" smtClean="0">
                <a:solidFill>
                  <a:srgbClr val="3F6C96"/>
                </a:solidFill>
              </a:rPr>
              <a:t>Role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Scale Monitoring Data System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641" y="1691338"/>
            <a:ext cx="71201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F6C96"/>
                </a:solidFill>
              </a:rPr>
              <a:t>Why I am proud of it?</a:t>
            </a:r>
            <a:r>
              <a:rPr lang="en-US" dirty="0">
                <a:solidFill>
                  <a:srgbClr val="3F6C96"/>
                </a:solidFill>
              </a:rPr>
              <a:t/>
            </a:r>
            <a:br>
              <a:rPr lang="en-US" dirty="0">
                <a:solidFill>
                  <a:srgbClr val="3F6C96"/>
                </a:solidFill>
              </a:rPr>
            </a:br>
            <a:endParaRPr lang="en-US" dirty="0">
              <a:solidFill>
                <a:srgbClr val="3F6C96"/>
              </a:solidFill>
            </a:endParaRPr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r>
              <a:rPr lang="en-US" dirty="0"/>
              <a:t>System is running in production with 100% availability for last </a:t>
            </a:r>
            <a:r>
              <a:rPr lang="en-US" dirty="0" smtClean="0"/>
              <a:t>2.5 </a:t>
            </a:r>
            <a:r>
              <a:rPr lang="en-US" dirty="0" smtClean="0"/>
              <a:t>years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Presented </a:t>
            </a:r>
            <a:r>
              <a:rPr lang="en-US" dirty="0"/>
              <a:t>white paper related to this and won </a:t>
            </a:r>
            <a:r>
              <a:rPr lang="en-US" dirty="0" smtClean="0"/>
              <a:t>prize.</a:t>
            </a:r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Solved </a:t>
            </a:r>
            <a:r>
              <a:rPr lang="en-US" dirty="0"/>
              <a:t>unique challenges by “Out of box” thinking</a:t>
            </a:r>
            <a:r>
              <a:rPr lang="en-US" dirty="0" smtClean="0"/>
              <a:t>.</a:t>
            </a:r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The case study was used un many sales presentations.</a:t>
            </a:r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Cost savings as the system is based on </a:t>
            </a:r>
            <a:r>
              <a:rPr lang="en-US" dirty="0" err="1" smtClean="0"/>
              <a:t>OpenSource</a:t>
            </a:r>
            <a:r>
              <a:rPr lang="en-US" dirty="0" smtClean="0"/>
              <a:t> products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62124"/>
              </p:ext>
            </p:extLst>
          </p:nvPr>
        </p:nvGraphicFramePr>
        <p:xfrm>
          <a:off x="904030" y="5569952"/>
          <a:ext cx="5997884" cy="1153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6189">
                  <a:extLst>
                    <a:ext uri="{9D8B030D-6E8A-4147-A177-3AD203B41FA5}">
                      <a16:colId xmlns:a16="http://schemas.microsoft.com/office/drawing/2014/main" val="139345766"/>
                    </a:ext>
                  </a:extLst>
                </a:gridCol>
                <a:gridCol w="1747027">
                  <a:extLst>
                    <a:ext uri="{9D8B030D-6E8A-4147-A177-3AD203B41FA5}">
                      <a16:colId xmlns:a16="http://schemas.microsoft.com/office/drawing/2014/main" val="2603990010"/>
                    </a:ext>
                  </a:extLst>
                </a:gridCol>
                <a:gridCol w="2064668">
                  <a:extLst>
                    <a:ext uri="{9D8B030D-6E8A-4147-A177-3AD203B41FA5}">
                      <a16:colId xmlns:a16="http://schemas.microsoft.com/office/drawing/2014/main" val="3220797988"/>
                    </a:ext>
                  </a:extLst>
                </a:gridCol>
              </a:tblGrid>
              <a:tr h="573739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C681C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Ideation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 algn="l" defTabSz="914400" rtl="0" eaLnBrk="1" latinLnBrk="0" hangingPunct="1">
                        <a:buClr>
                          <a:srgbClr val="EC681C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681C"/>
                        </a:buClr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76052"/>
                  </a:ext>
                </a:extLst>
              </a:tr>
              <a:tr h="5137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C681C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C681C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C681C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L3 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033749"/>
                  </a:ext>
                </a:extLst>
              </a:tr>
            </a:tbl>
          </a:graphicData>
        </a:graphic>
      </p:graphicFrame>
      <p:sp>
        <p:nvSpPr>
          <p:cNvPr id="26" name="Freeform 25"/>
          <p:cNvSpPr/>
          <p:nvPr/>
        </p:nvSpPr>
        <p:spPr>
          <a:xfrm>
            <a:off x="8132809" y="1775718"/>
            <a:ext cx="3823854" cy="2640676"/>
          </a:xfrm>
          <a:custGeom>
            <a:avLst/>
            <a:gdLst>
              <a:gd name="connsiteX0" fmla="*/ 0 w 3823854"/>
              <a:gd name="connsiteY0" fmla="*/ 0 h 2640676"/>
              <a:gd name="connsiteX1" fmla="*/ 3823854 w 3823854"/>
              <a:gd name="connsiteY1" fmla="*/ 0 h 2640676"/>
              <a:gd name="connsiteX2" fmla="*/ 3823854 w 3823854"/>
              <a:gd name="connsiteY2" fmla="*/ 2341796 h 2640676"/>
              <a:gd name="connsiteX3" fmla="*/ 3822410 w 3823854"/>
              <a:gd name="connsiteY3" fmla="*/ 2339559 h 2640676"/>
              <a:gd name="connsiteX4" fmla="*/ 3797708 w 3823854"/>
              <a:gd name="connsiteY4" fmla="*/ 2308167 h 2640676"/>
              <a:gd name="connsiteX5" fmla="*/ 3742290 w 3823854"/>
              <a:gd name="connsiteY5" fmla="*/ 2465185 h 2640676"/>
              <a:gd name="connsiteX6" fmla="*/ 3733054 w 3823854"/>
              <a:gd name="connsiteY6" fmla="*/ 2437476 h 2640676"/>
              <a:gd name="connsiteX7" fmla="*/ 3714581 w 3823854"/>
              <a:gd name="connsiteY7" fmla="*/ 2409767 h 2640676"/>
              <a:gd name="connsiteX8" fmla="*/ 3705345 w 3823854"/>
              <a:gd name="connsiteY8" fmla="*/ 2363585 h 2640676"/>
              <a:gd name="connsiteX9" fmla="*/ 3612981 w 3823854"/>
              <a:gd name="connsiteY9" fmla="*/ 2252749 h 2640676"/>
              <a:gd name="connsiteX10" fmla="*/ 3603745 w 3823854"/>
              <a:gd name="connsiteY10" fmla="*/ 2326640 h 2640676"/>
              <a:gd name="connsiteX11" fmla="*/ 3539090 w 3823854"/>
              <a:gd name="connsiteY11" fmla="*/ 2539076 h 2640676"/>
              <a:gd name="connsiteX12" fmla="*/ 3529854 w 3823854"/>
              <a:gd name="connsiteY12" fmla="*/ 2594495 h 2640676"/>
              <a:gd name="connsiteX13" fmla="*/ 3511381 w 3823854"/>
              <a:gd name="connsiteY13" fmla="*/ 2557549 h 2640676"/>
              <a:gd name="connsiteX14" fmla="*/ 3483672 w 3823854"/>
              <a:gd name="connsiteY14" fmla="*/ 2511367 h 2640676"/>
              <a:gd name="connsiteX15" fmla="*/ 3465199 w 3823854"/>
              <a:gd name="connsiteY15" fmla="*/ 2400531 h 2640676"/>
              <a:gd name="connsiteX16" fmla="*/ 3428254 w 3823854"/>
              <a:gd name="connsiteY16" fmla="*/ 2280458 h 2640676"/>
              <a:gd name="connsiteX17" fmla="*/ 3409781 w 3823854"/>
              <a:gd name="connsiteY17" fmla="*/ 2243513 h 2640676"/>
              <a:gd name="connsiteX18" fmla="*/ 3382072 w 3823854"/>
              <a:gd name="connsiteY18" fmla="*/ 2335876 h 2640676"/>
              <a:gd name="connsiteX19" fmla="*/ 3372836 w 3823854"/>
              <a:gd name="connsiteY19" fmla="*/ 2372822 h 2640676"/>
              <a:gd name="connsiteX20" fmla="*/ 3326654 w 3823854"/>
              <a:gd name="connsiteY20" fmla="*/ 2400531 h 2640676"/>
              <a:gd name="connsiteX21" fmla="*/ 3317417 w 3823854"/>
              <a:gd name="connsiteY21" fmla="*/ 2372822 h 2640676"/>
              <a:gd name="connsiteX22" fmla="*/ 3298945 w 3823854"/>
              <a:gd name="connsiteY22" fmla="*/ 2326640 h 2640676"/>
              <a:gd name="connsiteX23" fmla="*/ 3280472 w 3823854"/>
              <a:gd name="connsiteY23" fmla="*/ 2261985 h 2640676"/>
              <a:gd name="connsiteX24" fmla="*/ 3261999 w 3823854"/>
              <a:gd name="connsiteY24" fmla="*/ 2206567 h 2640676"/>
              <a:gd name="connsiteX25" fmla="*/ 3225054 w 3823854"/>
              <a:gd name="connsiteY25" fmla="*/ 2160385 h 2640676"/>
              <a:gd name="connsiteX26" fmla="*/ 3215817 w 3823854"/>
              <a:gd name="connsiteY26" fmla="*/ 2206567 h 2640676"/>
              <a:gd name="connsiteX27" fmla="*/ 3206581 w 3823854"/>
              <a:gd name="connsiteY27" fmla="*/ 2261985 h 2640676"/>
              <a:gd name="connsiteX28" fmla="*/ 3169636 w 3823854"/>
              <a:gd name="connsiteY28" fmla="*/ 2326640 h 2640676"/>
              <a:gd name="connsiteX29" fmla="*/ 3151163 w 3823854"/>
              <a:gd name="connsiteY29" fmla="*/ 2409767 h 2640676"/>
              <a:gd name="connsiteX30" fmla="*/ 3132690 w 3823854"/>
              <a:gd name="connsiteY30" fmla="*/ 2474422 h 2640676"/>
              <a:gd name="connsiteX31" fmla="*/ 3114217 w 3823854"/>
              <a:gd name="connsiteY31" fmla="*/ 2437476 h 2640676"/>
              <a:gd name="connsiteX32" fmla="*/ 3095745 w 3823854"/>
              <a:gd name="connsiteY32" fmla="*/ 2372822 h 2640676"/>
              <a:gd name="connsiteX33" fmla="*/ 3068036 w 3823854"/>
              <a:gd name="connsiteY33" fmla="*/ 2289695 h 2640676"/>
              <a:gd name="connsiteX34" fmla="*/ 3049563 w 3823854"/>
              <a:gd name="connsiteY34" fmla="*/ 2345113 h 2640676"/>
              <a:gd name="connsiteX35" fmla="*/ 3012617 w 3823854"/>
              <a:gd name="connsiteY35" fmla="*/ 2428240 h 2640676"/>
              <a:gd name="connsiteX36" fmla="*/ 2984908 w 3823854"/>
              <a:gd name="connsiteY36" fmla="*/ 2437476 h 2640676"/>
              <a:gd name="connsiteX37" fmla="*/ 2966436 w 3823854"/>
              <a:gd name="connsiteY37" fmla="*/ 2409767 h 2640676"/>
              <a:gd name="connsiteX38" fmla="*/ 2938726 w 3823854"/>
              <a:gd name="connsiteY38" fmla="*/ 2289695 h 2640676"/>
              <a:gd name="connsiteX39" fmla="*/ 2920254 w 3823854"/>
              <a:gd name="connsiteY39" fmla="*/ 2225040 h 2640676"/>
              <a:gd name="connsiteX40" fmla="*/ 2892545 w 3823854"/>
              <a:gd name="connsiteY40" fmla="*/ 2261985 h 2640676"/>
              <a:gd name="connsiteX41" fmla="*/ 2864836 w 3823854"/>
              <a:gd name="connsiteY41" fmla="*/ 2382058 h 2640676"/>
              <a:gd name="connsiteX42" fmla="*/ 2827890 w 3823854"/>
              <a:gd name="connsiteY42" fmla="*/ 2400531 h 2640676"/>
              <a:gd name="connsiteX43" fmla="*/ 2800181 w 3823854"/>
              <a:gd name="connsiteY43" fmla="*/ 2391295 h 2640676"/>
              <a:gd name="connsiteX44" fmla="*/ 2772472 w 3823854"/>
              <a:gd name="connsiteY44" fmla="*/ 2437476 h 2640676"/>
              <a:gd name="connsiteX45" fmla="*/ 2763236 w 3823854"/>
              <a:gd name="connsiteY45" fmla="*/ 2465185 h 2640676"/>
              <a:gd name="connsiteX46" fmla="*/ 2735526 w 3823854"/>
              <a:gd name="connsiteY46" fmla="*/ 2529840 h 2640676"/>
              <a:gd name="connsiteX47" fmla="*/ 2707817 w 3823854"/>
              <a:gd name="connsiteY47" fmla="*/ 2483658 h 2640676"/>
              <a:gd name="connsiteX48" fmla="*/ 2698581 w 3823854"/>
              <a:gd name="connsiteY48" fmla="*/ 2455949 h 2640676"/>
              <a:gd name="connsiteX49" fmla="*/ 2680108 w 3823854"/>
              <a:gd name="connsiteY49" fmla="*/ 2391295 h 2640676"/>
              <a:gd name="connsiteX50" fmla="*/ 2633926 w 3823854"/>
              <a:gd name="connsiteY50" fmla="*/ 2326640 h 2640676"/>
              <a:gd name="connsiteX51" fmla="*/ 2606217 w 3823854"/>
              <a:gd name="connsiteY51" fmla="*/ 2345113 h 2640676"/>
              <a:gd name="connsiteX52" fmla="*/ 2596981 w 3823854"/>
              <a:gd name="connsiteY52" fmla="*/ 2382058 h 2640676"/>
              <a:gd name="connsiteX53" fmla="*/ 2578508 w 3823854"/>
              <a:gd name="connsiteY53" fmla="*/ 2539076 h 2640676"/>
              <a:gd name="connsiteX54" fmla="*/ 2541563 w 3823854"/>
              <a:gd name="connsiteY54" fmla="*/ 2455949 h 2640676"/>
              <a:gd name="connsiteX55" fmla="*/ 2532326 w 3823854"/>
              <a:gd name="connsiteY55" fmla="*/ 2419004 h 2640676"/>
              <a:gd name="connsiteX56" fmla="*/ 2523090 w 3823854"/>
              <a:gd name="connsiteY56" fmla="*/ 2372822 h 2640676"/>
              <a:gd name="connsiteX57" fmla="*/ 2495381 w 3823854"/>
              <a:gd name="connsiteY57" fmla="*/ 2354349 h 2640676"/>
              <a:gd name="connsiteX58" fmla="*/ 2476908 w 3823854"/>
              <a:gd name="connsiteY58" fmla="*/ 2409767 h 2640676"/>
              <a:gd name="connsiteX59" fmla="*/ 2449199 w 3823854"/>
              <a:gd name="connsiteY59" fmla="*/ 2511367 h 2640676"/>
              <a:gd name="connsiteX60" fmla="*/ 2412254 w 3823854"/>
              <a:gd name="connsiteY60" fmla="*/ 2576022 h 2640676"/>
              <a:gd name="connsiteX61" fmla="*/ 2393781 w 3823854"/>
              <a:gd name="connsiteY61" fmla="*/ 2520604 h 2640676"/>
              <a:gd name="connsiteX62" fmla="*/ 2375308 w 3823854"/>
              <a:gd name="connsiteY62" fmla="*/ 2474422 h 2640676"/>
              <a:gd name="connsiteX63" fmla="*/ 2329126 w 3823854"/>
              <a:gd name="connsiteY63" fmla="*/ 2465185 h 2640676"/>
              <a:gd name="connsiteX64" fmla="*/ 2292181 w 3823854"/>
              <a:gd name="connsiteY64" fmla="*/ 2520604 h 2640676"/>
              <a:gd name="connsiteX65" fmla="*/ 2273708 w 3823854"/>
              <a:gd name="connsiteY65" fmla="*/ 2548313 h 2640676"/>
              <a:gd name="connsiteX66" fmla="*/ 2264472 w 3823854"/>
              <a:gd name="connsiteY66" fmla="*/ 2585258 h 2640676"/>
              <a:gd name="connsiteX67" fmla="*/ 2218290 w 3823854"/>
              <a:gd name="connsiteY67" fmla="*/ 2640676 h 2640676"/>
              <a:gd name="connsiteX68" fmla="*/ 2172108 w 3823854"/>
              <a:gd name="connsiteY68" fmla="*/ 2474422 h 2640676"/>
              <a:gd name="connsiteX69" fmla="*/ 2135163 w 3823854"/>
              <a:gd name="connsiteY69" fmla="*/ 2428240 h 2640676"/>
              <a:gd name="connsiteX70" fmla="*/ 2125926 w 3823854"/>
              <a:gd name="connsiteY70" fmla="*/ 2372822 h 2640676"/>
              <a:gd name="connsiteX71" fmla="*/ 2116690 w 3823854"/>
              <a:gd name="connsiteY71" fmla="*/ 2345113 h 2640676"/>
              <a:gd name="connsiteX72" fmla="*/ 2061272 w 3823854"/>
              <a:gd name="connsiteY72" fmla="*/ 2400531 h 2640676"/>
              <a:gd name="connsiteX73" fmla="*/ 2015090 w 3823854"/>
              <a:gd name="connsiteY73" fmla="*/ 2483658 h 2640676"/>
              <a:gd name="connsiteX74" fmla="*/ 1987381 w 3823854"/>
              <a:gd name="connsiteY74" fmla="*/ 2557549 h 2640676"/>
              <a:gd name="connsiteX75" fmla="*/ 1941199 w 3823854"/>
              <a:gd name="connsiteY75" fmla="*/ 2576022 h 2640676"/>
              <a:gd name="connsiteX76" fmla="*/ 1922726 w 3823854"/>
              <a:gd name="connsiteY76" fmla="*/ 2548313 h 2640676"/>
              <a:gd name="connsiteX77" fmla="*/ 1913490 w 3823854"/>
              <a:gd name="connsiteY77" fmla="*/ 2511367 h 2640676"/>
              <a:gd name="connsiteX78" fmla="*/ 1895017 w 3823854"/>
              <a:gd name="connsiteY78" fmla="*/ 2465185 h 2640676"/>
              <a:gd name="connsiteX79" fmla="*/ 1876545 w 3823854"/>
              <a:gd name="connsiteY79" fmla="*/ 2428240 h 2640676"/>
              <a:gd name="connsiteX80" fmla="*/ 1839599 w 3823854"/>
              <a:gd name="connsiteY80" fmla="*/ 2409767 h 2640676"/>
              <a:gd name="connsiteX81" fmla="*/ 1821126 w 3823854"/>
              <a:gd name="connsiteY81" fmla="*/ 2437476 h 2640676"/>
              <a:gd name="connsiteX82" fmla="*/ 1802654 w 3823854"/>
              <a:gd name="connsiteY82" fmla="*/ 2474422 h 2640676"/>
              <a:gd name="connsiteX83" fmla="*/ 1756472 w 3823854"/>
              <a:gd name="connsiteY83" fmla="*/ 2520604 h 2640676"/>
              <a:gd name="connsiteX84" fmla="*/ 1728763 w 3823854"/>
              <a:gd name="connsiteY84" fmla="*/ 2492895 h 2640676"/>
              <a:gd name="connsiteX85" fmla="*/ 1719526 w 3823854"/>
              <a:gd name="connsiteY85" fmla="*/ 2446713 h 2640676"/>
              <a:gd name="connsiteX86" fmla="*/ 1710290 w 3823854"/>
              <a:gd name="connsiteY86" fmla="*/ 2419004 h 2640676"/>
              <a:gd name="connsiteX87" fmla="*/ 1701054 w 3823854"/>
              <a:gd name="connsiteY87" fmla="*/ 2372822 h 2640676"/>
              <a:gd name="connsiteX88" fmla="*/ 1645636 w 3823854"/>
              <a:gd name="connsiteY88" fmla="*/ 2354349 h 2640676"/>
              <a:gd name="connsiteX89" fmla="*/ 1617926 w 3823854"/>
              <a:gd name="connsiteY89" fmla="*/ 2437476 h 2640676"/>
              <a:gd name="connsiteX90" fmla="*/ 1590217 w 3823854"/>
              <a:gd name="connsiteY90" fmla="*/ 2529840 h 2640676"/>
              <a:gd name="connsiteX91" fmla="*/ 1553272 w 3823854"/>
              <a:gd name="connsiteY91" fmla="*/ 2455949 h 2640676"/>
              <a:gd name="connsiteX92" fmla="*/ 1534799 w 3823854"/>
              <a:gd name="connsiteY92" fmla="*/ 2428240 h 2640676"/>
              <a:gd name="connsiteX93" fmla="*/ 1488617 w 3823854"/>
              <a:gd name="connsiteY93" fmla="*/ 2317404 h 2640676"/>
              <a:gd name="connsiteX94" fmla="*/ 1451672 w 3823854"/>
              <a:gd name="connsiteY94" fmla="*/ 2308167 h 2640676"/>
              <a:gd name="connsiteX95" fmla="*/ 1433199 w 3823854"/>
              <a:gd name="connsiteY95" fmla="*/ 2354349 h 2640676"/>
              <a:gd name="connsiteX96" fmla="*/ 1414726 w 3823854"/>
              <a:gd name="connsiteY96" fmla="*/ 2391295 h 2640676"/>
              <a:gd name="connsiteX97" fmla="*/ 1405490 w 3823854"/>
              <a:gd name="connsiteY97" fmla="*/ 2455949 h 2640676"/>
              <a:gd name="connsiteX98" fmla="*/ 1396254 w 3823854"/>
              <a:gd name="connsiteY98" fmla="*/ 2492895 h 2640676"/>
              <a:gd name="connsiteX99" fmla="*/ 1377781 w 3823854"/>
              <a:gd name="connsiteY99" fmla="*/ 2409767 h 2640676"/>
              <a:gd name="connsiteX100" fmla="*/ 1359308 w 3823854"/>
              <a:gd name="connsiteY100" fmla="*/ 2335876 h 2640676"/>
              <a:gd name="connsiteX101" fmla="*/ 1313126 w 3823854"/>
              <a:gd name="connsiteY101" fmla="*/ 2252749 h 2640676"/>
              <a:gd name="connsiteX102" fmla="*/ 1303890 w 3823854"/>
              <a:gd name="connsiteY102" fmla="*/ 2188095 h 2640676"/>
              <a:gd name="connsiteX103" fmla="*/ 1285417 w 3823854"/>
              <a:gd name="connsiteY103" fmla="*/ 2151149 h 2640676"/>
              <a:gd name="connsiteX104" fmla="*/ 1248472 w 3823854"/>
              <a:gd name="connsiteY104" fmla="*/ 2234276 h 2640676"/>
              <a:gd name="connsiteX105" fmla="*/ 1211526 w 3823854"/>
              <a:gd name="connsiteY105" fmla="*/ 2298931 h 2640676"/>
              <a:gd name="connsiteX106" fmla="*/ 1146872 w 3823854"/>
              <a:gd name="connsiteY106" fmla="*/ 2502131 h 2640676"/>
              <a:gd name="connsiteX107" fmla="*/ 1100690 w 3823854"/>
              <a:gd name="connsiteY107" fmla="*/ 2437476 h 2640676"/>
              <a:gd name="connsiteX108" fmla="*/ 1072981 w 3823854"/>
              <a:gd name="connsiteY108" fmla="*/ 2391295 h 2640676"/>
              <a:gd name="connsiteX109" fmla="*/ 1054508 w 3823854"/>
              <a:gd name="connsiteY109" fmla="*/ 2326640 h 2640676"/>
              <a:gd name="connsiteX110" fmla="*/ 1045272 w 3823854"/>
              <a:gd name="connsiteY110" fmla="*/ 2280458 h 2640676"/>
              <a:gd name="connsiteX111" fmla="*/ 1017563 w 3823854"/>
              <a:gd name="connsiteY111" fmla="*/ 2271222 h 2640676"/>
              <a:gd name="connsiteX112" fmla="*/ 999090 w 3823854"/>
              <a:gd name="connsiteY112" fmla="*/ 2363585 h 2640676"/>
              <a:gd name="connsiteX113" fmla="*/ 989854 w 3823854"/>
              <a:gd name="connsiteY113" fmla="*/ 2391295 h 2640676"/>
              <a:gd name="connsiteX114" fmla="*/ 980617 w 3823854"/>
              <a:gd name="connsiteY114" fmla="*/ 2437476 h 2640676"/>
              <a:gd name="connsiteX115" fmla="*/ 906726 w 3823854"/>
              <a:gd name="connsiteY115" fmla="*/ 2492895 h 2640676"/>
              <a:gd name="connsiteX116" fmla="*/ 888254 w 3823854"/>
              <a:gd name="connsiteY116" fmla="*/ 2455949 h 2640676"/>
              <a:gd name="connsiteX117" fmla="*/ 842072 w 3823854"/>
              <a:gd name="connsiteY117" fmla="*/ 2391295 h 2640676"/>
              <a:gd name="connsiteX118" fmla="*/ 768181 w 3823854"/>
              <a:gd name="connsiteY118" fmla="*/ 2289695 h 2640676"/>
              <a:gd name="connsiteX119" fmla="*/ 749708 w 3823854"/>
              <a:gd name="connsiteY119" fmla="*/ 2345113 h 2640676"/>
              <a:gd name="connsiteX120" fmla="*/ 731236 w 3823854"/>
              <a:gd name="connsiteY120" fmla="*/ 2419004 h 2640676"/>
              <a:gd name="connsiteX121" fmla="*/ 703526 w 3823854"/>
              <a:gd name="connsiteY121" fmla="*/ 2566785 h 2640676"/>
              <a:gd name="connsiteX122" fmla="*/ 657345 w 3823854"/>
              <a:gd name="connsiteY122" fmla="*/ 2511367 h 2640676"/>
              <a:gd name="connsiteX123" fmla="*/ 611163 w 3823854"/>
              <a:gd name="connsiteY123" fmla="*/ 2400531 h 2640676"/>
              <a:gd name="connsiteX124" fmla="*/ 583454 w 3823854"/>
              <a:gd name="connsiteY124" fmla="*/ 2354349 h 2640676"/>
              <a:gd name="connsiteX125" fmla="*/ 546508 w 3823854"/>
              <a:gd name="connsiteY125" fmla="*/ 2261985 h 2640676"/>
              <a:gd name="connsiteX126" fmla="*/ 500326 w 3823854"/>
              <a:gd name="connsiteY126" fmla="*/ 2271222 h 2640676"/>
              <a:gd name="connsiteX127" fmla="*/ 491090 w 3823854"/>
              <a:gd name="connsiteY127" fmla="*/ 2345113 h 2640676"/>
              <a:gd name="connsiteX128" fmla="*/ 454145 w 3823854"/>
              <a:gd name="connsiteY128" fmla="*/ 2446713 h 2640676"/>
              <a:gd name="connsiteX129" fmla="*/ 444908 w 3823854"/>
              <a:gd name="connsiteY129" fmla="*/ 2419004 h 2640676"/>
              <a:gd name="connsiteX130" fmla="*/ 380254 w 3823854"/>
              <a:gd name="connsiteY130" fmla="*/ 2335876 h 2640676"/>
              <a:gd name="connsiteX131" fmla="*/ 306363 w 3823854"/>
              <a:gd name="connsiteY131" fmla="*/ 2234276 h 2640676"/>
              <a:gd name="connsiteX132" fmla="*/ 241708 w 3823854"/>
              <a:gd name="connsiteY132" fmla="*/ 2215804 h 2640676"/>
              <a:gd name="connsiteX133" fmla="*/ 232472 w 3823854"/>
              <a:gd name="connsiteY133" fmla="*/ 2261985 h 2640676"/>
              <a:gd name="connsiteX134" fmla="*/ 213999 w 3823854"/>
              <a:gd name="connsiteY134" fmla="*/ 2308167 h 2640676"/>
              <a:gd name="connsiteX135" fmla="*/ 195526 w 3823854"/>
              <a:gd name="connsiteY135" fmla="*/ 2363585 h 2640676"/>
              <a:gd name="connsiteX136" fmla="*/ 186290 w 3823854"/>
              <a:gd name="connsiteY136" fmla="*/ 2308167 h 2640676"/>
              <a:gd name="connsiteX137" fmla="*/ 167817 w 3823854"/>
              <a:gd name="connsiteY137" fmla="*/ 2271222 h 2640676"/>
              <a:gd name="connsiteX138" fmla="*/ 140108 w 3823854"/>
              <a:gd name="connsiteY138" fmla="*/ 2243513 h 2640676"/>
              <a:gd name="connsiteX139" fmla="*/ 66217 w 3823854"/>
              <a:gd name="connsiteY139" fmla="*/ 2188095 h 2640676"/>
              <a:gd name="connsiteX140" fmla="*/ 56981 w 3823854"/>
              <a:gd name="connsiteY140" fmla="*/ 2234276 h 2640676"/>
              <a:gd name="connsiteX141" fmla="*/ 38508 w 3823854"/>
              <a:gd name="connsiteY141" fmla="*/ 2261985 h 2640676"/>
              <a:gd name="connsiteX142" fmla="*/ 29272 w 3823854"/>
              <a:gd name="connsiteY142" fmla="*/ 2317404 h 2640676"/>
              <a:gd name="connsiteX143" fmla="*/ 1563 w 3823854"/>
              <a:gd name="connsiteY143" fmla="*/ 2335876 h 2640676"/>
              <a:gd name="connsiteX144" fmla="*/ 0 w 3823854"/>
              <a:gd name="connsiteY144" fmla="*/ 2331969 h 26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3823854" h="2640676">
                <a:moveTo>
                  <a:pt x="0" y="0"/>
                </a:moveTo>
                <a:lnTo>
                  <a:pt x="3823854" y="0"/>
                </a:lnTo>
                <a:lnTo>
                  <a:pt x="3823854" y="2341796"/>
                </a:lnTo>
                <a:lnTo>
                  <a:pt x="3822410" y="2339559"/>
                </a:lnTo>
                <a:cubicBezTo>
                  <a:pt x="3814176" y="2329095"/>
                  <a:pt x="3805405" y="2318943"/>
                  <a:pt x="3797708" y="2308167"/>
                </a:cubicBezTo>
                <a:cubicBezTo>
                  <a:pt x="3780623" y="2393596"/>
                  <a:pt x="3794510" y="2339858"/>
                  <a:pt x="3742290" y="2465185"/>
                </a:cubicBezTo>
                <a:cubicBezTo>
                  <a:pt x="3739211" y="2455949"/>
                  <a:pt x="3737408" y="2446184"/>
                  <a:pt x="3733054" y="2437476"/>
                </a:cubicBezTo>
                <a:cubicBezTo>
                  <a:pt x="3728090" y="2427547"/>
                  <a:pt x="3718479" y="2420161"/>
                  <a:pt x="3714581" y="2409767"/>
                </a:cubicBezTo>
                <a:cubicBezTo>
                  <a:pt x="3709069" y="2395068"/>
                  <a:pt x="3708424" y="2378979"/>
                  <a:pt x="3705345" y="2363585"/>
                </a:cubicBezTo>
                <a:cubicBezTo>
                  <a:pt x="3691241" y="2328326"/>
                  <a:pt x="3666730" y="2246777"/>
                  <a:pt x="3612981" y="2252749"/>
                </a:cubicBezTo>
                <a:cubicBezTo>
                  <a:pt x="3588311" y="2255490"/>
                  <a:pt x="3606824" y="2302010"/>
                  <a:pt x="3603745" y="2326640"/>
                </a:cubicBezTo>
                <a:cubicBezTo>
                  <a:pt x="3577610" y="2405042"/>
                  <a:pt x="3563895" y="2443991"/>
                  <a:pt x="3539090" y="2539076"/>
                </a:cubicBezTo>
                <a:cubicBezTo>
                  <a:pt x="3534363" y="2557197"/>
                  <a:pt x="3532933" y="2576022"/>
                  <a:pt x="3529854" y="2594495"/>
                </a:cubicBezTo>
                <a:cubicBezTo>
                  <a:pt x="3523696" y="2582180"/>
                  <a:pt x="3518068" y="2569585"/>
                  <a:pt x="3511381" y="2557549"/>
                </a:cubicBezTo>
                <a:cubicBezTo>
                  <a:pt x="3502663" y="2541856"/>
                  <a:pt x="3490339" y="2528035"/>
                  <a:pt x="3483672" y="2511367"/>
                </a:cubicBezTo>
                <a:cubicBezTo>
                  <a:pt x="3477292" y="2495418"/>
                  <a:pt x="3466775" y="2409198"/>
                  <a:pt x="3465199" y="2400531"/>
                </a:cubicBezTo>
                <a:cubicBezTo>
                  <a:pt x="3459221" y="2367652"/>
                  <a:pt x="3436183" y="2301073"/>
                  <a:pt x="3428254" y="2280458"/>
                </a:cubicBezTo>
                <a:cubicBezTo>
                  <a:pt x="3423311" y="2267607"/>
                  <a:pt x="3415939" y="2255828"/>
                  <a:pt x="3409781" y="2243513"/>
                </a:cubicBezTo>
                <a:cubicBezTo>
                  <a:pt x="3395755" y="2285591"/>
                  <a:pt x="3397929" y="2277733"/>
                  <a:pt x="3382072" y="2335876"/>
                </a:cubicBezTo>
                <a:cubicBezTo>
                  <a:pt x="3378732" y="2348123"/>
                  <a:pt x="3381097" y="2363184"/>
                  <a:pt x="3372836" y="2372822"/>
                </a:cubicBezTo>
                <a:cubicBezTo>
                  <a:pt x="3361153" y="2386452"/>
                  <a:pt x="3342048" y="2391295"/>
                  <a:pt x="3326654" y="2400531"/>
                </a:cubicBezTo>
                <a:cubicBezTo>
                  <a:pt x="3323575" y="2391295"/>
                  <a:pt x="3320836" y="2381938"/>
                  <a:pt x="3317417" y="2372822"/>
                </a:cubicBezTo>
                <a:cubicBezTo>
                  <a:pt x="3311595" y="2357298"/>
                  <a:pt x="3304188" y="2342369"/>
                  <a:pt x="3298945" y="2326640"/>
                </a:cubicBezTo>
                <a:cubicBezTo>
                  <a:pt x="3291857" y="2305376"/>
                  <a:pt x="3287064" y="2283408"/>
                  <a:pt x="3280472" y="2261985"/>
                </a:cubicBezTo>
                <a:cubicBezTo>
                  <a:pt x="3274746" y="2243374"/>
                  <a:pt x="3268157" y="2225040"/>
                  <a:pt x="3261999" y="2206567"/>
                </a:cubicBezTo>
                <a:cubicBezTo>
                  <a:pt x="3249684" y="2191173"/>
                  <a:pt x="3244768" y="2160385"/>
                  <a:pt x="3225054" y="2160385"/>
                </a:cubicBezTo>
                <a:cubicBezTo>
                  <a:pt x="3209355" y="2160385"/>
                  <a:pt x="3218625" y="2191121"/>
                  <a:pt x="3215817" y="2206567"/>
                </a:cubicBezTo>
                <a:cubicBezTo>
                  <a:pt x="3212467" y="2224992"/>
                  <a:pt x="3209660" y="2243512"/>
                  <a:pt x="3206581" y="2261985"/>
                </a:cubicBezTo>
                <a:cubicBezTo>
                  <a:pt x="3194266" y="2283537"/>
                  <a:pt x="3178352" y="2303398"/>
                  <a:pt x="3169636" y="2326640"/>
                </a:cubicBezTo>
                <a:cubicBezTo>
                  <a:pt x="3159669" y="2353218"/>
                  <a:pt x="3158047" y="2382230"/>
                  <a:pt x="3151163" y="2409767"/>
                </a:cubicBezTo>
                <a:cubicBezTo>
                  <a:pt x="3145727" y="2431512"/>
                  <a:pt x="3138848" y="2452870"/>
                  <a:pt x="3132690" y="2474422"/>
                </a:cubicBezTo>
                <a:cubicBezTo>
                  <a:pt x="3126532" y="2462107"/>
                  <a:pt x="3119641" y="2450132"/>
                  <a:pt x="3114217" y="2437476"/>
                </a:cubicBezTo>
                <a:cubicBezTo>
                  <a:pt x="3107615" y="2422071"/>
                  <a:pt x="3098674" y="2387468"/>
                  <a:pt x="3095745" y="2372822"/>
                </a:cubicBezTo>
                <a:cubicBezTo>
                  <a:pt x="3081523" y="2301715"/>
                  <a:pt x="3098769" y="2335796"/>
                  <a:pt x="3068036" y="2289695"/>
                </a:cubicBezTo>
                <a:cubicBezTo>
                  <a:pt x="3068036" y="2289695"/>
                  <a:pt x="3054687" y="2326327"/>
                  <a:pt x="3049563" y="2345113"/>
                </a:cubicBezTo>
                <a:cubicBezTo>
                  <a:pt x="3038222" y="2386695"/>
                  <a:pt x="3048848" y="2398048"/>
                  <a:pt x="3012617" y="2428240"/>
                </a:cubicBezTo>
                <a:cubicBezTo>
                  <a:pt x="3005138" y="2434473"/>
                  <a:pt x="2994144" y="2434397"/>
                  <a:pt x="2984908" y="2437476"/>
                </a:cubicBezTo>
                <a:lnTo>
                  <a:pt x="2966436" y="2409767"/>
                </a:lnTo>
                <a:cubicBezTo>
                  <a:pt x="2957243" y="2395977"/>
                  <a:pt x="2944850" y="2314192"/>
                  <a:pt x="2938726" y="2289695"/>
                </a:cubicBezTo>
                <a:cubicBezTo>
                  <a:pt x="2933290" y="2267950"/>
                  <a:pt x="2926411" y="2246592"/>
                  <a:pt x="2920254" y="2225040"/>
                </a:cubicBezTo>
                <a:cubicBezTo>
                  <a:pt x="2911018" y="2237355"/>
                  <a:pt x="2900021" y="2248528"/>
                  <a:pt x="2892545" y="2261985"/>
                </a:cubicBezTo>
                <a:cubicBezTo>
                  <a:pt x="2867980" y="2306203"/>
                  <a:pt x="2871448" y="2329160"/>
                  <a:pt x="2864836" y="2382058"/>
                </a:cubicBezTo>
                <a:cubicBezTo>
                  <a:pt x="2812307" y="2539639"/>
                  <a:pt x="2854624" y="2453999"/>
                  <a:pt x="2827890" y="2400531"/>
                </a:cubicBezTo>
                <a:cubicBezTo>
                  <a:pt x="2823536" y="2391823"/>
                  <a:pt x="2809417" y="2394374"/>
                  <a:pt x="2800181" y="2391295"/>
                </a:cubicBezTo>
                <a:cubicBezTo>
                  <a:pt x="2790945" y="2406689"/>
                  <a:pt x="2780500" y="2421419"/>
                  <a:pt x="2772472" y="2437476"/>
                </a:cubicBezTo>
                <a:cubicBezTo>
                  <a:pt x="2768118" y="2446184"/>
                  <a:pt x="2766852" y="2456145"/>
                  <a:pt x="2763236" y="2465185"/>
                </a:cubicBezTo>
                <a:cubicBezTo>
                  <a:pt x="2754528" y="2486956"/>
                  <a:pt x="2744763" y="2508288"/>
                  <a:pt x="2735526" y="2529840"/>
                </a:cubicBezTo>
                <a:cubicBezTo>
                  <a:pt x="2726290" y="2514446"/>
                  <a:pt x="2715845" y="2499715"/>
                  <a:pt x="2707817" y="2483658"/>
                </a:cubicBezTo>
                <a:cubicBezTo>
                  <a:pt x="2703463" y="2474950"/>
                  <a:pt x="2701379" y="2465274"/>
                  <a:pt x="2698581" y="2455949"/>
                </a:cubicBezTo>
                <a:cubicBezTo>
                  <a:pt x="2692140" y="2434481"/>
                  <a:pt x="2690132" y="2411342"/>
                  <a:pt x="2680108" y="2391295"/>
                </a:cubicBezTo>
                <a:cubicBezTo>
                  <a:pt x="2668264" y="2367606"/>
                  <a:pt x="2649320" y="2348192"/>
                  <a:pt x="2633926" y="2326640"/>
                </a:cubicBezTo>
                <a:cubicBezTo>
                  <a:pt x="2624690" y="2332798"/>
                  <a:pt x="2612375" y="2335877"/>
                  <a:pt x="2606217" y="2345113"/>
                </a:cubicBezTo>
                <a:cubicBezTo>
                  <a:pt x="2599176" y="2355675"/>
                  <a:pt x="2598776" y="2369492"/>
                  <a:pt x="2596981" y="2382058"/>
                </a:cubicBezTo>
                <a:cubicBezTo>
                  <a:pt x="2589528" y="2434229"/>
                  <a:pt x="2584666" y="2486737"/>
                  <a:pt x="2578508" y="2539076"/>
                </a:cubicBezTo>
                <a:cubicBezTo>
                  <a:pt x="2562415" y="2506889"/>
                  <a:pt x="2553356" y="2491328"/>
                  <a:pt x="2541563" y="2455949"/>
                </a:cubicBezTo>
                <a:cubicBezTo>
                  <a:pt x="2537549" y="2443906"/>
                  <a:pt x="2535080" y="2431396"/>
                  <a:pt x="2532326" y="2419004"/>
                </a:cubicBezTo>
                <a:cubicBezTo>
                  <a:pt x="2528920" y="2403679"/>
                  <a:pt x="2530879" y="2386452"/>
                  <a:pt x="2523090" y="2372822"/>
                </a:cubicBezTo>
                <a:cubicBezTo>
                  <a:pt x="2517583" y="2363184"/>
                  <a:pt x="2504617" y="2360507"/>
                  <a:pt x="2495381" y="2354349"/>
                </a:cubicBezTo>
                <a:cubicBezTo>
                  <a:pt x="2495381" y="2354349"/>
                  <a:pt x="2482402" y="2391086"/>
                  <a:pt x="2476908" y="2409767"/>
                </a:cubicBezTo>
                <a:cubicBezTo>
                  <a:pt x="2467003" y="2443444"/>
                  <a:pt x="2458435" y="2477500"/>
                  <a:pt x="2449199" y="2511367"/>
                </a:cubicBezTo>
                <a:cubicBezTo>
                  <a:pt x="2436884" y="2532919"/>
                  <a:pt x="2436738" y="2571941"/>
                  <a:pt x="2412254" y="2576022"/>
                </a:cubicBezTo>
                <a:cubicBezTo>
                  <a:pt x="2393047" y="2579223"/>
                  <a:pt x="2400435" y="2538904"/>
                  <a:pt x="2393781" y="2520604"/>
                </a:cubicBezTo>
                <a:cubicBezTo>
                  <a:pt x="2388115" y="2505022"/>
                  <a:pt x="2381466" y="2489816"/>
                  <a:pt x="2375308" y="2474422"/>
                </a:cubicBezTo>
                <a:cubicBezTo>
                  <a:pt x="2359914" y="2471343"/>
                  <a:pt x="2344356" y="2461377"/>
                  <a:pt x="2329126" y="2465185"/>
                </a:cubicBezTo>
                <a:cubicBezTo>
                  <a:pt x="2303967" y="2471475"/>
                  <a:pt x="2298516" y="2501600"/>
                  <a:pt x="2292181" y="2520604"/>
                </a:cubicBezTo>
                <a:cubicBezTo>
                  <a:pt x="2286023" y="2529840"/>
                  <a:pt x="2278081" y="2538110"/>
                  <a:pt x="2273708" y="2548313"/>
                </a:cubicBezTo>
                <a:cubicBezTo>
                  <a:pt x="2268708" y="2559981"/>
                  <a:pt x="2271003" y="2574373"/>
                  <a:pt x="2264472" y="2585258"/>
                </a:cubicBezTo>
                <a:cubicBezTo>
                  <a:pt x="2252100" y="2605877"/>
                  <a:pt x="2233684" y="2622203"/>
                  <a:pt x="2218290" y="2640676"/>
                </a:cubicBezTo>
                <a:cubicBezTo>
                  <a:pt x="2187774" y="2549130"/>
                  <a:pt x="2204540" y="2604149"/>
                  <a:pt x="2172108" y="2474422"/>
                </a:cubicBezTo>
                <a:cubicBezTo>
                  <a:pt x="2159793" y="2459028"/>
                  <a:pt x="2143321" y="2446187"/>
                  <a:pt x="2135163" y="2428240"/>
                </a:cubicBezTo>
                <a:cubicBezTo>
                  <a:pt x="2127413" y="2411191"/>
                  <a:pt x="2129989" y="2391104"/>
                  <a:pt x="2125926" y="2372822"/>
                </a:cubicBezTo>
                <a:cubicBezTo>
                  <a:pt x="2123814" y="2363318"/>
                  <a:pt x="2126293" y="2346714"/>
                  <a:pt x="2116690" y="2345113"/>
                </a:cubicBezTo>
                <a:cubicBezTo>
                  <a:pt x="2066605" y="2336765"/>
                  <a:pt x="2068493" y="2371645"/>
                  <a:pt x="2061272" y="2400531"/>
                </a:cubicBezTo>
                <a:cubicBezTo>
                  <a:pt x="2045878" y="2428240"/>
                  <a:pt x="2028587" y="2454977"/>
                  <a:pt x="2015090" y="2483658"/>
                </a:cubicBezTo>
                <a:cubicBezTo>
                  <a:pt x="2003889" y="2507459"/>
                  <a:pt x="2003814" y="2537008"/>
                  <a:pt x="1987381" y="2557549"/>
                </a:cubicBezTo>
                <a:cubicBezTo>
                  <a:pt x="1977024" y="2570496"/>
                  <a:pt x="1956593" y="2569864"/>
                  <a:pt x="1941199" y="2576022"/>
                </a:cubicBezTo>
                <a:cubicBezTo>
                  <a:pt x="1935041" y="2566786"/>
                  <a:pt x="1927099" y="2558516"/>
                  <a:pt x="1922726" y="2548313"/>
                </a:cubicBezTo>
                <a:cubicBezTo>
                  <a:pt x="1917726" y="2536645"/>
                  <a:pt x="1917504" y="2523410"/>
                  <a:pt x="1913490" y="2511367"/>
                </a:cubicBezTo>
                <a:cubicBezTo>
                  <a:pt x="1908247" y="2495638"/>
                  <a:pt x="1901751" y="2480336"/>
                  <a:pt x="1895017" y="2465185"/>
                </a:cubicBezTo>
                <a:cubicBezTo>
                  <a:pt x="1889425" y="2452603"/>
                  <a:pt x="1886281" y="2437976"/>
                  <a:pt x="1876545" y="2428240"/>
                </a:cubicBezTo>
                <a:cubicBezTo>
                  <a:pt x="1866809" y="2418504"/>
                  <a:pt x="1851914" y="2415925"/>
                  <a:pt x="1839599" y="2409767"/>
                </a:cubicBezTo>
                <a:cubicBezTo>
                  <a:pt x="1833441" y="2419003"/>
                  <a:pt x="1826633" y="2427838"/>
                  <a:pt x="1821126" y="2437476"/>
                </a:cubicBezTo>
                <a:cubicBezTo>
                  <a:pt x="1814295" y="2449431"/>
                  <a:pt x="1811107" y="2463553"/>
                  <a:pt x="1802654" y="2474422"/>
                </a:cubicBezTo>
                <a:cubicBezTo>
                  <a:pt x="1789288" y="2491607"/>
                  <a:pt x="1771866" y="2505210"/>
                  <a:pt x="1756472" y="2520604"/>
                </a:cubicBezTo>
                <a:cubicBezTo>
                  <a:pt x="1747236" y="2511368"/>
                  <a:pt x="1734605" y="2504578"/>
                  <a:pt x="1728763" y="2492895"/>
                </a:cubicBezTo>
                <a:cubicBezTo>
                  <a:pt x="1721742" y="2478854"/>
                  <a:pt x="1723334" y="2461943"/>
                  <a:pt x="1719526" y="2446713"/>
                </a:cubicBezTo>
                <a:cubicBezTo>
                  <a:pt x="1717165" y="2437268"/>
                  <a:pt x="1712651" y="2428449"/>
                  <a:pt x="1710290" y="2419004"/>
                </a:cubicBezTo>
                <a:cubicBezTo>
                  <a:pt x="1706483" y="2403774"/>
                  <a:pt x="1712155" y="2383923"/>
                  <a:pt x="1701054" y="2372822"/>
                </a:cubicBezTo>
                <a:cubicBezTo>
                  <a:pt x="1687285" y="2359053"/>
                  <a:pt x="1664109" y="2360507"/>
                  <a:pt x="1645636" y="2354349"/>
                </a:cubicBezTo>
                <a:cubicBezTo>
                  <a:pt x="1645636" y="2354349"/>
                  <a:pt x="1627750" y="2409970"/>
                  <a:pt x="1617926" y="2437476"/>
                </a:cubicBezTo>
                <a:cubicBezTo>
                  <a:pt x="1590311" y="2514798"/>
                  <a:pt x="1605843" y="2451716"/>
                  <a:pt x="1590217" y="2529840"/>
                </a:cubicBezTo>
                <a:cubicBezTo>
                  <a:pt x="1547418" y="2465639"/>
                  <a:pt x="1598467" y="2546338"/>
                  <a:pt x="1553272" y="2455949"/>
                </a:cubicBezTo>
                <a:cubicBezTo>
                  <a:pt x="1548308" y="2446020"/>
                  <a:pt x="1540957" y="2437476"/>
                  <a:pt x="1534799" y="2428240"/>
                </a:cubicBezTo>
                <a:cubicBezTo>
                  <a:pt x="1512597" y="2394938"/>
                  <a:pt x="1511399" y="2350312"/>
                  <a:pt x="1488617" y="2317404"/>
                </a:cubicBezTo>
                <a:cubicBezTo>
                  <a:pt x="1481391" y="2306967"/>
                  <a:pt x="1463987" y="2311246"/>
                  <a:pt x="1451672" y="2308167"/>
                </a:cubicBezTo>
                <a:cubicBezTo>
                  <a:pt x="1445514" y="2323561"/>
                  <a:pt x="1439933" y="2339198"/>
                  <a:pt x="1433199" y="2354349"/>
                </a:cubicBezTo>
                <a:cubicBezTo>
                  <a:pt x="1427607" y="2366931"/>
                  <a:pt x="1418349" y="2378011"/>
                  <a:pt x="1414726" y="2391295"/>
                </a:cubicBezTo>
                <a:cubicBezTo>
                  <a:pt x="1408998" y="2412298"/>
                  <a:pt x="1409384" y="2434530"/>
                  <a:pt x="1405490" y="2455949"/>
                </a:cubicBezTo>
                <a:cubicBezTo>
                  <a:pt x="1403219" y="2468439"/>
                  <a:pt x="1399333" y="2480580"/>
                  <a:pt x="1396254" y="2492895"/>
                </a:cubicBezTo>
                <a:cubicBezTo>
                  <a:pt x="1379968" y="2444039"/>
                  <a:pt x="1390785" y="2481290"/>
                  <a:pt x="1377781" y="2409767"/>
                </a:cubicBezTo>
                <a:cubicBezTo>
                  <a:pt x="1374769" y="2393199"/>
                  <a:pt x="1368466" y="2354191"/>
                  <a:pt x="1359308" y="2335876"/>
                </a:cubicBezTo>
                <a:cubicBezTo>
                  <a:pt x="1345132" y="2307525"/>
                  <a:pt x="1324256" y="2282429"/>
                  <a:pt x="1313126" y="2252749"/>
                </a:cubicBezTo>
                <a:cubicBezTo>
                  <a:pt x="1305482" y="2232365"/>
                  <a:pt x="1309618" y="2209098"/>
                  <a:pt x="1303890" y="2188095"/>
                </a:cubicBezTo>
                <a:cubicBezTo>
                  <a:pt x="1300267" y="2174811"/>
                  <a:pt x="1291575" y="2163464"/>
                  <a:pt x="1285417" y="2151149"/>
                </a:cubicBezTo>
                <a:cubicBezTo>
                  <a:pt x="1240477" y="2218561"/>
                  <a:pt x="1297937" y="2127103"/>
                  <a:pt x="1248472" y="2234276"/>
                </a:cubicBezTo>
                <a:cubicBezTo>
                  <a:pt x="1238070" y="2256814"/>
                  <a:pt x="1218219" y="2275028"/>
                  <a:pt x="1211526" y="2298931"/>
                </a:cubicBezTo>
                <a:cubicBezTo>
                  <a:pt x="1152079" y="2511240"/>
                  <a:pt x="1232494" y="2416506"/>
                  <a:pt x="1146872" y="2502131"/>
                </a:cubicBezTo>
                <a:cubicBezTo>
                  <a:pt x="1099694" y="2470679"/>
                  <a:pt x="1131759" y="2499614"/>
                  <a:pt x="1100690" y="2437476"/>
                </a:cubicBezTo>
                <a:cubicBezTo>
                  <a:pt x="1092662" y="2421419"/>
                  <a:pt x="1079886" y="2407866"/>
                  <a:pt x="1072981" y="2391295"/>
                </a:cubicBezTo>
                <a:cubicBezTo>
                  <a:pt x="1064360" y="2370605"/>
                  <a:pt x="1059944" y="2348385"/>
                  <a:pt x="1054508" y="2326640"/>
                </a:cubicBezTo>
                <a:cubicBezTo>
                  <a:pt x="1050701" y="2311410"/>
                  <a:pt x="1053980" y="2293520"/>
                  <a:pt x="1045272" y="2280458"/>
                </a:cubicBezTo>
                <a:cubicBezTo>
                  <a:pt x="1039872" y="2272357"/>
                  <a:pt x="1026799" y="2274301"/>
                  <a:pt x="1017563" y="2271222"/>
                </a:cubicBezTo>
                <a:cubicBezTo>
                  <a:pt x="1017563" y="2271222"/>
                  <a:pt x="1006150" y="2332992"/>
                  <a:pt x="999090" y="2363585"/>
                </a:cubicBezTo>
                <a:cubicBezTo>
                  <a:pt x="996901" y="2373072"/>
                  <a:pt x="992215" y="2381849"/>
                  <a:pt x="989854" y="2391295"/>
                </a:cubicBezTo>
                <a:cubicBezTo>
                  <a:pt x="986046" y="2406525"/>
                  <a:pt x="983696" y="2422082"/>
                  <a:pt x="980617" y="2437476"/>
                </a:cubicBezTo>
                <a:cubicBezTo>
                  <a:pt x="968701" y="2454158"/>
                  <a:pt x="944885" y="2531054"/>
                  <a:pt x="906726" y="2492895"/>
                </a:cubicBezTo>
                <a:cubicBezTo>
                  <a:pt x="896990" y="2483159"/>
                  <a:pt x="894411" y="2468264"/>
                  <a:pt x="888254" y="2455949"/>
                </a:cubicBezTo>
                <a:cubicBezTo>
                  <a:pt x="841077" y="2424497"/>
                  <a:pt x="873141" y="2453431"/>
                  <a:pt x="842072" y="2391295"/>
                </a:cubicBezTo>
                <a:cubicBezTo>
                  <a:pt x="807881" y="2322915"/>
                  <a:pt x="814682" y="2336196"/>
                  <a:pt x="768181" y="2289695"/>
                </a:cubicBezTo>
                <a:cubicBezTo>
                  <a:pt x="768181" y="2289695"/>
                  <a:pt x="755057" y="2326390"/>
                  <a:pt x="749708" y="2345113"/>
                </a:cubicBezTo>
                <a:cubicBezTo>
                  <a:pt x="742733" y="2369524"/>
                  <a:pt x="737778" y="2394473"/>
                  <a:pt x="731236" y="2419004"/>
                </a:cubicBezTo>
                <a:cubicBezTo>
                  <a:pt x="703859" y="2521670"/>
                  <a:pt x="716787" y="2447443"/>
                  <a:pt x="703526" y="2566785"/>
                </a:cubicBezTo>
                <a:cubicBezTo>
                  <a:pt x="677809" y="2528208"/>
                  <a:pt x="692903" y="2546925"/>
                  <a:pt x="657345" y="2511367"/>
                </a:cubicBezTo>
                <a:cubicBezTo>
                  <a:pt x="629044" y="2483066"/>
                  <a:pt x="628205" y="2436746"/>
                  <a:pt x="611163" y="2400531"/>
                </a:cubicBezTo>
                <a:cubicBezTo>
                  <a:pt x="603519" y="2384287"/>
                  <a:pt x="592690" y="2369743"/>
                  <a:pt x="583454" y="2354349"/>
                </a:cubicBezTo>
                <a:cubicBezTo>
                  <a:pt x="566394" y="2325915"/>
                  <a:pt x="569956" y="2285432"/>
                  <a:pt x="546508" y="2261985"/>
                </a:cubicBezTo>
                <a:cubicBezTo>
                  <a:pt x="535407" y="2250884"/>
                  <a:pt x="509034" y="2258160"/>
                  <a:pt x="500326" y="2271222"/>
                </a:cubicBezTo>
                <a:cubicBezTo>
                  <a:pt x="486557" y="2291875"/>
                  <a:pt x="494169" y="2320483"/>
                  <a:pt x="491090" y="2345113"/>
                </a:cubicBezTo>
                <a:cubicBezTo>
                  <a:pt x="484037" y="2373324"/>
                  <a:pt x="472317" y="2428541"/>
                  <a:pt x="454145" y="2446713"/>
                </a:cubicBezTo>
                <a:cubicBezTo>
                  <a:pt x="447261" y="2453597"/>
                  <a:pt x="447987" y="2428240"/>
                  <a:pt x="444908" y="2419004"/>
                </a:cubicBezTo>
                <a:cubicBezTo>
                  <a:pt x="444908" y="2419004"/>
                  <a:pt x="401013" y="2364184"/>
                  <a:pt x="380254" y="2335876"/>
                </a:cubicBezTo>
                <a:cubicBezTo>
                  <a:pt x="371683" y="2324188"/>
                  <a:pt x="322271" y="2244399"/>
                  <a:pt x="306363" y="2234276"/>
                </a:cubicBezTo>
                <a:cubicBezTo>
                  <a:pt x="287453" y="2222243"/>
                  <a:pt x="262695" y="2207934"/>
                  <a:pt x="241708" y="2215804"/>
                </a:cubicBezTo>
                <a:cubicBezTo>
                  <a:pt x="227009" y="2221316"/>
                  <a:pt x="235551" y="2246591"/>
                  <a:pt x="232472" y="2261985"/>
                </a:cubicBezTo>
                <a:lnTo>
                  <a:pt x="213999" y="2308167"/>
                </a:lnTo>
                <a:cubicBezTo>
                  <a:pt x="206767" y="2326246"/>
                  <a:pt x="214998" y="2363585"/>
                  <a:pt x="195526" y="2363585"/>
                </a:cubicBezTo>
                <a:cubicBezTo>
                  <a:pt x="176799" y="2363585"/>
                  <a:pt x="189369" y="2326640"/>
                  <a:pt x="186290" y="2308167"/>
                </a:cubicBezTo>
                <a:cubicBezTo>
                  <a:pt x="180132" y="2295852"/>
                  <a:pt x="175820" y="2282426"/>
                  <a:pt x="167817" y="2271222"/>
                </a:cubicBezTo>
                <a:cubicBezTo>
                  <a:pt x="160225" y="2260593"/>
                  <a:pt x="147031" y="2254590"/>
                  <a:pt x="140108" y="2243513"/>
                </a:cubicBezTo>
                <a:cubicBezTo>
                  <a:pt x="125739" y="2220522"/>
                  <a:pt x="125500" y="2154220"/>
                  <a:pt x="66217" y="2188095"/>
                </a:cubicBezTo>
                <a:cubicBezTo>
                  <a:pt x="52587" y="2195884"/>
                  <a:pt x="60060" y="2218882"/>
                  <a:pt x="56981" y="2234276"/>
                </a:cubicBezTo>
                <a:cubicBezTo>
                  <a:pt x="50823" y="2243512"/>
                  <a:pt x="42018" y="2251454"/>
                  <a:pt x="38508" y="2261985"/>
                </a:cubicBezTo>
                <a:cubicBezTo>
                  <a:pt x="32586" y="2279752"/>
                  <a:pt x="37647" y="2300653"/>
                  <a:pt x="29272" y="2317404"/>
                </a:cubicBezTo>
                <a:cubicBezTo>
                  <a:pt x="24308" y="2327333"/>
                  <a:pt x="10799" y="2329719"/>
                  <a:pt x="1563" y="2335876"/>
                </a:cubicBezTo>
                <a:lnTo>
                  <a:pt x="0" y="233196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18371">
            <a:off x="7555031" y="3639384"/>
            <a:ext cx="2533650" cy="2124075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accent6"/>
            </a:solidFill>
          </a:ln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289254"/>
              </p:ext>
            </p:extLst>
          </p:nvPr>
        </p:nvGraphicFramePr>
        <p:xfrm>
          <a:off x="10044736" y="4764018"/>
          <a:ext cx="1781560" cy="157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showAsIcon="1" r:id="rId5" imgW="914400" imgH="806400" progId="AcroExch.Document.DC">
                  <p:link updateAutomatic="1"/>
                </p:oleObj>
              </mc:Choice>
              <mc:Fallback>
                <p:oleObj name="Acrobat Document" showAsIcon="1" r:id="rId5" imgW="914400" imgH="806400" progId="AcroExch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44736" y="4764018"/>
                        <a:ext cx="1781560" cy="1571237"/>
                      </a:xfrm>
                      <a:prstGeom prst="rect">
                        <a:avLst/>
                      </a:prstGeom>
                      <a:blipFill dpi="0" rotWithShape="1">
                        <a:blip r:embed="rId3">
                          <a:alphaModFix amt="72000"/>
                        </a:blip>
                        <a:srcRect/>
                        <a:stretch>
                          <a:fillRect/>
                        </a:stretch>
                      </a:blipFill>
                      <a:ln w="25400"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81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80" y="936383"/>
            <a:ext cx="10587548" cy="763526"/>
          </a:xfrm>
        </p:spPr>
        <p:txBody>
          <a:bodyPr/>
          <a:lstStyle/>
          <a:p>
            <a:r>
              <a:rPr lang="en-US" dirty="0" smtClean="0"/>
              <a:t>Architecture &amp; Scale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02144"/>
              </p:ext>
            </p:extLst>
          </p:nvPr>
        </p:nvGraphicFramePr>
        <p:xfrm>
          <a:off x="445915" y="5649373"/>
          <a:ext cx="5972785" cy="833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164">
                  <a:extLst>
                    <a:ext uri="{9D8B030D-6E8A-4147-A177-3AD203B41FA5}">
                      <a16:colId xmlns:a16="http://schemas.microsoft.com/office/drawing/2014/main" val="4248572263"/>
                    </a:ext>
                  </a:extLst>
                </a:gridCol>
                <a:gridCol w="1763521">
                  <a:extLst>
                    <a:ext uri="{9D8B030D-6E8A-4147-A177-3AD203B41FA5}">
                      <a16:colId xmlns:a16="http://schemas.microsoft.com/office/drawing/2014/main" val="676933268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2795064895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2162181670"/>
                    </a:ext>
                  </a:extLst>
                </a:gridCol>
              </a:tblGrid>
              <a:tr h="295558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Scale  of</a:t>
                      </a:r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the system 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(Till Q3</a:t>
                      </a:r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- 19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87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21647"/>
                  </a:ext>
                </a:extLst>
              </a:tr>
              <a:tr h="467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size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TB (compressed)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600 Events/Sec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700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5915" y="5414165"/>
            <a:ext cx="1131746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1995487"/>
            <a:ext cx="11287125" cy="31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5" y="1159729"/>
            <a:ext cx="10587548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DR - Major Roadblock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1325" y="1852231"/>
            <a:ext cx="90095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F6C96"/>
                </a:solidFill>
              </a:rPr>
              <a:t>Requirement </a:t>
            </a:r>
            <a:r>
              <a:rPr lang="en-US" dirty="0" smtClean="0"/>
              <a:t>: </a:t>
            </a:r>
          </a:p>
          <a:p>
            <a:r>
              <a:rPr lang="en-US" dirty="0" smtClean="0"/>
              <a:t>A disaster recovery (</a:t>
            </a:r>
            <a:r>
              <a:rPr lang="en-US" sz="2400" b="1" dirty="0">
                <a:solidFill>
                  <a:srgbClr val="3F6C96"/>
                </a:solidFill>
              </a:rPr>
              <a:t>DR</a:t>
            </a:r>
            <a:r>
              <a:rPr lang="en-US" dirty="0" smtClean="0"/>
              <a:t>)solution should be in place as data is used for SLA ( and hence) financial calculations for IAAS users.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88729"/>
              </p:ext>
            </p:extLst>
          </p:nvPr>
        </p:nvGraphicFramePr>
        <p:xfrm>
          <a:off x="751325" y="5261460"/>
          <a:ext cx="1130017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588">
                  <a:extLst>
                    <a:ext uri="{9D8B030D-6E8A-4147-A177-3AD203B41FA5}">
                      <a16:colId xmlns:a16="http://schemas.microsoft.com/office/drawing/2014/main" val="4248572263"/>
                    </a:ext>
                  </a:extLst>
                </a:gridCol>
                <a:gridCol w="9257582">
                  <a:extLst>
                    <a:ext uri="{9D8B030D-6E8A-4147-A177-3AD203B41FA5}">
                      <a16:colId xmlns:a16="http://schemas.microsoft.com/office/drawing/2014/main" val="676933268"/>
                    </a:ext>
                  </a:extLst>
                </a:gridCol>
              </a:tblGrid>
              <a:tr h="349746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Challenges ( Alternative ways : Spent around 1 month for</a:t>
                      </a:r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finding right solution)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78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21647"/>
                  </a:ext>
                </a:extLst>
              </a:tr>
              <a:tr h="3206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Hbase</a:t>
                      </a:r>
                      <a:r>
                        <a:rPr lang="en-US" sz="1600" dirty="0" smtClean="0"/>
                        <a:t> snapshots</a:t>
                      </a:r>
                      <a:endParaRPr lang="en-US" sz="1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It’s a shallow copy</a:t>
                      </a:r>
                      <a:r>
                        <a:rPr lang="en-US" sz="1600" baseline="0" dirty="0" smtClean="0"/>
                        <a:t> hence can not be used</a:t>
                      </a:r>
                      <a:endParaRPr lang="en-US" sz="1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7006"/>
                  </a:ext>
                </a:extLst>
              </a:tr>
              <a:tr h="3206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Hbase</a:t>
                      </a:r>
                      <a:r>
                        <a:rPr lang="en-US" sz="1600" dirty="0" smtClean="0"/>
                        <a:t> Replication</a:t>
                      </a:r>
                      <a:endParaRPr lang="en-US" sz="1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Expensive as it needs another cluster</a:t>
                      </a:r>
                      <a:endParaRPr lang="en-US" sz="1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814344"/>
                  </a:ext>
                </a:extLst>
              </a:tr>
              <a:tr h="3206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Hbase</a:t>
                      </a:r>
                      <a:r>
                        <a:rPr lang="en-US" sz="1600" dirty="0" smtClean="0"/>
                        <a:t> Exports</a:t>
                      </a:r>
                      <a:endParaRPr lang="en-US" sz="1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EC681C"/>
                          </a:solidFill>
                        </a:rPr>
                        <a:t>Not reliable. Also mean time to recovery is around 25</a:t>
                      </a:r>
                      <a:r>
                        <a:rPr lang="en-US" sz="1600" baseline="0" dirty="0" smtClean="0">
                          <a:solidFill>
                            <a:srgbClr val="EC681C"/>
                          </a:solidFill>
                        </a:rPr>
                        <a:t> days</a:t>
                      </a:r>
                      <a:endParaRPr lang="en-US" sz="1600" dirty="0">
                        <a:solidFill>
                          <a:srgbClr val="EC681C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8457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51325" y="3040133"/>
            <a:ext cx="3047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F6C96"/>
                </a:solidFill>
              </a:rPr>
              <a:t>Typical </a:t>
            </a:r>
            <a:r>
              <a:rPr lang="en-US" sz="2400" b="1" dirty="0" smtClean="0">
                <a:solidFill>
                  <a:srgbClr val="3F6C96"/>
                </a:solidFill>
              </a:rPr>
              <a:t>Backup System</a:t>
            </a:r>
            <a:endParaRPr lang="en-US" sz="2400" b="1" dirty="0">
              <a:solidFill>
                <a:srgbClr val="3F6C96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83" y="3682917"/>
            <a:ext cx="4810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5" y="1159729"/>
            <a:ext cx="10587548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DR Solution – “Out of Box” Thinking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30" y="2207360"/>
            <a:ext cx="8667750" cy="2133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49882"/>
              </p:ext>
            </p:extLst>
          </p:nvPr>
        </p:nvGraphicFramePr>
        <p:xfrm>
          <a:off x="900023" y="4803345"/>
          <a:ext cx="1069335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902">
                  <a:extLst>
                    <a:ext uri="{9D8B030D-6E8A-4147-A177-3AD203B41FA5}">
                      <a16:colId xmlns:a16="http://schemas.microsoft.com/office/drawing/2014/main" val="4248572263"/>
                    </a:ext>
                  </a:extLst>
                </a:gridCol>
                <a:gridCol w="8760455">
                  <a:extLst>
                    <a:ext uri="{9D8B030D-6E8A-4147-A177-3AD203B41FA5}">
                      <a16:colId xmlns:a16="http://schemas.microsoft.com/office/drawing/2014/main" val="676933268"/>
                    </a:ext>
                  </a:extLst>
                </a:gridCol>
              </a:tblGrid>
              <a:tr h="349746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Advantages of the solution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78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21647"/>
                  </a:ext>
                </a:extLst>
              </a:tr>
              <a:tr h="320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to recovery</a:t>
                      </a:r>
                      <a:endParaRPr lang="en-US" sz="1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It came down to minutes once the new cluster is ready compared to 25 days</a:t>
                      </a:r>
                      <a:endParaRPr lang="en-US" sz="1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7006"/>
                  </a:ext>
                </a:extLst>
              </a:tr>
              <a:tr h="320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Cost</a:t>
                      </a:r>
                      <a:endParaRPr lang="en-US" sz="1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minimal cost due to storing partial</a:t>
                      </a:r>
                      <a:r>
                        <a:rPr lang="en-US" sz="1600" baseline="0" dirty="0" smtClean="0"/>
                        <a:t> raw data</a:t>
                      </a:r>
                      <a:endParaRPr lang="en-US" sz="1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814344"/>
                  </a:ext>
                </a:extLst>
              </a:tr>
              <a:tr h="320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Reliable</a:t>
                      </a:r>
                      <a:endParaRPr lang="en-US" sz="1600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EC681C"/>
                          </a:solidFill>
                        </a:rPr>
                        <a:t>System worked well when</a:t>
                      </a:r>
                      <a:r>
                        <a:rPr lang="en-US" sz="1600" baseline="0" dirty="0" smtClean="0">
                          <a:solidFill>
                            <a:srgbClr val="EC681C"/>
                          </a:solidFill>
                        </a:rPr>
                        <a:t> live streaming as well as backup data was ingested </a:t>
                      </a:r>
                      <a:r>
                        <a:rPr lang="en-US" sz="1600" baseline="0" dirty="0" err="1" smtClean="0">
                          <a:solidFill>
                            <a:srgbClr val="EC681C"/>
                          </a:solidFill>
                        </a:rPr>
                        <a:t>simultaniously</a:t>
                      </a:r>
                      <a:endParaRPr lang="en-US" sz="1600" dirty="0">
                        <a:solidFill>
                          <a:srgbClr val="EC681C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8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5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982" y="833015"/>
            <a:ext cx="10587548" cy="763526"/>
          </a:xfrm>
        </p:spPr>
        <p:txBody>
          <a:bodyPr/>
          <a:lstStyle/>
          <a:p>
            <a:r>
              <a:rPr lang="en-US" dirty="0" smtClean="0"/>
              <a:t>Better ways – How I will solve it now.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1901950"/>
            <a:ext cx="8398775" cy="1582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620" y="3626346"/>
            <a:ext cx="109438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F6C96"/>
                </a:solidFill>
              </a:rPr>
              <a:t>Advantages</a:t>
            </a:r>
          </a:p>
          <a:p>
            <a:endParaRPr lang="en-US" dirty="0">
              <a:solidFill>
                <a:srgbClr val="3F6C96"/>
              </a:solidFill>
            </a:endParaRPr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Zero lead time ( It took us 2 months to get server delivery and  commissioning in data center from HP)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No overhead of hardware management ( We generally have 1 disk failure per 7 months )</a:t>
            </a:r>
          </a:p>
          <a:p>
            <a:pPr>
              <a:buClr>
                <a:srgbClr val="EC681C"/>
              </a:buClr>
            </a:pPr>
            <a:endParaRPr lang="en-US" dirty="0" smtClean="0"/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Pay as you go. (Could not commercialized this as a solution due to high initial price)</a:t>
            </a:r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Easy security ( IAM is easy to understand compared to </a:t>
            </a:r>
            <a:r>
              <a:rPr lang="en-US" dirty="0" err="1" smtClean="0"/>
              <a:t>Kerberose</a:t>
            </a:r>
            <a:r>
              <a:rPr lang="en-US" dirty="0" smtClean="0"/>
              <a:t> in Hadoop)</a:t>
            </a:r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Clr>
                <a:srgbClr val="EC681C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Backup, Scaling up the cluster is simple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51325" y="3581705"/>
            <a:ext cx="1131746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89195" y="3429000"/>
            <a:ext cx="8755084" cy="763525"/>
          </a:xfrm>
        </p:spPr>
        <p:txBody>
          <a:bodyPr/>
          <a:lstStyle/>
          <a:p>
            <a:r>
              <a:rPr lang="en-US" dirty="0" smtClean="0"/>
              <a:t>PART 2: SMTP 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7" y="2207360"/>
            <a:ext cx="11409728" cy="4247352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1138425"/>
            <a:ext cx="6871725" cy="763525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eployment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file:///C:\Users\kulkaunm\Desktop\orion-demo\white%20paper.pdf</vt:lpstr>
      <vt:lpstr>Orion Health – Assignment Discussion</vt:lpstr>
      <vt:lpstr>Part 1 : Accomplishment</vt:lpstr>
      <vt:lpstr>Large Scale Monitoring Data System</vt:lpstr>
      <vt:lpstr>Architecture &amp; Scale</vt:lpstr>
      <vt:lpstr>DR - Major Roadblock</vt:lpstr>
      <vt:lpstr>DR Solution – “Out of Box” Thinking </vt:lpstr>
      <vt:lpstr>Better ways – How I will solve it now.</vt:lpstr>
      <vt:lpstr>PART 2: SMTP Proxy</vt:lpstr>
      <vt:lpstr>Deployment Setup</vt:lpstr>
      <vt:lpstr>Operation Flow</vt:lpstr>
      <vt:lpstr>Demo</vt:lpstr>
      <vt:lpstr>CI/CD</vt:lpstr>
      <vt:lpstr>Positives and Improvements</vt:lpstr>
      <vt:lpstr>Kia Ora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2014-11-29T20:05:49Z</dcterms:created>
  <dcterms:modified xsi:type="dcterms:W3CDTF">2019-09-26T06:25:32Z</dcterms:modified>
</cp:coreProperties>
</file>