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635000" y="254000"/>
            <a:ext cx="7874000" cy="635000"/>
          </a:xfrm>
          <a:prstGeom prst="rect">
            <a:avLst/>
          </a:prstGeom>
        </p:spPr>
        <p:txBody>
          <a:bodyPr anchor="t" rtlCol="false" anchorCtr="true"/>
          <a:lstStyle/>
          <a:p>
            <a:pPr algn="l">
              <a:defRPr/>
            </a:pPr>
            <a:r>
              <a:rPr lang="en-IN"/>
              <a:t/>
            </a:r>
            <a:endParaRPr lang="en-US" sz="1100"/>
          </a:p>
          <a:p>
            <a:r>
              <a:rPr lang="en-US" sz="2800">
                <a:latin typeface="Bitter"/>
              </a:rPr>
              <a:t>Introduction to Consensus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635000" y="1016000"/>
            <a:ext cx="7874000" cy="5588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IN"/>
              <a:t/>
            </a:r>
            <a:endParaRPr lang="en-US" sz="1100"/>
          </a:p>
          <a:p>
            <a:pPr>
              <a:buSzPct val="18000"/>
              <a:buFont typeface="Arial"/>
              <a:buChar char="•"/>
            </a:pPr>
            <a:r>
              <a:rPr lang="en-US" sz="1800">
                <a:latin typeface="Inter"/>
              </a:rPr>
              <a:t>Consensus is fundamental to distributed systems</a:t>
            </a:r>
          </a:p>
          <a:p>
            <a:pPr>
              <a:buSzPct val="18000"/>
              <a:buFont typeface="Arial"/>
              <a:buChar char="•"/>
            </a:pPr>
            <a:r>
              <a:rPr lang="en-US" sz="1800">
                <a:latin typeface="Inter"/>
              </a:rPr>
              <a:t>Key challenges in achieving agreement</a:t>
            </a:r>
          </a:p>
          <a:p>
            <a:pPr>
              <a:buSzPct val="18000"/>
              <a:buFont typeface="Arial"/>
              <a:buChar char="•"/>
            </a:pPr>
            <a:r>
              <a:rPr lang="en-US" sz="1800">
                <a:latin typeface="Inter"/>
              </a:rPr>
              <a:t>Understanding the need for two-phase protocols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635000" y="254000"/>
            <a:ext cx="7874000" cy="635000"/>
          </a:xfrm>
          <a:prstGeom prst="rect">
            <a:avLst/>
          </a:prstGeom>
        </p:spPr>
        <p:txBody>
          <a:bodyPr anchor="t" rtlCol="false" anchorCtr="true"/>
          <a:lstStyle/>
          <a:p>
            <a:pPr algn="l">
              <a:defRPr/>
            </a:pPr>
            <a:r>
              <a:rPr lang="en-IN"/>
              <a:t/>
            </a:r>
            <a:endParaRPr lang="en-US" sz="1100"/>
          </a:p>
          <a:p>
            <a:r>
              <a:rPr lang="en-US" sz="2600">
                <a:latin typeface="Bitter"/>
              </a:rPr>
              <a:t>Why Immediate Request Execution is Not Always Possible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711200"/>
            <a:ext cx="6604000" cy="54229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635000" y="254000"/>
            <a:ext cx="7874000" cy="635000"/>
          </a:xfrm>
          <a:prstGeom prst="rect">
            <a:avLst/>
          </a:prstGeom>
        </p:spPr>
        <p:txBody>
          <a:bodyPr anchor="t" rtlCol="false" anchorCtr="true"/>
          <a:lstStyle/>
          <a:p>
            <a:pPr algn="l">
              <a:defRPr/>
            </a:pPr>
            <a:r>
              <a:rPr lang="en-IN"/>
              <a:t/>
            </a:r>
            <a:endParaRPr lang="en-US" sz="1100"/>
          </a:p>
          <a:p>
            <a:r>
              <a:rPr lang="en-US" sz="2600">
                <a:latin typeface="Bitter"/>
              </a:rPr>
              <a:t>Why Immediate Request Execution is Not Always Possible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00" y="444500"/>
            <a:ext cx="5969000" cy="5969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635000" y="254000"/>
            <a:ext cx="7874000" cy="635000"/>
          </a:xfrm>
          <a:prstGeom prst="rect">
            <a:avLst/>
          </a:prstGeom>
        </p:spPr>
        <p:txBody>
          <a:bodyPr anchor="t" rtlCol="false" anchorCtr="true"/>
          <a:lstStyle/>
          <a:p>
            <a:pPr algn="l">
              <a:defRPr/>
            </a:pPr>
            <a:r>
              <a:rPr lang="en-IN"/>
              <a:t/>
            </a:r>
            <a:endParaRPr lang="en-US" sz="1100"/>
          </a:p>
          <a:p>
            <a:r>
              <a:rPr lang="en-US" sz="2600">
                <a:latin typeface="Bitter"/>
              </a:rPr>
              <a:t>Why Immediate Request Execution is Not Always Possible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44500"/>
            <a:ext cx="4724400" cy="5969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635000" y="254000"/>
            <a:ext cx="7874000" cy="635000"/>
          </a:xfrm>
          <a:prstGeom prst="rect">
            <a:avLst/>
          </a:prstGeom>
        </p:spPr>
        <p:txBody>
          <a:bodyPr anchor="t" rtlCol="false" anchorCtr="true"/>
          <a:lstStyle/>
          <a:p>
            <a:pPr algn="l">
              <a:defRPr/>
            </a:pPr>
            <a:r>
              <a:rPr lang="en-IN"/>
              <a:t/>
            </a:r>
            <a:endParaRPr lang="en-US" sz="1100"/>
          </a:p>
          <a:p>
            <a:r>
              <a:rPr lang="en-US" sz="2600">
                <a:latin typeface="Bitter"/>
              </a:rPr>
              <a:t>Why Immediate Request Execution is Not Always Possible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444500"/>
            <a:ext cx="5080000" cy="5969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635000" y="254000"/>
            <a:ext cx="7874000" cy="635000"/>
          </a:xfrm>
          <a:prstGeom prst="rect">
            <a:avLst/>
          </a:prstGeom>
        </p:spPr>
        <p:txBody>
          <a:bodyPr anchor="t" rtlCol="false" anchorCtr="true"/>
          <a:lstStyle/>
          <a:p>
            <a:pPr algn="l">
              <a:defRPr/>
            </a:pPr>
            <a:r>
              <a:rPr lang="en-IN"/>
              <a:t/>
            </a:r>
            <a:endParaRPr lang="en-US" sz="1100"/>
          </a:p>
          <a:p>
            <a:r>
              <a:rPr lang="en-US" sz="2600">
                <a:latin typeface="Bitter"/>
              </a:rPr>
              <a:t>The Need for Two-Phase Execution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2768600"/>
            <a:ext cx="6604000" cy="13081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635000" y="254000"/>
            <a:ext cx="7874000" cy="635000"/>
          </a:xfrm>
          <a:prstGeom prst="rect">
            <a:avLst/>
          </a:prstGeom>
        </p:spPr>
        <p:txBody>
          <a:bodyPr anchor="t" rtlCol="false" anchorCtr="true"/>
          <a:lstStyle/>
          <a:p>
            <a:pPr algn="l">
              <a:defRPr/>
            </a:pPr>
            <a:r>
              <a:rPr lang="en-IN"/>
              <a:t/>
            </a:r>
            <a:endParaRPr lang="en-US" sz="1100"/>
          </a:p>
          <a:p>
            <a:r>
              <a:rPr lang="en-US" sz="2600">
                <a:latin typeface="Bitter"/>
              </a:rPr>
              <a:t>The Need for Two-Phase Execution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2120900"/>
            <a:ext cx="6604000" cy="2616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635000" y="254000"/>
            <a:ext cx="7874000" cy="635000"/>
          </a:xfrm>
          <a:prstGeom prst="rect">
            <a:avLst/>
          </a:prstGeom>
        </p:spPr>
        <p:txBody>
          <a:bodyPr anchor="t" rtlCol="false" anchorCtr="true"/>
          <a:lstStyle/>
          <a:p>
            <a:pPr algn="l">
              <a:defRPr/>
            </a:pPr>
            <a:r>
              <a:rPr lang="en-IN"/>
              <a:t/>
            </a:r>
            <a:endParaRPr lang="en-US" sz="1100"/>
          </a:p>
          <a:p>
            <a:r>
              <a:rPr lang="en-US" sz="2600">
                <a:latin typeface="Bitter"/>
              </a:rPr>
              <a:t>The Need for Two-Phase Execution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473200"/>
            <a:ext cx="6604000" cy="3911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635000" y="254000"/>
            <a:ext cx="7874000" cy="635000"/>
          </a:xfrm>
          <a:prstGeom prst="rect">
            <a:avLst/>
          </a:prstGeom>
        </p:spPr>
        <p:txBody>
          <a:bodyPr anchor="t" rtlCol="false" anchorCtr="true"/>
          <a:lstStyle/>
          <a:p>
            <a:pPr algn="l">
              <a:defRPr/>
            </a:pPr>
            <a:r>
              <a:rPr lang="en-IN"/>
              <a:t/>
            </a:r>
            <a:endParaRPr lang="en-US" sz="1100"/>
          </a:p>
          <a:p>
            <a:r>
              <a:rPr lang="en-US" sz="2600">
                <a:latin typeface="Bitter"/>
              </a:rPr>
              <a:t>The Need for Two-Phase Execution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711200"/>
            <a:ext cx="6604000" cy="54229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635000" y="254000"/>
            <a:ext cx="7874000" cy="635000"/>
          </a:xfrm>
          <a:prstGeom prst="rect">
            <a:avLst/>
          </a:prstGeom>
        </p:spPr>
        <p:txBody>
          <a:bodyPr anchor="t" rtlCol="false" anchorCtr="true"/>
          <a:lstStyle/>
          <a:p>
            <a:pPr algn="l">
              <a:defRPr/>
            </a:pPr>
            <a:r>
              <a:rPr lang="en-IN"/>
              <a:t/>
            </a:r>
            <a:endParaRPr lang="en-US" sz="1100"/>
          </a:p>
          <a:p>
            <a:r>
              <a:rPr lang="en-US" sz="2600">
                <a:latin typeface="Bitter"/>
              </a:rPr>
              <a:t>The Need for Two-Phase Execution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44500"/>
            <a:ext cx="6388100" cy="59563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635000" y="254000"/>
            <a:ext cx="7874000" cy="635000"/>
          </a:xfrm>
          <a:prstGeom prst="rect">
            <a:avLst/>
          </a:prstGeom>
        </p:spPr>
        <p:txBody>
          <a:bodyPr anchor="t" rtlCol="false" anchorCtr="true"/>
          <a:lstStyle/>
          <a:p>
            <a:pPr algn="l">
              <a:defRPr/>
            </a:pPr>
            <a:r>
              <a:rPr lang="en-IN"/>
              <a:t/>
            </a:r>
            <a:endParaRPr lang="en-US" sz="1100"/>
          </a:p>
          <a:p>
            <a:r>
              <a:rPr lang="en-US" sz="2600">
                <a:latin typeface="Bitter"/>
              </a:rPr>
              <a:t>The Commit requests can get lost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2768600"/>
            <a:ext cx="6604000" cy="13081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635000" y="254000"/>
            <a:ext cx="7874000" cy="635000"/>
          </a:xfrm>
          <a:prstGeom prst="rect">
            <a:avLst/>
          </a:prstGeom>
        </p:spPr>
        <p:txBody>
          <a:bodyPr anchor="t" rtlCol="false" anchorCtr="true"/>
          <a:lstStyle/>
          <a:p>
            <a:pPr algn="l">
              <a:defRPr/>
            </a:pPr>
            <a:r>
              <a:rPr lang="en-IN"/>
              <a:t/>
            </a:r>
            <a:endParaRPr lang="en-US" sz="1100"/>
          </a:p>
          <a:p>
            <a:r>
              <a:rPr lang="en-US" sz="2600">
                <a:latin typeface="Bitter"/>
              </a:rPr>
              <a:t>Single Server Lacks Fault Tolerance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698500"/>
            <a:ext cx="6604000" cy="54483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635000" y="254000"/>
            <a:ext cx="7874000" cy="635000"/>
          </a:xfrm>
          <a:prstGeom prst="rect">
            <a:avLst/>
          </a:prstGeom>
        </p:spPr>
        <p:txBody>
          <a:bodyPr anchor="t" rtlCol="false" anchorCtr="true"/>
          <a:lstStyle/>
          <a:p>
            <a:pPr algn="l">
              <a:defRPr/>
            </a:pPr>
            <a:r>
              <a:rPr lang="en-IN"/>
              <a:t/>
            </a:r>
            <a:endParaRPr lang="en-US" sz="1100"/>
          </a:p>
          <a:p>
            <a:r>
              <a:rPr lang="en-US" sz="2600">
                <a:latin typeface="Bitter"/>
              </a:rPr>
              <a:t>The Commit requests can get lost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460500"/>
            <a:ext cx="6604000" cy="39243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635000" y="254000"/>
            <a:ext cx="7874000" cy="635000"/>
          </a:xfrm>
          <a:prstGeom prst="rect">
            <a:avLst/>
          </a:prstGeom>
        </p:spPr>
        <p:txBody>
          <a:bodyPr anchor="t" rtlCol="false" anchorCtr="true"/>
          <a:lstStyle/>
          <a:p>
            <a:pPr algn="l">
              <a:defRPr/>
            </a:pPr>
            <a:r>
              <a:rPr lang="en-IN"/>
              <a:t/>
            </a:r>
            <a:endParaRPr lang="en-US" sz="1100"/>
          </a:p>
          <a:p>
            <a:r>
              <a:rPr lang="en-US" sz="2600">
                <a:latin typeface="Bitter"/>
              </a:rPr>
              <a:t>The Commit requests can get lost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574800"/>
            <a:ext cx="6604000" cy="36957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635000" y="254000"/>
            <a:ext cx="7874000" cy="635000"/>
          </a:xfrm>
          <a:prstGeom prst="rect">
            <a:avLst/>
          </a:prstGeom>
        </p:spPr>
        <p:txBody>
          <a:bodyPr anchor="t" rtlCol="false" anchorCtr="true"/>
          <a:lstStyle/>
          <a:p>
            <a:pPr algn="l">
              <a:defRPr/>
            </a:pPr>
            <a:r>
              <a:rPr lang="en-IN"/>
              <a:t/>
            </a:r>
            <a:endParaRPr lang="en-US" sz="1100"/>
          </a:p>
          <a:p>
            <a:r>
              <a:rPr lang="en-US" sz="2600">
                <a:latin typeface="Bitter"/>
              </a:rPr>
              <a:t>The Commit requests can get lost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2362200"/>
            <a:ext cx="6604000" cy="2133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635000" y="254000"/>
            <a:ext cx="7874000" cy="635000"/>
          </a:xfrm>
          <a:prstGeom prst="rect">
            <a:avLst/>
          </a:prstGeom>
        </p:spPr>
        <p:txBody>
          <a:bodyPr anchor="t" rtlCol="false" anchorCtr="true"/>
          <a:lstStyle/>
          <a:p>
            <a:pPr algn="l">
              <a:defRPr/>
            </a:pPr>
            <a:r>
              <a:rPr lang="en-IN"/>
              <a:t/>
            </a:r>
            <a:endParaRPr lang="en-US" sz="1100"/>
          </a:p>
          <a:p>
            <a:r>
              <a:rPr lang="en-US" sz="2600">
                <a:latin typeface="Bitter"/>
              </a:rPr>
              <a:t>The Commit requests can get lost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409700"/>
            <a:ext cx="6604000" cy="40259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635000" y="254000"/>
            <a:ext cx="7874000" cy="635000"/>
          </a:xfrm>
          <a:prstGeom prst="rect">
            <a:avLst/>
          </a:prstGeom>
        </p:spPr>
        <p:txBody>
          <a:bodyPr anchor="t" rtlCol="false" anchorCtr="true"/>
          <a:lstStyle/>
          <a:p>
            <a:pPr algn="l">
              <a:defRPr/>
            </a:pPr>
            <a:r>
              <a:rPr lang="en-IN"/>
              <a:t/>
            </a:r>
            <a:endParaRPr lang="en-US" sz="1100"/>
          </a:p>
          <a:p>
            <a:r>
              <a:rPr lang="en-US" sz="2600">
                <a:latin typeface="Bitter"/>
              </a:rPr>
              <a:t>The Commit requests can get lost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524000"/>
            <a:ext cx="6604000" cy="37973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635000" y="254000"/>
            <a:ext cx="7874000" cy="635000"/>
          </a:xfrm>
          <a:prstGeom prst="rect">
            <a:avLst/>
          </a:prstGeom>
        </p:spPr>
        <p:txBody>
          <a:bodyPr anchor="t" rtlCol="false" anchorCtr="true"/>
          <a:lstStyle/>
          <a:p>
            <a:pPr algn="l">
              <a:defRPr/>
            </a:pPr>
            <a:r>
              <a:rPr lang="en-IN"/>
              <a:t/>
            </a:r>
            <a:endParaRPr lang="en-US" sz="1100"/>
          </a:p>
          <a:p>
            <a:r>
              <a:rPr lang="en-US" sz="2600">
                <a:latin typeface="Bitter"/>
              </a:rPr>
              <a:t>The Commit requests can get lost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066800"/>
            <a:ext cx="6604000" cy="47117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635000" y="254000"/>
            <a:ext cx="7874000" cy="635000"/>
          </a:xfrm>
          <a:prstGeom prst="rect">
            <a:avLst/>
          </a:prstGeom>
        </p:spPr>
        <p:txBody>
          <a:bodyPr anchor="t" rtlCol="false" anchorCtr="true"/>
          <a:lstStyle/>
          <a:p>
            <a:pPr algn="l">
              <a:defRPr/>
            </a:pPr>
            <a:r>
              <a:rPr lang="en-IN"/>
              <a:t/>
            </a:r>
            <a:endParaRPr lang="en-US" sz="1100"/>
          </a:p>
          <a:p>
            <a:r>
              <a:rPr lang="en-US" sz="2800">
                <a:latin typeface="Bitter"/>
              </a:rPr>
              <a:t>Key Concepts</a:t>
            </a:r>
          </a:p>
        </p:txBody>
      </p:sp>
      <p:sp>
        <p:nvSpPr>
          <p:cNvPr name="TextBox 3" id="3"/>
          <p:cNvSpPr txBox="true"/>
          <p:nvPr/>
        </p:nvSpPr>
        <p:spPr>
          <a:xfrm>
            <a:off x="635000" y="1016000"/>
            <a:ext cx="7874000" cy="5588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en-IN"/>
              <a:t/>
            </a:r>
            <a:endParaRPr lang="en-US" sz="1100"/>
          </a:p>
          <a:p>
            <a:pPr>
              <a:buSzPct val="18000"/>
              <a:buFont typeface="Arial"/>
              <a:buChar char="•"/>
            </a:pPr>
            <a:r>
              <a:rPr lang="en-US" sz="1800">
                <a:latin typeface="Inter"/>
              </a:rPr>
              <a:t>Generation numbers for leadership</a:t>
            </a:r>
          </a:p>
          <a:p>
            <a:pPr>
              <a:buSzPct val="18000"/>
              <a:buFont typeface="Arial"/>
              <a:buChar char="•"/>
            </a:pPr>
            <a:r>
              <a:rPr lang="en-US" sz="1800">
                <a:latin typeface="Inter"/>
              </a:rPr>
              <a:t>Two-phase commit protocol</a:t>
            </a:r>
          </a:p>
          <a:p>
            <a:pPr>
              <a:buSzPct val="18000"/>
              <a:buFont typeface="Arial"/>
              <a:buChar char="•"/>
            </a:pPr>
            <a:r>
              <a:rPr lang="en-US" sz="1800">
                <a:latin typeface="Inter"/>
              </a:rPr>
              <a:t>Handling network partitions</a:t>
            </a:r>
          </a:p>
          <a:p>
            <a:pPr>
              <a:buSzPct val="18000"/>
              <a:buFont typeface="Arial"/>
              <a:buChar char="•"/>
            </a:pPr>
            <a:r>
              <a:rPr lang="en-US" sz="1800">
                <a:latin typeface="Inter"/>
              </a:rPr>
              <a:t>Recovery and fault tolerance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635000" y="254000"/>
            <a:ext cx="7874000" cy="635000"/>
          </a:xfrm>
          <a:prstGeom prst="rect">
            <a:avLst/>
          </a:prstGeom>
        </p:spPr>
        <p:txBody>
          <a:bodyPr anchor="t" rtlCol="false" anchorCtr="true"/>
          <a:lstStyle/>
          <a:p>
            <a:pPr algn="l">
              <a:defRPr/>
            </a:pPr>
            <a:r>
              <a:rPr lang="en-IN"/>
              <a:t/>
            </a:r>
            <a:endParaRPr lang="en-US" sz="1100"/>
          </a:p>
          <a:p>
            <a:r>
              <a:rPr lang="en-US" sz="2600">
                <a:latin typeface="Bitter"/>
              </a:rPr>
              <a:t>Single Server Lacks Fault Tolerance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571500"/>
            <a:ext cx="6604000" cy="57023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635000" y="254000"/>
            <a:ext cx="7874000" cy="635000"/>
          </a:xfrm>
          <a:prstGeom prst="rect">
            <a:avLst/>
          </a:prstGeom>
        </p:spPr>
        <p:txBody>
          <a:bodyPr anchor="t" rtlCol="false" anchorCtr="true"/>
          <a:lstStyle/>
          <a:p>
            <a:pPr algn="l">
              <a:defRPr/>
            </a:pPr>
            <a:r>
              <a:rPr lang="en-IN"/>
              <a:t/>
            </a:r>
            <a:endParaRPr lang="en-US" sz="1100"/>
          </a:p>
          <a:p>
            <a:r>
              <a:rPr lang="en-US" sz="2600">
                <a:latin typeface="Bitter"/>
              </a:rPr>
              <a:t>Consensus: Ensuring Consistency in Clustered Environments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676400"/>
            <a:ext cx="6604000" cy="3492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635000" y="254000"/>
            <a:ext cx="7874000" cy="635000"/>
          </a:xfrm>
          <a:prstGeom prst="rect">
            <a:avLst/>
          </a:prstGeom>
        </p:spPr>
        <p:txBody>
          <a:bodyPr anchor="t" rtlCol="false" anchorCtr="true"/>
          <a:lstStyle/>
          <a:p>
            <a:pPr algn="l">
              <a:defRPr/>
            </a:pPr>
            <a:r>
              <a:rPr lang="en-IN"/>
              <a:t/>
            </a:r>
            <a:endParaRPr lang="en-US" sz="1100"/>
          </a:p>
          <a:p>
            <a:r>
              <a:rPr lang="en-US" sz="2600">
                <a:latin typeface="Bitter"/>
              </a:rPr>
              <a:t>Consensus: Ensuring Consistency in Clustered Environments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901700"/>
            <a:ext cx="6604000" cy="50419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635000" y="254000"/>
            <a:ext cx="7874000" cy="635000"/>
          </a:xfrm>
          <a:prstGeom prst="rect">
            <a:avLst/>
          </a:prstGeom>
        </p:spPr>
        <p:txBody>
          <a:bodyPr anchor="t" rtlCol="false" anchorCtr="true"/>
          <a:lstStyle/>
          <a:p>
            <a:pPr algn="l">
              <a:defRPr/>
            </a:pPr>
            <a:r>
              <a:rPr lang="en-IN"/>
              <a:t/>
            </a:r>
            <a:endParaRPr lang="en-US" sz="1100"/>
          </a:p>
          <a:p>
            <a:r>
              <a:rPr lang="en-US" sz="2600">
                <a:latin typeface="Bitter"/>
              </a:rPr>
              <a:t>Why Immediate Request Execution is Not Always Possible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2768600"/>
            <a:ext cx="6604000" cy="13081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635000" y="254000"/>
            <a:ext cx="7874000" cy="635000"/>
          </a:xfrm>
          <a:prstGeom prst="rect">
            <a:avLst/>
          </a:prstGeom>
        </p:spPr>
        <p:txBody>
          <a:bodyPr anchor="t" rtlCol="false" anchorCtr="true"/>
          <a:lstStyle/>
          <a:p>
            <a:pPr algn="l">
              <a:defRPr/>
            </a:pPr>
            <a:r>
              <a:rPr lang="en-IN"/>
              <a:t/>
            </a:r>
            <a:endParaRPr lang="en-US" sz="1100"/>
          </a:p>
          <a:p>
            <a:r>
              <a:rPr lang="en-US" sz="2600">
                <a:latin typeface="Bitter"/>
              </a:rPr>
              <a:t>Why Immediate Request Execution is Not Always Possible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2476500"/>
            <a:ext cx="66040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635000" y="254000"/>
            <a:ext cx="7874000" cy="635000"/>
          </a:xfrm>
          <a:prstGeom prst="rect">
            <a:avLst/>
          </a:prstGeom>
        </p:spPr>
        <p:txBody>
          <a:bodyPr anchor="t" rtlCol="false" anchorCtr="true"/>
          <a:lstStyle/>
          <a:p>
            <a:pPr algn="l">
              <a:defRPr/>
            </a:pPr>
            <a:r>
              <a:rPr lang="en-IN"/>
              <a:t/>
            </a:r>
            <a:endParaRPr lang="en-US" sz="1100"/>
          </a:p>
          <a:p>
            <a:r>
              <a:rPr lang="en-US" sz="2600">
                <a:latin typeface="Bitter"/>
              </a:rPr>
              <a:t>Why Immediate Request Execution is Not Always Possible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955800"/>
            <a:ext cx="6604000" cy="29337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>
            <a:off x="635000" y="254000"/>
            <a:ext cx="7874000" cy="635000"/>
          </a:xfrm>
          <a:prstGeom prst="rect">
            <a:avLst/>
          </a:prstGeom>
        </p:spPr>
        <p:txBody>
          <a:bodyPr anchor="t" rtlCol="false" anchorCtr="true"/>
          <a:lstStyle/>
          <a:p>
            <a:pPr algn="l">
              <a:defRPr/>
            </a:pPr>
            <a:r>
              <a:rPr lang="en-IN"/>
              <a:t/>
            </a:r>
            <a:endParaRPr lang="en-US" sz="1100"/>
          </a:p>
          <a:p>
            <a:r>
              <a:rPr lang="en-US" sz="2600">
                <a:latin typeface="Bitter"/>
              </a:rPr>
              <a:t>Why Immediate Request Execution is Not Always Possible</a:t>
            </a:r>
          </a:p>
        </p:txBody>
      </p: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914400"/>
            <a:ext cx="66040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