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22" r:id="rId4"/>
    <p:sldId id="260" r:id="rId5"/>
    <p:sldId id="323" r:id="rId6"/>
    <p:sldId id="266" r:id="rId7"/>
    <p:sldId id="324" r:id="rId8"/>
    <p:sldId id="325" r:id="rId9"/>
    <p:sldId id="292" r:id="rId10"/>
    <p:sldId id="327" r:id="rId11"/>
    <p:sldId id="329" r:id="rId12"/>
    <p:sldId id="295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ey silva" initials="Ms" lastIdx="1" clrIdx="0">
    <p:extLst>
      <p:ext uri="{19B8F6BF-5375-455C-9EA6-DF929625EA0E}">
        <p15:presenceInfo xmlns:p15="http://schemas.microsoft.com/office/powerpoint/2012/main" userId="2d6bfea1aa0fbc21" providerId="Windows Live"/>
      </p:ext>
    </p:extLst>
  </p:cmAuthor>
  <p:cmAuthor id="2" name="Microsoft Office User" initials="MO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FFFF"/>
    <a:srgbClr val="595959"/>
    <a:srgbClr val="125067"/>
    <a:srgbClr val="3986AC"/>
    <a:srgbClr val="A06DA4"/>
    <a:srgbClr val="8C668D"/>
    <a:srgbClr val="80284F"/>
    <a:srgbClr val="E6E6E6"/>
    <a:srgbClr val="4A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418"/>
  </p:normalViewPr>
  <p:slideViewPr>
    <p:cSldViewPr snapToGrid="0">
      <p:cViewPr varScale="1">
        <p:scale>
          <a:sx n="100" d="100"/>
          <a:sy n="10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71" d="100"/>
          <a:sy n="171" d="100"/>
        </p:scale>
        <p:origin x="10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el%20ONC\Downloads\Ens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gel%20ONC\Google%20Drive\DFSC%202019\Estado%20de%20M&#233;xico\edomexs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Hoja1!$A$3</c:f>
              <c:strCache>
                <c:ptCount val="1"/>
                <c:pt idx="0">
                  <c:v>Toluca (III)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Hoja1!$B$3:$Q$3</c:f>
              <c:numCache>
                <c:formatCode>0.00%</c:formatCode>
                <c:ptCount val="16"/>
                <c:pt idx="0">
                  <c:v>0.874</c:v>
                </c:pt>
                <c:pt idx="1">
                  <c:v>0.877</c:v>
                </c:pt>
                <c:pt idx="2">
                  <c:v>0.879</c:v>
                </c:pt>
                <c:pt idx="3">
                  <c:v>0.88</c:v>
                </c:pt>
                <c:pt idx="4">
                  <c:v>0.92900000000000005</c:v>
                </c:pt>
                <c:pt idx="5">
                  <c:v>0.878</c:v>
                </c:pt>
                <c:pt idx="6">
                  <c:v>0.94799999999999995</c:v>
                </c:pt>
                <c:pt idx="7">
                  <c:v>0.92700000000000005</c:v>
                </c:pt>
                <c:pt idx="8">
                  <c:v>0.94</c:v>
                </c:pt>
                <c:pt idx="9">
                  <c:v>0.93700000000000006</c:v>
                </c:pt>
                <c:pt idx="10">
                  <c:v>0.877</c:v>
                </c:pt>
                <c:pt idx="11" formatCode="0%">
                  <c:v>0.88400000000000001</c:v>
                </c:pt>
                <c:pt idx="12" formatCode="0%">
                  <c:v>0.89600000000000002</c:v>
                </c:pt>
                <c:pt idx="13" formatCode="0%">
                  <c:v>0.86799999999999999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C1-404C-B905-075FED06FBF3}"/>
            </c:ext>
          </c:extLst>
        </c:ser>
        <c:ser>
          <c:idx val="1"/>
          <c:order val="1"/>
          <c:tx>
            <c:strRef>
              <c:f>Hoja1!$A$4</c:f>
              <c:strCache>
                <c:ptCount val="1"/>
                <c:pt idx="0">
                  <c:v>Ecatepec (VII)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Hoja1!$B$4:$Q$4</c:f>
              <c:numCache>
                <c:formatCode>0.00%</c:formatCode>
                <c:ptCount val="16"/>
                <c:pt idx="0">
                  <c:v>0.79200000000000004</c:v>
                </c:pt>
                <c:pt idx="1">
                  <c:v>0.86299999999999999</c:v>
                </c:pt>
                <c:pt idx="2">
                  <c:v>0.80200000000000005</c:v>
                </c:pt>
                <c:pt idx="3">
                  <c:v>0.84799999999999998</c:v>
                </c:pt>
                <c:pt idx="4">
                  <c:v>0.89</c:v>
                </c:pt>
                <c:pt idx="5">
                  <c:v>0.85599999999999998</c:v>
                </c:pt>
                <c:pt idx="6">
                  <c:v>0.871</c:v>
                </c:pt>
                <c:pt idx="7">
                  <c:v>0.89</c:v>
                </c:pt>
                <c:pt idx="8">
                  <c:v>0.90800000000000003</c:v>
                </c:pt>
                <c:pt idx="9">
                  <c:v>0.90800000000000003</c:v>
                </c:pt>
                <c:pt idx="10">
                  <c:v>0.74099999999999999</c:v>
                </c:pt>
                <c:pt idx="11" formatCode="0%">
                  <c:v>0.70299999999999996</c:v>
                </c:pt>
                <c:pt idx="12" formatCode="0%">
                  <c:v>0.81599999999999995</c:v>
                </c:pt>
                <c:pt idx="13" formatCode="0%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C1-404C-B905-075FED06FBF3}"/>
            </c:ext>
          </c:extLst>
        </c:ser>
        <c:ser>
          <c:idx val="2"/>
          <c:order val="2"/>
          <c:tx>
            <c:strRef>
              <c:f>Hoja1!$A$5</c:f>
              <c:strCache>
                <c:ptCount val="1"/>
                <c:pt idx="0">
                  <c:v>Nezahualcoyotl(VII)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Hoja1!$B$5:$Q$5</c:f>
              <c:numCache>
                <c:formatCode>0.00%</c:formatCode>
                <c:ptCount val="16"/>
                <c:pt idx="0">
                  <c:v>0.85499999999999998</c:v>
                </c:pt>
                <c:pt idx="1">
                  <c:v>0.91200000000000003</c:v>
                </c:pt>
                <c:pt idx="2">
                  <c:v>0.94199999999999995</c:v>
                </c:pt>
                <c:pt idx="3">
                  <c:v>0.95</c:v>
                </c:pt>
                <c:pt idx="4">
                  <c:v>0.86799999999999999</c:v>
                </c:pt>
                <c:pt idx="5">
                  <c:v>0.86399999999999999</c:v>
                </c:pt>
                <c:pt idx="6">
                  <c:v>0.93</c:v>
                </c:pt>
                <c:pt idx="7">
                  <c:v>0.91400000000000003</c:v>
                </c:pt>
                <c:pt idx="8">
                  <c:v>0.96699999999999997</c:v>
                </c:pt>
                <c:pt idx="9">
                  <c:v>0.93700000000000006</c:v>
                </c:pt>
                <c:pt idx="10">
                  <c:v>0.89500000000000002</c:v>
                </c:pt>
                <c:pt idx="11" formatCode="0%">
                  <c:v>0.85699999999999998</c:v>
                </c:pt>
                <c:pt idx="12" formatCode="0%">
                  <c:v>0.87</c:v>
                </c:pt>
                <c:pt idx="13" formatCode="0%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C1-404C-B905-075FED06FBF3}"/>
            </c:ext>
          </c:extLst>
        </c:ser>
        <c:ser>
          <c:idx val="3"/>
          <c:order val="3"/>
          <c:tx>
            <c:strRef>
              <c:f>Hoja1!$A$6</c:f>
              <c:strCache>
                <c:ptCount val="1"/>
                <c:pt idx="0">
                  <c:v>Naucalpan(V)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Hoja1!$B$6:$Q$6</c:f>
              <c:numCache>
                <c:formatCode>0.00%</c:formatCode>
                <c:ptCount val="16"/>
                <c:pt idx="0">
                  <c:v>0.77100000000000002</c:v>
                </c:pt>
                <c:pt idx="1">
                  <c:v>0.78100000000000003</c:v>
                </c:pt>
                <c:pt idx="2">
                  <c:v>0.81699999999999995</c:v>
                </c:pt>
                <c:pt idx="3">
                  <c:v>0.86599999999999999</c:v>
                </c:pt>
                <c:pt idx="4">
                  <c:v>0.86799999999999999</c:v>
                </c:pt>
                <c:pt idx="5">
                  <c:v>0.86499999999999999</c:v>
                </c:pt>
                <c:pt idx="6">
                  <c:v>0.879</c:v>
                </c:pt>
                <c:pt idx="7">
                  <c:v>0.90200000000000002</c:v>
                </c:pt>
                <c:pt idx="8">
                  <c:v>0.86899999999999999</c:v>
                </c:pt>
                <c:pt idx="9">
                  <c:v>0.88400000000000001</c:v>
                </c:pt>
                <c:pt idx="10">
                  <c:v>0.755</c:v>
                </c:pt>
                <c:pt idx="11" formatCode="0%">
                  <c:v>0.86</c:v>
                </c:pt>
                <c:pt idx="12" formatCode="0%">
                  <c:v>0.77100000000000002</c:v>
                </c:pt>
                <c:pt idx="13" formatCode="0%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C1-404C-B905-075FED06FBF3}"/>
            </c:ext>
          </c:extLst>
        </c:ser>
        <c:ser>
          <c:idx val="4"/>
          <c:order val="4"/>
          <c:tx>
            <c:strRef>
              <c:f>Hoja1!$A$7</c:f>
              <c:strCache>
                <c:ptCount val="1"/>
                <c:pt idx="0">
                  <c:v>Tlalnepantla de Baz(V)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Hoja1!$B$7:$Q$7</c:f>
              <c:numCache>
                <c:formatCode>0.00%</c:formatCode>
                <c:ptCount val="16"/>
                <c:pt idx="0">
                  <c:v>0.76149999999999995</c:v>
                </c:pt>
                <c:pt idx="1">
                  <c:v>0.79849999999999999</c:v>
                </c:pt>
                <c:pt idx="2">
                  <c:v>0.84850000000000003</c:v>
                </c:pt>
                <c:pt idx="3">
                  <c:v>0.90100000000000002</c:v>
                </c:pt>
                <c:pt idx="4">
                  <c:v>0.83750000000000002</c:v>
                </c:pt>
                <c:pt idx="5">
                  <c:v>0.85799999999999998</c:v>
                </c:pt>
                <c:pt idx="6">
                  <c:v>0.87</c:v>
                </c:pt>
                <c:pt idx="7">
                  <c:v>0.89549999999999996</c:v>
                </c:pt>
                <c:pt idx="8">
                  <c:v>0.88249999999999995</c:v>
                </c:pt>
                <c:pt idx="9">
                  <c:v>0.88400000000000001</c:v>
                </c:pt>
                <c:pt idx="10">
                  <c:v>0.76400000000000001</c:v>
                </c:pt>
                <c:pt idx="11" formatCode="0%">
                  <c:v>0.84650000000000003</c:v>
                </c:pt>
                <c:pt idx="12" formatCode="0%">
                  <c:v>0.75800000000000001</c:v>
                </c:pt>
                <c:pt idx="13" formatCode="0%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C1-404C-B905-075FED06FBF3}"/>
            </c:ext>
          </c:extLst>
        </c:ser>
        <c:ser>
          <c:idx val="5"/>
          <c:order val="5"/>
          <c:tx>
            <c:strRef>
              <c:f>Hoja1!$A$8</c:f>
              <c:strCache>
                <c:ptCount val="1"/>
                <c:pt idx="0">
                  <c:v>Cuautitlan(VI)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Hoja1!$B$8:$Q$8</c:f>
              <c:numCache>
                <c:formatCode>0.00%</c:formatCode>
                <c:ptCount val="16"/>
                <c:pt idx="0">
                  <c:v>0.7369</c:v>
                </c:pt>
                <c:pt idx="1">
                  <c:v>0.77459999999999996</c:v>
                </c:pt>
                <c:pt idx="2">
                  <c:v>0.84389999999999998</c:v>
                </c:pt>
                <c:pt idx="3">
                  <c:v>0.90700000000000003</c:v>
                </c:pt>
                <c:pt idx="4">
                  <c:v>0.81699999999999995</c:v>
                </c:pt>
                <c:pt idx="5">
                  <c:v>0.85489999999999999</c:v>
                </c:pt>
                <c:pt idx="6">
                  <c:v>0.85519999999999996</c:v>
                </c:pt>
                <c:pt idx="7">
                  <c:v>0.89039999999999997</c:v>
                </c:pt>
                <c:pt idx="8">
                  <c:v>0.86709999999999998</c:v>
                </c:pt>
                <c:pt idx="9">
                  <c:v>0.871</c:v>
                </c:pt>
                <c:pt idx="10">
                  <c:v>0.74280000000000002</c:v>
                </c:pt>
                <c:pt idx="11" formatCode="0%">
                  <c:v>0.85470000000000002</c:v>
                </c:pt>
                <c:pt idx="12" formatCode="0%">
                  <c:v>0.72589999999999999</c:v>
                </c:pt>
                <c:pt idx="13" formatCode="0%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C1-404C-B905-075FED06FBF3}"/>
            </c:ext>
          </c:extLst>
        </c:ser>
        <c:ser>
          <c:idx val="6"/>
          <c:order val="6"/>
          <c:tx>
            <c:strRef>
              <c:f>Hoja1!$A$9</c:f>
              <c:strCache>
                <c:ptCount val="1"/>
                <c:pt idx="0">
                  <c:v>Atizapan de Zaragoza(V)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Hoja1!$B$9:$Q$9</c:f>
              <c:numCache>
                <c:formatCode>0.00%</c:formatCode>
                <c:ptCount val="16"/>
                <c:pt idx="0">
                  <c:v>0.71230000000000004</c:v>
                </c:pt>
                <c:pt idx="1">
                  <c:v>0.75070000000000003</c:v>
                </c:pt>
                <c:pt idx="2">
                  <c:v>0.83930000000000005</c:v>
                </c:pt>
                <c:pt idx="3">
                  <c:v>0.91300000000000003</c:v>
                </c:pt>
                <c:pt idx="4">
                  <c:v>0.79649999999999999</c:v>
                </c:pt>
                <c:pt idx="5">
                  <c:v>0.8518</c:v>
                </c:pt>
                <c:pt idx="6">
                  <c:v>0.84040000000000004</c:v>
                </c:pt>
                <c:pt idx="7">
                  <c:v>0.88529999999999998</c:v>
                </c:pt>
                <c:pt idx="8">
                  <c:v>0.85170000000000001</c:v>
                </c:pt>
                <c:pt idx="9">
                  <c:v>0.85799999999999998</c:v>
                </c:pt>
                <c:pt idx="10">
                  <c:v>0.72160000000000002</c:v>
                </c:pt>
                <c:pt idx="11" formatCode="0%">
                  <c:v>0.8629</c:v>
                </c:pt>
                <c:pt idx="12" formatCode="0%">
                  <c:v>0.69379999999999997</c:v>
                </c:pt>
                <c:pt idx="13" formatCode="0%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8C1-404C-B905-075FED06FBF3}"/>
            </c:ext>
          </c:extLst>
        </c:ser>
        <c:ser>
          <c:idx val="7"/>
          <c:order val="7"/>
          <c:tx>
            <c:strRef>
              <c:f>Hoja1!$A$10</c:f>
              <c:strCache>
                <c:ptCount val="1"/>
                <c:pt idx="0">
                  <c:v>Chimalhuacan(VII)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Hoja1!$B$1:$Q$2</c:f>
              <c:multiLvlStrCache>
                <c:ptCount val="16"/>
                <c:lvl>
                  <c:pt idx="0">
                    <c:v>1°</c:v>
                  </c:pt>
                  <c:pt idx="1">
                    <c:v>2°</c:v>
                  </c:pt>
                  <c:pt idx="2">
                    <c:v>3°</c:v>
                  </c:pt>
                  <c:pt idx="3">
                    <c:v>4°</c:v>
                  </c:pt>
                  <c:pt idx="4">
                    <c:v>1°</c:v>
                  </c:pt>
                  <c:pt idx="5">
                    <c:v>2°</c:v>
                  </c:pt>
                  <c:pt idx="6">
                    <c:v>3°</c:v>
                  </c:pt>
                  <c:pt idx="7">
                    <c:v>4°</c:v>
                  </c:pt>
                  <c:pt idx="8">
                    <c:v>1°</c:v>
                  </c:pt>
                  <c:pt idx="9">
                    <c:v>2°</c:v>
                  </c:pt>
                  <c:pt idx="10">
                    <c:v>3°</c:v>
                  </c:pt>
                  <c:pt idx="11">
                    <c:v>4°</c:v>
                  </c:pt>
                  <c:pt idx="12">
                    <c:v>1°</c:v>
                  </c:pt>
                  <c:pt idx="13">
                    <c:v>2°</c:v>
                  </c:pt>
                  <c:pt idx="14">
                    <c:v>3°</c:v>
                  </c:pt>
                  <c:pt idx="15">
                    <c:v>4°</c:v>
                  </c:pt>
                </c:lvl>
                <c:lvl>
                  <c:pt idx="0">
                    <c:v>2016</c:v>
                  </c:pt>
                  <c:pt idx="4">
                    <c:v>2017</c:v>
                  </c:pt>
                  <c:pt idx="8">
                    <c:v>2018</c:v>
                  </c:pt>
                  <c:pt idx="12">
                    <c:v>2019</c:v>
                  </c:pt>
                </c:lvl>
              </c:multiLvlStrCache>
            </c:multiLvlStrRef>
          </c:cat>
          <c:val>
            <c:numRef>
              <c:f>Hoja1!$B$10:$Q$10</c:f>
              <c:numCache>
                <c:formatCode>0.00%</c:formatCode>
                <c:ptCount val="16"/>
                <c:pt idx="0">
                  <c:v>0.68769999999999998</c:v>
                </c:pt>
                <c:pt idx="1">
                  <c:v>0.7268</c:v>
                </c:pt>
                <c:pt idx="2">
                  <c:v>0.8347</c:v>
                </c:pt>
                <c:pt idx="3">
                  <c:v>0.91900000000000004</c:v>
                </c:pt>
                <c:pt idx="4">
                  <c:v>0.77600000000000002</c:v>
                </c:pt>
                <c:pt idx="5">
                  <c:v>0.84870000000000001</c:v>
                </c:pt>
                <c:pt idx="6">
                  <c:v>0.8256</c:v>
                </c:pt>
                <c:pt idx="7">
                  <c:v>0.88019999999999998</c:v>
                </c:pt>
                <c:pt idx="8">
                  <c:v>0.83630000000000004</c:v>
                </c:pt>
                <c:pt idx="9">
                  <c:v>0.84499999999999997</c:v>
                </c:pt>
                <c:pt idx="10">
                  <c:v>0.70040000000000002</c:v>
                </c:pt>
                <c:pt idx="11" formatCode="0%">
                  <c:v>0.87109999999999999</c:v>
                </c:pt>
                <c:pt idx="12" formatCode="0%">
                  <c:v>0.66169999999999995</c:v>
                </c:pt>
                <c:pt idx="13" formatCode="0%">
                  <c:v>0.84599999999999997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8C1-404C-B905-075FED06F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930488"/>
        <c:axId val="448931448"/>
      </c:lineChart>
      <c:catAx>
        <c:axId val="44893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8931448"/>
        <c:crosses val="autoZero"/>
        <c:auto val="1"/>
        <c:lblAlgn val="ctr"/>
        <c:lblOffset val="100"/>
        <c:noMultiLvlLbl val="0"/>
      </c:catAx>
      <c:valAx>
        <c:axId val="44893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893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Hoja1!$B$21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Hoja1!$C$21:$T$21</c:f>
              <c:numCache>
                <c:formatCode>0.00</c:formatCode>
                <c:ptCount val="18"/>
                <c:pt idx="0">
                  <c:v>2.28530619532226</c:v>
                </c:pt>
                <c:pt idx="1">
                  <c:v>2.71380110694518</c:v>
                </c:pt>
                <c:pt idx="2">
                  <c:v>1.9996429209069799</c:v>
                </c:pt>
                <c:pt idx="3">
                  <c:v>2.1424745581146198</c:v>
                </c:pt>
                <c:pt idx="4">
                  <c:v>1.9664164167679099</c:v>
                </c:pt>
                <c:pt idx="5">
                  <c:v>1.9664164167679099</c:v>
                </c:pt>
                <c:pt idx="6">
                  <c:v>3.3709995716021299</c:v>
                </c:pt>
                <c:pt idx="7">
                  <c:v>1.40458315483422</c:v>
                </c:pt>
                <c:pt idx="8">
                  <c:v>2.3497604626540101</c:v>
                </c:pt>
                <c:pt idx="9">
                  <c:v>2.0733180552829502</c:v>
                </c:pt>
                <c:pt idx="10">
                  <c:v>1.24399083316977</c:v>
                </c:pt>
                <c:pt idx="11">
                  <c:v>0.829327222113181</c:v>
                </c:pt>
                <c:pt idx="12">
                  <c:v>1.6332196884633401</c:v>
                </c:pt>
                <c:pt idx="13">
                  <c:v>2.3137278919897302</c:v>
                </c:pt>
                <c:pt idx="14">
                  <c:v>2.1776262512844502</c:v>
                </c:pt>
                <c:pt idx="15">
                  <c:v>2.4498295326950101</c:v>
                </c:pt>
                <c:pt idx="16">
                  <c:v>2.81580983361245</c:v>
                </c:pt>
                <c:pt idx="17">
                  <c:v>3.0839821987184002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45-4F3D-8535-E2230158AA52}"/>
            </c:ext>
          </c:extLst>
        </c:ser>
        <c:ser>
          <c:idx val="1"/>
          <c:order val="1"/>
          <c:tx>
            <c:strRef>
              <c:f>Hoja1!$B$22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Hoja1!$C$22:$T$22</c:f>
              <c:numCache>
                <c:formatCode>0.00</c:formatCode>
                <c:ptCount val="18"/>
                <c:pt idx="0">
                  <c:v>3.6777626126825602</c:v>
                </c:pt>
                <c:pt idx="1">
                  <c:v>2.8604820320864301</c:v>
                </c:pt>
                <c:pt idx="2">
                  <c:v>2.4518417417883702</c:v>
                </c:pt>
                <c:pt idx="3">
                  <c:v>2.8604820320864301</c:v>
                </c:pt>
                <c:pt idx="4">
                  <c:v>2.2164326315301599</c:v>
                </c:pt>
                <c:pt idx="5">
                  <c:v>2.6194203827174598</c:v>
                </c:pt>
                <c:pt idx="6">
                  <c:v>1.4104571291555501</c:v>
                </c:pt>
                <c:pt idx="7">
                  <c:v>2.0149387559365102</c:v>
                </c:pt>
                <c:pt idx="8">
                  <c:v>1.7881517067907999</c:v>
                </c:pt>
                <c:pt idx="9">
                  <c:v>1.5894681838140401</c:v>
                </c:pt>
                <c:pt idx="10">
                  <c:v>1.98683522976756</c:v>
                </c:pt>
                <c:pt idx="11">
                  <c:v>1.5894681838140401</c:v>
                </c:pt>
                <c:pt idx="12">
                  <c:v>2.35083464425015</c:v>
                </c:pt>
                <c:pt idx="13">
                  <c:v>2.74264041829184</c:v>
                </c:pt>
                <c:pt idx="14">
                  <c:v>2.74264041829184</c:v>
                </c:pt>
                <c:pt idx="15">
                  <c:v>1.37132020914592</c:v>
                </c:pt>
                <c:pt idx="16">
                  <c:v>1.5453024736429299</c:v>
                </c:pt>
                <c:pt idx="17">
                  <c:v>2.7042793288751299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45-4F3D-8535-E2230158AA52}"/>
            </c:ext>
          </c:extLst>
        </c:ser>
        <c:ser>
          <c:idx val="2"/>
          <c:order val="2"/>
          <c:tx>
            <c:strRef>
              <c:f>Hoja1!$B$23</c:f>
              <c:strCache>
                <c:ptCount val="1"/>
                <c:pt idx="0">
                  <c:v>III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Hoja1!$C$23:$T$23</c:f>
              <c:numCache>
                <c:formatCode>0.00</c:formatCode>
                <c:ptCount val="18"/>
                <c:pt idx="0">
                  <c:v>1.8730244731204999</c:v>
                </c:pt>
                <c:pt idx="1">
                  <c:v>2.0557585680590802</c:v>
                </c:pt>
                <c:pt idx="2">
                  <c:v>1.6446068544472601</c:v>
                </c:pt>
                <c:pt idx="3">
                  <c:v>1.41618923577403</c:v>
                </c:pt>
                <c:pt idx="4">
                  <c:v>1.4828894775510699</c:v>
                </c:pt>
                <c:pt idx="5">
                  <c:v>1.4379534327768</c:v>
                </c:pt>
                <c:pt idx="6">
                  <c:v>1.84237783574527</c:v>
                </c:pt>
                <c:pt idx="7">
                  <c:v>1.5278255223253501</c:v>
                </c:pt>
                <c:pt idx="8">
                  <c:v>1.19415712188673</c:v>
                </c:pt>
                <c:pt idx="9">
                  <c:v>1.06147299723265</c:v>
                </c:pt>
                <c:pt idx="10">
                  <c:v>0.97301691412992997</c:v>
                </c:pt>
                <c:pt idx="11">
                  <c:v>1.3268412465408099</c:v>
                </c:pt>
                <c:pt idx="12">
                  <c:v>1.5679954702353001</c:v>
                </c:pt>
                <c:pt idx="13">
                  <c:v>1.69866175942158</c:v>
                </c:pt>
                <c:pt idx="14">
                  <c:v>1.82932804860785</c:v>
                </c:pt>
                <c:pt idx="15">
                  <c:v>2.2648823458954399</c:v>
                </c:pt>
                <c:pt idx="16">
                  <c:v>2.4461650569183901</c:v>
                </c:pt>
                <c:pt idx="17">
                  <c:v>2.4890802333555602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45-4F3D-8535-E2230158AA52}"/>
            </c:ext>
          </c:extLst>
        </c:ser>
        <c:ser>
          <c:idx val="3"/>
          <c:order val="3"/>
          <c:tx>
            <c:strRef>
              <c:f>Hoja1!$B$24</c:f>
              <c:strCache>
                <c:ptCount val="1"/>
                <c:pt idx="0">
                  <c:v>IV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Hoja1!$C$24:$T$24</c:f>
              <c:numCache>
                <c:formatCode>0.00</c:formatCode>
                <c:ptCount val="18"/>
                <c:pt idx="0">
                  <c:v>1.3792221437876699</c:v>
                </c:pt>
                <c:pt idx="1">
                  <c:v>1.00307065002739</c:v>
                </c:pt>
                <c:pt idx="2">
                  <c:v>0.75230298752054703</c:v>
                </c:pt>
                <c:pt idx="3">
                  <c:v>1.00307065002739</c:v>
                </c:pt>
                <c:pt idx="4">
                  <c:v>2.09650586466684</c:v>
                </c:pt>
                <c:pt idx="5">
                  <c:v>1.9731819902746699</c:v>
                </c:pt>
                <c:pt idx="6">
                  <c:v>0.49329549756866897</c:v>
                </c:pt>
                <c:pt idx="7">
                  <c:v>0.61661937196083705</c:v>
                </c:pt>
                <c:pt idx="8">
                  <c:v>0.24269311698050899</c:v>
                </c:pt>
                <c:pt idx="9">
                  <c:v>0.48538623396101799</c:v>
                </c:pt>
                <c:pt idx="10">
                  <c:v>0.36403967547076399</c:v>
                </c:pt>
                <c:pt idx="11">
                  <c:v>1.45615870188305</c:v>
                </c:pt>
                <c:pt idx="12">
                  <c:v>0.95555247655313102</c:v>
                </c:pt>
                <c:pt idx="13">
                  <c:v>1.43332871482969</c:v>
                </c:pt>
                <c:pt idx="14">
                  <c:v>1.07499653612227</c:v>
                </c:pt>
                <c:pt idx="15">
                  <c:v>1.6722168339679699</c:v>
                </c:pt>
                <c:pt idx="16">
                  <c:v>1.29372344191593</c:v>
                </c:pt>
                <c:pt idx="17">
                  <c:v>1.52894588590064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45-4F3D-8535-E2230158AA52}"/>
            </c:ext>
          </c:extLst>
        </c:ser>
        <c:ser>
          <c:idx val="4"/>
          <c:order val="4"/>
          <c:tx>
            <c:strRef>
              <c:f>Hoja1!$B$25</c:f>
              <c:strCache>
                <c:ptCount val="1"/>
                <c:pt idx="0">
                  <c:v>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Hoja1!$C$25:$T$25</c:f>
              <c:numCache>
                <c:formatCode>0.00</c:formatCode>
                <c:ptCount val="18"/>
                <c:pt idx="0">
                  <c:v>2.3774559540262401</c:v>
                </c:pt>
                <c:pt idx="1">
                  <c:v>2.8337353795464302</c:v>
                </c:pt>
                <c:pt idx="2">
                  <c:v>2.5695736068768502</c:v>
                </c:pt>
                <c:pt idx="3">
                  <c:v>3.2179706852476402</c:v>
                </c:pt>
                <c:pt idx="4">
                  <c:v>3.1533049124934101</c:v>
                </c:pt>
                <c:pt idx="5">
                  <c:v>3.5563589238647499</c:v>
                </c:pt>
                <c:pt idx="6">
                  <c:v>3.7697404592966399</c:v>
                </c:pt>
                <c:pt idx="7">
                  <c:v>3.1770139719858399</c:v>
                </c:pt>
                <c:pt idx="8">
                  <c:v>3.1141400220377999</c:v>
                </c:pt>
                <c:pt idx="9">
                  <c:v>3.7697484477299699</c:v>
                </c:pt>
                <c:pt idx="10">
                  <c:v>3.44194423488389</c:v>
                </c:pt>
                <c:pt idx="11">
                  <c:v>3.93365055415302</c:v>
                </c:pt>
                <c:pt idx="12">
                  <c:v>2.8683744598087499</c:v>
                </c:pt>
                <c:pt idx="13">
                  <c:v>3.6548642310466302</c:v>
                </c:pt>
                <c:pt idx="14">
                  <c:v>3.77052449152279</c:v>
                </c:pt>
                <c:pt idx="15">
                  <c:v>4.5338822106654399</c:v>
                </c:pt>
                <c:pt idx="16">
                  <c:v>3.97798027881983</c:v>
                </c:pt>
                <c:pt idx="17">
                  <c:v>3.61218898881341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45-4F3D-8535-E2230158AA52}"/>
            </c:ext>
          </c:extLst>
        </c:ser>
        <c:ser>
          <c:idx val="5"/>
          <c:order val="5"/>
          <c:tx>
            <c:strRef>
              <c:f>Hoja1!$B$26</c:f>
              <c:strCache>
                <c:ptCount val="1"/>
                <c:pt idx="0">
                  <c:v>VI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Hoja1!$C$26:$T$26</c:f>
              <c:numCache>
                <c:formatCode>0.00</c:formatCode>
                <c:ptCount val="18"/>
                <c:pt idx="0">
                  <c:v>3.79211619044007</c:v>
                </c:pt>
                <c:pt idx="1">
                  <c:v>4.2255008979189403</c:v>
                </c:pt>
                <c:pt idx="2">
                  <c:v>4.0629816326143597</c:v>
                </c:pt>
                <c:pt idx="3">
                  <c:v>3.5754238367006401</c:v>
                </c:pt>
                <c:pt idx="4">
                  <c:v>4.2053532549966501</c:v>
                </c:pt>
                <c:pt idx="5">
                  <c:v>4.3650502140471499</c:v>
                </c:pt>
                <c:pt idx="6">
                  <c:v>4.6312118124646604</c:v>
                </c:pt>
                <c:pt idx="7">
                  <c:v>4.3118178943636503</c:v>
                </c:pt>
                <c:pt idx="8">
                  <c:v>3.7700618342502699</c:v>
                </c:pt>
                <c:pt idx="9">
                  <c:v>4.9743871424135602</c:v>
                </c:pt>
                <c:pt idx="10">
                  <c:v>4.0842336537711299</c:v>
                </c:pt>
                <c:pt idx="11">
                  <c:v>4.6602153228927001</c:v>
                </c:pt>
                <c:pt idx="12">
                  <c:v>5.7737196776614699</c:v>
                </c:pt>
                <c:pt idx="13">
                  <c:v>4.7942493752010398</c:v>
                </c:pt>
                <c:pt idx="14">
                  <c:v>5.6706175405603796</c:v>
                </c:pt>
                <c:pt idx="15">
                  <c:v>6.856292117223</c:v>
                </c:pt>
                <c:pt idx="16">
                  <c:v>6.9076242394629501</c:v>
                </c:pt>
                <c:pt idx="17">
                  <c:v>6.65366746595328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45-4F3D-8535-E2230158AA52}"/>
            </c:ext>
          </c:extLst>
        </c:ser>
        <c:ser>
          <c:idx val="6"/>
          <c:order val="6"/>
          <c:tx>
            <c:strRef>
              <c:f>Hoja1!$B$27</c:f>
              <c:strCache>
                <c:ptCount val="1"/>
                <c:pt idx="0">
                  <c:v>VII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Hoja1!$C$27:$T$27</c:f>
              <c:numCache>
                <c:formatCode>0.00</c:formatCode>
                <c:ptCount val="18"/>
                <c:pt idx="0">
                  <c:v>3.7529556871633698</c:v>
                </c:pt>
                <c:pt idx="1">
                  <c:v>4.3721933755453204</c:v>
                </c:pt>
                <c:pt idx="2">
                  <c:v>4.0719569205722497</c:v>
                </c:pt>
                <c:pt idx="3">
                  <c:v>3.9406034715215399</c:v>
                </c:pt>
                <c:pt idx="4">
                  <c:v>3.7010108756054998</c:v>
                </c:pt>
                <c:pt idx="5">
                  <c:v>3.7565260387395898</c:v>
                </c:pt>
                <c:pt idx="6">
                  <c:v>3.2568895705328398</c:v>
                </c:pt>
                <c:pt idx="7">
                  <c:v>3.6640007668494499</c:v>
                </c:pt>
                <c:pt idx="8">
                  <c:v>3.5590598606491102</c:v>
                </c:pt>
                <c:pt idx="9">
                  <c:v>3.9970979973443899</c:v>
                </c:pt>
                <c:pt idx="10">
                  <c:v>3.1392733129828101</c:v>
                </c:pt>
                <c:pt idx="11">
                  <c:v>3.9423432302574799</c:v>
                </c:pt>
                <c:pt idx="12">
                  <c:v>3.65514055005724</c:v>
                </c:pt>
                <c:pt idx="13">
                  <c:v>3.5471068392181002</c:v>
                </c:pt>
                <c:pt idx="14">
                  <c:v>4.2313203411992601</c:v>
                </c:pt>
                <c:pt idx="15">
                  <c:v>4.2673315781456402</c:v>
                </c:pt>
                <c:pt idx="16">
                  <c:v>4.4242575109766804</c:v>
                </c:pt>
                <c:pt idx="17">
                  <c:v>3.8556782324575898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F45-4F3D-8535-E2230158AA52}"/>
            </c:ext>
          </c:extLst>
        </c:ser>
        <c:ser>
          <c:idx val="7"/>
          <c:order val="7"/>
          <c:tx>
            <c:strRef>
              <c:f>Hoja1!$B$28</c:f>
              <c:strCache>
                <c:ptCount val="1"/>
                <c:pt idx="0">
                  <c:v>VIII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Hoja1!$C$28:$T$28</c:f>
              <c:numCache>
                <c:formatCode>0.00</c:formatCode>
                <c:ptCount val="18"/>
                <c:pt idx="0">
                  <c:v>4.1866913843733196</c:v>
                </c:pt>
                <c:pt idx="1">
                  <c:v>4.1866913843733196</c:v>
                </c:pt>
                <c:pt idx="2">
                  <c:v>3.89459663662634</c:v>
                </c:pt>
                <c:pt idx="3">
                  <c:v>3.89459663662634</c:v>
                </c:pt>
                <c:pt idx="4">
                  <c:v>3.1606379891446399</c:v>
                </c:pt>
                <c:pt idx="5">
                  <c:v>3.7352994417163901</c:v>
                </c:pt>
                <c:pt idx="6">
                  <c:v>2.6817534453348499</c:v>
                </c:pt>
                <c:pt idx="7">
                  <c:v>4.0226301680022702</c:v>
                </c:pt>
                <c:pt idx="8">
                  <c:v>3.6763284978616002</c:v>
                </c:pt>
                <c:pt idx="9">
                  <c:v>3.29926916474759</c:v>
                </c:pt>
                <c:pt idx="10">
                  <c:v>4.1476526642541103</c:v>
                </c:pt>
                <c:pt idx="11">
                  <c:v>3.0164746649120802</c:v>
                </c:pt>
                <c:pt idx="12">
                  <c:v>3.06317946890037</c:v>
                </c:pt>
                <c:pt idx="13">
                  <c:v>3.7129448107883301</c:v>
                </c:pt>
                <c:pt idx="14">
                  <c:v>4.9196518742945399</c:v>
                </c:pt>
                <c:pt idx="15">
                  <c:v>5.0124754945642396</c:v>
                </c:pt>
                <c:pt idx="16">
                  <c:v>4.6639359778764797</c:v>
                </c:pt>
                <c:pt idx="17">
                  <c:v>3.29219010203045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F45-4F3D-8535-E2230158AA52}"/>
            </c:ext>
          </c:extLst>
        </c:ser>
        <c:ser>
          <c:idx val="8"/>
          <c:order val="8"/>
          <c:tx>
            <c:strRef>
              <c:f>Hoja1!$B$29</c:f>
              <c:strCache>
                <c:ptCount val="1"/>
                <c:pt idx="0">
                  <c:v>Estado de México</c:v>
                </c:pt>
              </c:strCache>
            </c:strRef>
          </c:tx>
          <c:spPr>
            <a:ln w="571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Hoja1!$C$19:$T$20</c:f>
              <c:multiLvlStrCache>
                <c:ptCount val="18"/>
                <c:lvl>
                  <c:pt idx="0">
                    <c:v>T1</c:v>
                  </c:pt>
                  <c:pt idx="1">
                    <c:v>T2</c:v>
                  </c:pt>
                  <c:pt idx="2">
                    <c:v>T3</c:v>
                  </c:pt>
                  <c:pt idx="3">
                    <c:v>T4</c:v>
                  </c:pt>
                  <c:pt idx="4">
                    <c:v>T1</c:v>
                  </c:pt>
                  <c:pt idx="5">
                    <c:v>T2</c:v>
                  </c:pt>
                  <c:pt idx="6">
                    <c:v>T3</c:v>
                  </c:pt>
                  <c:pt idx="7">
                    <c:v>T4</c:v>
                  </c:pt>
                  <c:pt idx="8">
                    <c:v>T1</c:v>
                  </c:pt>
                  <c:pt idx="9">
                    <c:v>T2</c:v>
                  </c:pt>
                  <c:pt idx="10">
                    <c:v>T3</c:v>
                  </c:pt>
                  <c:pt idx="11">
                    <c:v>T4</c:v>
                  </c:pt>
                  <c:pt idx="12">
                    <c:v>T1</c:v>
                  </c:pt>
                  <c:pt idx="13">
                    <c:v>T2</c:v>
                  </c:pt>
                  <c:pt idx="14">
                    <c:v>T3</c:v>
                  </c:pt>
                  <c:pt idx="15">
                    <c:v>T4</c:v>
                  </c:pt>
                  <c:pt idx="16">
                    <c:v>T1</c:v>
                  </c:pt>
                  <c:pt idx="17">
                    <c:v>T2</c:v>
                  </c:pt>
                </c:lvl>
                <c:lvl>
                  <c:pt idx="0">
                    <c:v>2015</c:v>
                  </c:pt>
                  <c:pt idx="4">
                    <c:v>2016</c:v>
                  </c:pt>
                  <c:pt idx="8">
                    <c:v>2017</c:v>
                  </c:pt>
                  <c:pt idx="12">
                    <c:v>2018</c:v>
                  </c:pt>
                  <c:pt idx="16">
                    <c:v>2019</c:v>
                  </c:pt>
                </c:lvl>
              </c:multiLvlStrCache>
            </c:multiLvlStrRef>
          </c:cat>
          <c:val>
            <c:numRef>
              <c:f>Hoja1!$C$29:$T$29</c:f>
              <c:numCache>
                <c:formatCode>0.00</c:formatCode>
                <c:ptCount val="18"/>
                <c:pt idx="0">
                  <c:v>2.9520000293850899</c:v>
                </c:pt>
                <c:pt idx="1">
                  <c:v>3.3090000301599503</c:v>
                </c:pt>
                <c:pt idx="2">
                  <c:v>3.0040001943707466</c:v>
                </c:pt>
                <c:pt idx="3">
                  <c:v>3.0700001195073128</c:v>
                </c:pt>
                <c:pt idx="4">
                  <c:v>3.0370001569390297</c:v>
                </c:pt>
                <c:pt idx="5">
                  <c:v>3.2069999575614929</c:v>
                </c:pt>
                <c:pt idx="6">
                  <c:v>3.0729999765753746</c:v>
                </c:pt>
                <c:pt idx="7">
                  <c:v>3.0020000077784061</c:v>
                </c:pt>
                <c:pt idx="8">
                  <c:v>2.8459998220205307</c:v>
                </c:pt>
                <c:pt idx="9">
                  <c:v>3.2300000563263893</c:v>
                </c:pt>
                <c:pt idx="10">
                  <c:v>2.7929999828338623</c:v>
                </c:pt>
                <c:pt idx="11">
                  <c:v>3.2320001721382141</c:v>
                </c:pt>
                <c:pt idx="12">
                  <c:v>3.0669999569654465</c:v>
                </c:pt>
                <c:pt idx="13">
                  <c:v>3.237999826669693</c:v>
                </c:pt>
                <c:pt idx="14">
                  <c:v>3.6459999084472656</c:v>
                </c:pt>
                <c:pt idx="15">
                  <c:v>4.0390001088380814</c:v>
                </c:pt>
                <c:pt idx="16">
                  <c:v>3.9629999548196793</c:v>
                </c:pt>
                <c:pt idx="17">
                  <c:v>3.6420000940561295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F45-4F3D-8535-E2230158A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3652216"/>
        <c:axId val="913651256"/>
      </c:lineChart>
      <c:catAx>
        <c:axId val="91365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3651256"/>
        <c:crosses val="autoZero"/>
        <c:auto val="1"/>
        <c:lblAlgn val="ctr"/>
        <c:lblOffset val="100"/>
        <c:noMultiLvlLbl val="0"/>
      </c:catAx>
      <c:valAx>
        <c:axId val="91365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365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87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47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90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189" algn="ctr">
              <a:buSzTx/>
              <a:buFontTx/>
              <a:buNone/>
              <a:defRPr sz="2400"/>
            </a:lvl2pPr>
            <a:lvl3pPr marL="0" indent="914377" algn="ctr">
              <a:buSzTx/>
              <a:buFontTx/>
              <a:buNone/>
              <a:defRPr sz="2400"/>
            </a:lvl3pPr>
            <a:lvl4pPr marL="0" indent="1371565" algn="ctr">
              <a:buSzTx/>
              <a:buFontTx/>
              <a:buNone/>
              <a:defRPr sz="2400"/>
            </a:lvl4pPr>
            <a:lvl5pPr marL="0" indent="1828754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38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89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77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65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54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57189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14377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71565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28754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39" indent="-261250">
              <a:defRPr sz="3200"/>
            </a:lvl2pPr>
            <a:lvl3pPr marL="1219168" indent="-304791">
              <a:defRPr sz="3200"/>
            </a:lvl3pPr>
            <a:lvl4pPr marL="1737316" indent="-365750">
              <a:defRPr sz="3200"/>
            </a:lvl4pPr>
            <a:lvl5pPr marL="2194505" indent="-36575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3" name="Marcador de posición de imagen 2"/>
          <p:cNvSpPr>
            <a:spLocks noGrp="1"/>
          </p:cNvSpPr>
          <p:nvPr>
            <p:ph type="pic" sz="half" idx="13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89">
              <a:buSzTx/>
              <a:buFontTx/>
              <a:buNone/>
              <a:defRPr sz="1600"/>
            </a:lvl2pPr>
            <a:lvl3pPr marL="0" indent="914377">
              <a:buSzTx/>
              <a:buFontTx/>
              <a:buNone/>
              <a:defRPr sz="1600"/>
            </a:lvl3pPr>
            <a:lvl4pPr marL="0" indent="1371565">
              <a:buSzTx/>
              <a:buFontTx/>
              <a:buNone/>
              <a:defRPr sz="1600"/>
            </a:lvl4pPr>
            <a:lvl5pPr marL="0" indent="1828754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93" marR="0" indent="-228593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81" marR="0" indent="-2666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08" marR="0" indent="-32003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56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345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533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722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910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99" marR="0" indent="-35559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4" descr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6520" y="5314994"/>
            <a:ext cx="1048588" cy="109253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uadroTexto 2"/>
          <p:cNvSpPr txBox="1"/>
          <p:nvPr/>
        </p:nvSpPr>
        <p:spPr>
          <a:xfrm>
            <a:off x="3245106" y="2231767"/>
            <a:ext cx="568749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700" b="1">
                <a:solidFill>
                  <a:srgbClr val="125067"/>
                </a:solidFill>
                <a:latin typeface="Alegreya Sans"/>
                <a:ea typeface="Alegreya Sans"/>
                <a:cs typeface="Alegreya Sans"/>
                <a:sym typeface="Alegreya Sans"/>
              </a:defRPr>
            </a:pPr>
            <a:r>
              <a:rPr dirty="0" err="1"/>
              <a:t>Obse</a:t>
            </a:r>
            <a:r>
              <a:rPr dirty="0" err="1">
                <a:solidFill>
                  <a:srgbClr val="124F64"/>
                </a:solidFill>
              </a:rPr>
              <a:t>rvat</a:t>
            </a:r>
            <a:r>
              <a:rPr dirty="0" err="1"/>
              <a:t>orio</a:t>
            </a:r>
            <a:r>
              <a:rPr dirty="0"/>
              <a:t> </a:t>
            </a:r>
            <a:r>
              <a:rPr dirty="0" smtClean="0"/>
              <a:t>de</a:t>
            </a:r>
            <a:r>
              <a:rPr lang="es-MX" dirty="0" smtClean="0"/>
              <a:t>l Estado de México</a:t>
            </a:r>
            <a:endParaRPr dirty="0"/>
          </a:p>
        </p:txBody>
      </p:sp>
      <p:pic>
        <p:nvPicPr>
          <p:cNvPr id="133" name="Imagen 1" descr="Imagen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2601" y="5228678"/>
            <a:ext cx="1009690" cy="1265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n 3" descr="Imagen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6548" y="5277806"/>
            <a:ext cx="3499435" cy="112972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uadroTexto 7"/>
          <p:cNvSpPr txBox="1"/>
          <p:nvPr/>
        </p:nvSpPr>
        <p:spPr>
          <a:xfrm>
            <a:off x="2008246" y="3445528"/>
            <a:ext cx="90451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40404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pPr>
            <a:r>
              <a:rPr b="1" dirty="0" err="1"/>
              <a:t>Reporte</a:t>
            </a:r>
            <a:r>
              <a:rPr b="1" dirty="0"/>
              <a:t> de </a:t>
            </a:r>
            <a:r>
              <a:rPr b="1" dirty="0" err="1"/>
              <a:t>Incidencia</a:t>
            </a:r>
            <a:r>
              <a:rPr b="1" dirty="0"/>
              <a:t> </a:t>
            </a:r>
            <a:r>
              <a:rPr b="1" dirty="0" err="1"/>
              <a:t>delictiva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</a:t>
            </a:r>
            <a:r>
              <a:rPr lang="es-MX" b="1" dirty="0" smtClean="0"/>
              <a:t>el EDOMEX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adroTexto 38"/>
          <p:cNvSpPr txBox="1"/>
          <p:nvPr/>
        </p:nvSpPr>
        <p:spPr>
          <a:xfrm>
            <a:off x="1437723" y="6319606"/>
            <a:ext cx="53101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endParaRPr/>
          </a:p>
          <a:p>
            <a:pPr>
              <a:defRPr sz="900">
                <a:solidFill>
                  <a:srgbClr val="808080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Ranking con base </a:t>
            </a:r>
            <a:r>
              <a:rPr err="1"/>
              <a:t>en</a:t>
            </a:r>
            <a:r>
              <a:t> </a:t>
            </a:r>
            <a:r>
              <a:rPr err="1"/>
              <a:t>tasas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endParaRPr/>
          </a:p>
        </p:txBody>
      </p:sp>
      <p:sp>
        <p:nvSpPr>
          <p:cNvPr id="749" name="CuadroTexto 30"/>
          <p:cNvSpPr txBox="1"/>
          <p:nvPr/>
        </p:nvSpPr>
        <p:spPr>
          <a:xfrm>
            <a:off x="4258836" y="239154"/>
            <a:ext cx="329861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125067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lang="es-MX" dirty="0" smtClean="0"/>
              <a:t>Región I</a:t>
            </a:r>
            <a:endParaRPr dirty="0"/>
          </a:p>
        </p:txBody>
      </p:sp>
      <p:pic>
        <p:nvPicPr>
          <p:cNvPr id="750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9605" y="365173"/>
            <a:ext cx="1586597" cy="57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n 6" descr="Imagen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940" y="5266502"/>
            <a:ext cx="252001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n 7" descr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3940" y="5776295"/>
            <a:ext cx="360001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CuadroTexto 8"/>
          <p:cNvSpPr txBox="1"/>
          <p:nvPr/>
        </p:nvSpPr>
        <p:spPr>
          <a:xfrm>
            <a:off x="1845999" y="5238617"/>
            <a:ext cx="14596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3B579D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</a:lstStyle>
          <a:p>
            <a:r>
              <a:rPr dirty="0" smtClean="0"/>
              <a:t>@</a:t>
            </a:r>
            <a:r>
              <a:rPr lang="es-MX" dirty="0" err="1" smtClean="0"/>
              <a:t>EDOMEXObserva</a:t>
            </a:r>
            <a:endParaRPr dirty="0"/>
          </a:p>
        </p:txBody>
      </p:sp>
      <p:sp>
        <p:nvSpPr>
          <p:cNvPr id="754" name="CuadroTexto 13"/>
          <p:cNvSpPr txBox="1"/>
          <p:nvPr/>
        </p:nvSpPr>
        <p:spPr>
          <a:xfrm>
            <a:off x="1854142" y="5802409"/>
            <a:ext cx="12336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5ACEE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</a:lstStyle>
          <a:p>
            <a:r>
              <a:rPr lang="es-MX" dirty="0" err="1" smtClean="0"/>
              <a:t>EdomexObserva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7593"/>
          <a:stretch/>
        </p:blipFill>
        <p:spPr>
          <a:xfrm>
            <a:off x="121784" y="1424802"/>
            <a:ext cx="3972152" cy="38138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851" y="1126003"/>
            <a:ext cx="2815828" cy="50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080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adroTexto 38"/>
          <p:cNvSpPr txBox="1"/>
          <p:nvPr/>
        </p:nvSpPr>
        <p:spPr>
          <a:xfrm>
            <a:off x="1437723" y="6319606"/>
            <a:ext cx="53101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endParaRPr/>
          </a:p>
          <a:p>
            <a:pPr>
              <a:defRPr sz="900">
                <a:solidFill>
                  <a:srgbClr val="808080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Ranking con base </a:t>
            </a:r>
            <a:r>
              <a:rPr err="1"/>
              <a:t>en</a:t>
            </a:r>
            <a:r>
              <a:t> </a:t>
            </a:r>
            <a:r>
              <a:rPr err="1"/>
              <a:t>tasas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endParaRPr/>
          </a:p>
        </p:txBody>
      </p:sp>
      <p:sp>
        <p:nvSpPr>
          <p:cNvPr id="749" name="CuadroTexto 30"/>
          <p:cNvSpPr txBox="1"/>
          <p:nvPr/>
        </p:nvSpPr>
        <p:spPr>
          <a:xfrm>
            <a:off x="4258836" y="239154"/>
            <a:ext cx="329861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125067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lang="es-MX" dirty="0" smtClean="0"/>
              <a:t>Región I</a:t>
            </a:r>
            <a:endParaRPr dirty="0"/>
          </a:p>
        </p:txBody>
      </p:sp>
      <p:pic>
        <p:nvPicPr>
          <p:cNvPr id="750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9605" y="365173"/>
            <a:ext cx="1586597" cy="57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n 6" descr="Imagen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940" y="5266502"/>
            <a:ext cx="252001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n 7" descr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3940" y="5776295"/>
            <a:ext cx="360001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CuadroTexto 8"/>
          <p:cNvSpPr txBox="1"/>
          <p:nvPr/>
        </p:nvSpPr>
        <p:spPr>
          <a:xfrm>
            <a:off x="1845999" y="5238617"/>
            <a:ext cx="14596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3B579D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</a:lstStyle>
          <a:p>
            <a:r>
              <a:rPr dirty="0" smtClean="0"/>
              <a:t>@</a:t>
            </a:r>
            <a:r>
              <a:rPr lang="es-MX" dirty="0" err="1" smtClean="0"/>
              <a:t>EDOMEXObserva</a:t>
            </a:r>
            <a:endParaRPr dirty="0"/>
          </a:p>
        </p:txBody>
      </p:sp>
      <p:sp>
        <p:nvSpPr>
          <p:cNvPr id="754" name="CuadroTexto 13"/>
          <p:cNvSpPr txBox="1"/>
          <p:nvPr/>
        </p:nvSpPr>
        <p:spPr>
          <a:xfrm>
            <a:off x="1854142" y="5802409"/>
            <a:ext cx="12336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5ACEE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</a:lstStyle>
          <a:p>
            <a:r>
              <a:rPr lang="es-MX" dirty="0" err="1" smtClean="0"/>
              <a:t>EdomexObserva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10581"/>
          <a:stretch/>
        </p:blipFill>
        <p:spPr>
          <a:xfrm>
            <a:off x="4222800" y="1328400"/>
            <a:ext cx="5792400" cy="46394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l="17593"/>
          <a:stretch/>
        </p:blipFill>
        <p:spPr>
          <a:xfrm>
            <a:off x="121784" y="1424802"/>
            <a:ext cx="3972152" cy="381381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002089" y="1255526"/>
            <a:ext cx="128786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Municipio 1er</a:t>
            </a:r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238739" y="1255526"/>
            <a:ext cx="128786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Municipio +</a:t>
            </a:r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4042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adroTexto 38"/>
          <p:cNvSpPr txBox="1"/>
          <p:nvPr/>
        </p:nvSpPr>
        <p:spPr>
          <a:xfrm>
            <a:off x="1437723" y="6319606"/>
            <a:ext cx="53101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endParaRPr/>
          </a:p>
          <a:p>
            <a:pPr>
              <a:defRPr sz="900">
                <a:solidFill>
                  <a:srgbClr val="808080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Ranking con base </a:t>
            </a:r>
            <a:r>
              <a:rPr err="1"/>
              <a:t>en</a:t>
            </a:r>
            <a:r>
              <a:t> </a:t>
            </a:r>
            <a:r>
              <a:rPr err="1"/>
              <a:t>tasas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endParaRPr/>
          </a:p>
        </p:txBody>
      </p:sp>
      <p:sp>
        <p:nvSpPr>
          <p:cNvPr id="749" name="CuadroTexto 30"/>
          <p:cNvSpPr txBox="1"/>
          <p:nvPr/>
        </p:nvSpPr>
        <p:spPr>
          <a:xfrm>
            <a:off x="4258836" y="239154"/>
            <a:ext cx="329861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125067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lang="es-MX" dirty="0" smtClean="0"/>
              <a:t>Región I</a:t>
            </a:r>
            <a:endParaRPr dirty="0"/>
          </a:p>
        </p:txBody>
      </p:sp>
      <p:pic>
        <p:nvPicPr>
          <p:cNvPr id="750" name="Imagen 4" descr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9605" y="365173"/>
            <a:ext cx="1586597" cy="57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n 6" descr="Imagen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940" y="5266502"/>
            <a:ext cx="252001" cy="25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n 7" descr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3940" y="5776295"/>
            <a:ext cx="360001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CuadroTexto 8"/>
          <p:cNvSpPr txBox="1"/>
          <p:nvPr/>
        </p:nvSpPr>
        <p:spPr>
          <a:xfrm>
            <a:off x="1845999" y="5238617"/>
            <a:ext cx="14596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3B579D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</a:lstStyle>
          <a:p>
            <a:r>
              <a:rPr dirty="0" smtClean="0"/>
              <a:t>@</a:t>
            </a:r>
            <a:r>
              <a:rPr lang="es-MX" dirty="0" err="1" smtClean="0"/>
              <a:t>EDOMEXObserva</a:t>
            </a:r>
            <a:endParaRPr dirty="0"/>
          </a:p>
        </p:txBody>
      </p:sp>
      <p:sp>
        <p:nvSpPr>
          <p:cNvPr id="754" name="CuadroTexto 13"/>
          <p:cNvSpPr txBox="1"/>
          <p:nvPr/>
        </p:nvSpPr>
        <p:spPr>
          <a:xfrm>
            <a:off x="1854142" y="5802409"/>
            <a:ext cx="12336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5ACEE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</a:lstStyle>
          <a:p>
            <a:r>
              <a:rPr lang="es-MX" dirty="0" err="1" smtClean="0"/>
              <a:t>EdomexObserva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7593"/>
          <a:stretch/>
        </p:blipFill>
        <p:spPr>
          <a:xfrm>
            <a:off x="121784" y="1424802"/>
            <a:ext cx="3972152" cy="381381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flipV="1">
            <a:off x="2924175" y="1424802"/>
            <a:ext cx="3390900" cy="784998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CuadroTexto 5"/>
          <p:cNvSpPr txBox="1"/>
          <p:nvPr/>
        </p:nvSpPr>
        <p:spPr>
          <a:xfrm>
            <a:off x="6372225" y="941174"/>
            <a:ext cx="313372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Municipio primer lugar</a:t>
            </a:r>
            <a:r>
              <a:rPr kumimoji="0" lang="es-MX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estatal en Y delito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962650" y="3190875"/>
            <a:ext cx="383857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Municipio primer lugar en ranking Nacional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Conector angular 8"/>
          <p:cNvCxnSpPr>
            <a:endCxn id="7" idx="1"/>
          </p:cNvCxnSpPr>
          <p:nvPr/>
        </p:nvCxnSpPr>
        <p:spPr>
          <a:xfrm>
            <a:off x="1854142" y="3219450"/>
            <a:ext cx="4108508" cy="294590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ector angular 10"/>
          <p:cNvCxnSpPr/>
          <p:nvPr/>
        </p:nvCxnSpPr>
        <p:spPr>
          <a:xfrm>
            <a:off x="2047875" y="3837204"/>
            <a:ext cx="3590925" cy="868146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CuadroTexto 11"/>
          <p:cNvSpPr txBox="1"/>
          <p:nvPr/>
        </p:nvSpPr>
        <p:spPr>
          <a:xfrm>
            <a:off x="5648325" y="4448175"/>
            <a:ext cx="271462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Municipio con mayor percepción</a:t>
            </a:r>
            <a:r>
              <a:rPr kumimoji="0" lang="es-MX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 inseguridad de acuerdo a la ENSU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>
            <a:off x="2343150" y="2419350"/>
            <a:ext cx="3381375" cy="133350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uadroTexto 14"/>
          <p:cNvSpPr txBox="1"/>
          <p:nvPr/>
        </p:nvSpPr>
        <p:spPr>
          <a:xfrm>
            <a:off x="5715000" y="2047875"/>
            <a:ext cx="294322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Municipio con</a:t>
            </a:r>
            <a:r>
              <a:rPr kumimoji="0" lang="es-MX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mas de 100k con mayor tasa en el delito de RCV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3" y="570621"/>
            <a:ext cx="8601805" cy="6173245"/>
          </a:xfrm>
          <a:prstGeom prst="rect">
            <a:avLst/>
          </a:prstGeom>
        </p:spPr>
      </p:pic>
      <p:sp>
        <p:nvSpPr>
          <p:cNvPr id="31" name="CuadroTexto 7">
            <a:extLst>
              <a:ext uri="{FF2B5EF4-FFF2-40B4-BE49-F238E27FC236}">
                <a16:creationId xmlns:a16="http://schemas.microsoft.com/office/drawing/2014/main" id="{A74DE809-B928-2544-B71F-78177F62DAC4}"/>
              </a:ext>
            </a:extLst>
          </p:cNvPr>
          <p:cNvSpPr txBox="1"/>
          <p:nvPr/>
        </p:nvSpPr>
        <p:spPr>
          <a:xfrm>
            <a:off x="337473" y="192535"/>
            <a:ext cx="104960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000">
                <a:solidFill>
                  <a:srgbClr val="144636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pPr algn="ctr"/>
            <a:r>
              <a:rPr lang="es-MX" sz="3200" dirty="0" smtClean="0"/>
              <a:t>Regionalización</a:t>
            </a:r>
            <a:endParaRPr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753475" y="1104900"/>
            <a:ext cx="311467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Criterios para la regionalización</a:t>
            </a:r>
            <a:r>
              <a:rPr lang="es-MX" dirty="0" smtClean="0"/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Población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dirty="0" smtClean="0"/>
              <a:t>Compacidad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2834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7FFB-19F8-B54C-BAEB-E37A1D7F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solidFill>
                  <a:srgbClr val="144636"/>
                </a:solidFill>
                <a:latin typeface="Fira Sans Ultra"/>
                <a:ea typeface="Fira Sans Ultra"/>
              </a:rPr>
              <a:t>Ventajas de regionalizar</a:t>
            </a:r>
            <a:endParaRPr lang="es-MX" sz="4000" dirty="0">
              <a:solidFill>
                <a:srgbClr val="144636"/>
              </a:solidFill>
              <a:latin typeface="Fira Sans Ultra"/>
              <a:ea typeface="Fira Sans Ultra"/>
              <a:sym typeface="Fira Sans Ultra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69F9F-B2BE-D84D-8B31-6F2AB6B7B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>
                <a:latin typeface="Fira Sans" panose="020B0503050000020004" pitchFamily="34" charset="0"/>
                <a:ea typeface="Fira Sans" panose="020B0503050000020004" pitchFamily="34" charset="0"/>
              </a:rPr>
              <a:t>Facilidad para el análisis</a:t>
            </a:r>
            <a:endParaRPr lang="es-MX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0" indent="0">
              <a:buNone/>
            </a:pPr>
            <a:endParaRPr lang="es-MX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825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adroTexto 40"/>
          <p:cNvSpPr txBox="1"/>
          <p:nvPr/>
        </p:nvSpPr>
        <p:spPr>
          <a:xfrm>
            <a:off x="270148" y="6328866"/>
            <a:ext cx="463363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endParaRPr/>
          </a:p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 </a:t>
            </a:r>
            <a:r>
              <a:rPr lang="es-ES"/>
              <a:t>l</a:t>
            </a:r>
            <a:r>
              <a:t>a ENSU </a:t>
            </a:r>
            <a:r>
              <a:rPr lang="es-ES"/>
              <a:t>diciembre</a:t>
            </a:r>
            <a:r>
              <a:t> 2018 </a:t>
            </a:r>
          </a:p>
        </p:txBody>
      </p:sp>
      <p:sp>
        <p:nvSpPr>
          <p:cNvPr id="151" name="CuadroTexto 38"/>
          <p:cNvSpPr txBox="1"/>
          <p:nvPr/>
        </p:nvSpPr>
        <p:spPr>
          <a:xfrm>
            <a:off x="1803732" y="370834"/>
            <a:ext cx="801223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124F64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sz="3200" err="1"/>
              <a:t>Encuesta</a:t>
            </a:r>
            <a:r>
              <a:rPr sz="3200"/>
              <a:t> Nacional de </a:t>
            </a:r>
            <a:r>
              <a:rPr sz="3200" err="1"/>
              <a:t>Seguridad</a:t>
            </a:r>
            <a:r>
              <a:rPr sz="3200"/>
              <a:t> Urbana </a:t>
            </a:r>
          </a:p>
        </p:txBody>
      </p:sp>
      <p:grpSp>
        <p:nvGrpSpPr>
          <p:cNvPr id="154" name="Grupo"/>
          <p:cNvGrpSpPr/>
          <p:nvPr/>
        </p:nvGrpSpPr>
        <p:grpSpPr>
          <a:xfrm>
            <a:off x="9794856" y="4022108"/>
            <a:ext cx="2430443" cy="1216732"/>
            <a:chOff x="0" y="0"/>
            <a:chExt cx="2430441" cy="1216731"/>
          </a:xfrm>
        </p:grpSpPr>
        <p:sp>
          <p:nvSpPr>
            <p:cNvPr id="152" name="CuadroTexto 27"/>
            <p:cNvSpPr txBox="1"/>
            <p:nvPr/>
          </p:nvSpPr>
          <p:spPr>
            <a:xfrm>
              <a:off x="0" y="0"/>
              <a:ext cx="2430441" cy="751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595959"/>
                  </a:solidFill>
                  <a:latin typeface="Fira Sans Ultra"/>
                  <a:ea typeface="Fira Sans Ultra"/>
                  <a:cs typeface="Fira Sans Ultra"/>
                  <a:sym typeface="Fira Sans Ultra"/>
                </a:defRPr>
              </a:pPr>
              <a:r>
                <a:t>Porcentaje </a:t>
              </a:r>
            </a:p>
            <a:p>
              <a:pPr algn="ctr">
                <a:defRPr>
                  <a:solidFill>
                    <a:srgbClr val="595959"/>
                  </a:solidFill>
                  <a:latin typeface="Fira Sans Ultra"/>
                  <a:ea typeface="Fira Sans Ultra"/>
                  <a:cs typeface="Fira Sans Ultra"/>
                  <a:sym typeface="Fira Sans Ultra"/>
                </a:defRPr>
              </a:pPr>
              <a:r>
                <a:t> nacional</a:t>
              </a:r>
            </a:p>
          </p:txBody>
        </p:sp>
        <p:sp>
          <p:nvSpPr>
            <p:cNvPr id="153" name="CuadroTexto 25"/>
            <p:cNvSpPr txBox="1"/>
            <p:nvPr/>
          </p:nvSpPr>
          <p:spPr>
            <a:xfrm>
              <a:off x="469642" y="570402"/>
              <a:ext cx="1491157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600">
                  <a:solidFill>
                    <a:srgbClr val="595959"/>
                  </a:solidFill>
                  <a:latin typeface="Fira Sans Ultra"/>
                  <a:ea typeface="Fira Sans Ultra"/>
                  <a:cs typeface="Fira Sans Ultra"/>
                  <a:sym typeface="Fira Sans Ultra"/>
                </a:defRPr>
              </a:lvl1pPr>
            </a:lstStyle>
            <a:p>
              <a:r>
                <a:rPr dirty="0"/>
                <a:t>7</a:t>
              </a:r>
              <a:r>
                <a:rPr lang="es-MX" dirty="0"/>
                <a:t>3</a:t>
              </a:r>
              <a:r>
                <a:rPr dirty="0"/>
                <a:t>.</a:t>
              </a:r>
              <a:r>
                <a:rPr lang="es-MX" dirty="0" smtClean="0"/>
                <a:t>79</a:t>
              </a:r>
              <a:endParaRPr dirty="0"/>
            </a:p>
          </p:txBody>
        </p:sp>
      </p:grpSp>
      <p:sp>
        <p:nvSpPr>
          <p:cNvPr id="155" name="La regiones Oriente, Norte y Poniente tiene mayor porcentaje de personas que se sienten inseguras que a nivel Nacional"/>
          <p:cNvSpPr txBox="1"/>
          <p:nvPr/>
        </p:nvSpPr>
        <p:spPr>
          <a:xfrm>
            <a:off x="466547" y="5766337"/>
            <a:ext cx="7418054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>
                <a:latin typeface="Fira Sans Medium"/>
                <a:ea typeface="Fira Sans Medium"/>
                <a:cs typeface="Fira Sans Medium"/>
                <a:sym typeface="Fira Sans Medium"/>
              </a:defRPr>
            </a:lvl1pPr>
          </a:lstStyle>
          <a:p>
            <a:r>
              <a:rPr lang="es-MX" dirty="0" smtClean="0"/>
              <a:t>Ecatepec es el municipio con mayor percepción(97.4) de inseguridad de todo el país.</a:t>
            </a:r>
            <a:endParaRPr dirty="0"/>
          </a:p>
        </p:txBody>
      </p:sp>
      <p:sp>
        <p:nvSpPr>
          <p:cNvPr id="162" name="CuadroTexto 27"/>
          <p:cNvSpPr txBox="1"/>
          <p:nvPr/>
        </p:nvSpPr>
        <p:spPr>
          <a:xfrm>
            <a:off x="1090650" y="1180126"/>
            <a:ext cx="7895408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700">
                <a:solidFill>
                  <a:srgbClr val="595959"/>
                </a:solidFill>
                <a:latin typeface="Fira Sans Bold"/>
                <a:ea typeface="Fira Sans Bold"/>
                <a:cs typeface="Fira Sans Bold"/>
                <a:sym typeface="Fira Sans Bold"/>
              </a:defRPr>
            </a:lvl1pPr>
          </a:lstStyle>
          <a:p>
            <a:r>
              <a:rPr b="1" err="1"/>
              <a:t>Porcentaje</a:t>
            </a:r>
            <a:r>
              <a:rPr b="1"/>
              <a:t> de personas que se </a:t>
            </a:r>
            <a:r>
              <a:rPr b="1" err="1"/>
              <a:t>sienten</a:t>
            </a:r>
            <a:r>
              <a:rPr b="1"/>
              <a:t> </a:t>
            </a:r>
            <a:r>
              <a:rPr b="1" err="1"/>
              <a:t>inseguras</a:t>
            </a:r>
            <a:r>
              <a:rPr b="1"/>
              <a:t> </a:t>
            </a:r>
            <a:r>
              <a:rPr b="1" err="1"/>
              <a:t>en</a:t>
            </a:r>
            <a:r>
              <a:rPr b="1"/>
              <a:t> </a:t>
            </a:r>
            <a:r>
              <a:rPr b="1" err="1"/>
              <a:t>su</a:t>
            </a:r>
            <a:r>
              <a:rPr b="1"/>
              <a:t> ciudad, 2016-2018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72" y="1824455"/>
            <a:ext cx="1972337" cy="1847248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BB60250-832A-4E5C-9474-98CA220A9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130539"/>
              </p:ext>
            </p:extLst>
          </p:nvPr>
        </p:nvGraphicFramePr>
        <p:xfrm>
          <a:off x="847724" y="1824455"/>
          <a:ext cx="8601076" cy="351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Tabla"/>
          <p:cNvGraphicFramePr/>
          <p:nvPr>
            <p:extLst>
              <p:ext uri="{D42A27DB-BD31-4B8C-83A1-F6EECF244321}">
                <p14:modId xmlns:p14="http://schemas.microsoft.com/office/powerpoint/2010/main" val="1361550439"/>
              </p:ext>
            </p:extLst>
          </p:nvPr>
        </p:nvGraphicFramePr>
        <p:xfrm>
          <a:off x="6271501" y="2115601"/>
          <a:ext cx="5225754" cy="34866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1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301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defRPr>
                      </a:pPr>
                      <a:r>
                        <a:rPr lang="es-MX" dirty="0" smtClean="0"/>
                        <a:t>Las</a:t>
                      </a:r>
                      <a:r>
                        <a:rPr lang="es-MX" baseline="0" dirty="0" smtClean="0"/>
                        <a:t> regiones V y VI se encuentran por encima de la tasa estatal</a:t>
                      </a:r>
                      <a:endParaRPr dirty="0"/>
                    </a:p>
                  </a:txBody>
                  <a:tcPr marL="0" marR="0" marT="0" marB="0" anchor="ctr" horzOverflow="overflow">
                    <a:lnL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301">
                <a:tc>
                  <a:txBody>
                    <a:bodyPr/>
                    <a:lstStyle/>
                    <a:p>
                      <a:pPr algn="ctr">
                        <a:defRPr sz="1700">
                          <a:solidFill>
                            <a:srgbClr val="40404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defRPr>
                      </a:pPr>
                      <a:endParaRPr sz="1600" dirty="0">
                        <a:solidFill>
                          <a:srgbClr val="595959"/>
                        </a:solidFill>
                      </a:endParaRPr>
                    </a:p>
                  </a:txBody>
                  <a:tcPr marL="0" marR="0" marT="0" marB="0" anchor="ctr" horzOverflow="overflow">
                    <a:lnL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L>
                    <a:lnR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R>
                    <a:lnT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T>
                    <a:lnB w="38100">
                      <a:solidFill>
                        <a:schemeClr val="accent4">
                          <a:lumOff val="25000"/>
                        </a:scheme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" name="Imagen 6" descr="Imagen 6"/>
          <p:cNvPicPr>
            <a:picLocks noChangeAspect="1"/>
          </p:cNvPicPr>
          <p:nvPr/>
        </p:nvPicPr>
        <p:blipFill rotWithShape="1">
          <a:blip r:embed="rId2">
            <a:extLst/>
          </a:blip>
          <a:srcRect l="23652" t="26384" r="24539" b="34514"/>
          <a:stretch/>
        </p:blipFill>
        <p:spPr>
          <a:xfrm>
            <a:off x="70283" y="334926"/>
            <a:ext cx="1596968" cy="104112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uadroTexto 7"/>
          <p:cNvSpPr txBox="1"/>
          <p:nvPr/>
        </p:nvSpPr>
        <p:spPr>
          <a:xfrm>
            <a:off x="1775416" y="548005"/>
            <a:ext cx="473154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7E264C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err="1"/>
              <a:t>Homicidio</a:t>
            </a:r>
            <a:r>
              <a:t> </a:t>
            </a:r>
            <a:r>
              <a:rPr err="1"/>
              <a:t>Doloso</a:t>
            </a:r>
            <a:endParaRPr/>
          </a:p>
        </p:txBody>
      </p:sp>
      <p:sp>
        <p:nvSpPr>
          <p:cNvPr id="218" name="CuadroTexto 21"/>
          <p:cNvSpPr txBox="1"/>
          <p:nvPr/>
        </p:nvSpPr>
        <p:spPr>
          <a:xfrm>
            <a:off x="9537026" y="507791"/>
            <a:ext cx="24304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dirty="0" err="1"/>
              <a:t>Tasa</a:t>
            </a:r>
            <a:r>
              <a:rPr dirty="0"/>
              <a:t> </a:t>
            </a:r>
            <a:r>
              <a:rPr lang="es-MX" dirty="0" smtClean="0"/>
              <a:t>EDOMEX</a:t>
            </a:r>
            <a:endParaRPr dirty="0"/>
          </a:p>
        </p:txBody>
      </p:sp>
      <p:sp>
        <p:nvSpPr>
          <p:cNvPr id="219" name="CuadroTexto 27"/>
          <p:cNvSpPr txBox="1"/>
          <p:nvPr/>
        </p:nvSpPr>
        <p:spPr>
          <a:xfrm>
            <a:off x="6125842" y="507791"/>
            <a:ext cx="243044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t>Tasa nacional</a:t>
            </a:r>
          </a:p>
        </p:txBody>
      </p:sp>
      <p:sp>
        <p:nvSpPr>
          <p:cNvPr id="220" name="CuadroTexto 40"/>
          <p:cNvSpPr txBox="1"/>
          <p:nvPr/>
        </p:nvSpPr>
        <p:spPr>
          <a:xfrm>
            <a:off x="267259" y="6238103"/>
            <a:ext cx="592565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rPr err="1"/>
              <a:t>Información</a:t>
            </a:r>
            <a:r>
              <a:t> con base </a:t>
            </a:r>
            <a:r>
              <a:rPr err="1"/>
              <a:t>en</a:t>
            </a:r>
            <a:r>
              <a:t> </a:t>
            </a:r>
            <a:r>
              <a:rPr err="1"/>
              <a:t>tasas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r>
              <a:t>.</a:t>
            </a:r>
          </a:p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r>
              <a:t>.</a:t>
            </a:r>
          </a:p>
        </p:txBody>
      </p:sp>
      <p:sp>
        <p:nvSpPr>
          <p:cNvPr id="221" name="Flecha arriba 44"/>
          <p:cNvSpPr/>
          <p:nvPr/>
        </p:nvSpPr>
        <p:spPr>
          <a:xfrm>
            <a:off x="8264328" y="3020469"/>
            <a:ext cx="288042" cy="405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pPr>
            <a:endParaRPr/>
          </a:p>
        </p:txBody>
      </p:sp>
      <p:sp>
        <p:nvSpPr>
          <p:cNvPr id="223" name="CuadroTexto 25"/>
          <p:cNvSpPr txBox="1"/>
          <p:nvPr/>
        </p:nvSpPr>
        <p:spPr>
          <a:xfrm>
            <a:off x="6729648" y="923154"/>
            <a:ext cx="122282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lang="es-MX"/>
              <a:t>23.77</a:t>
            </a:r>
            <a:endParaRPr/>
          </a:p>
        </p:txBody>
      </p:sp>
      <p:sp>
        <p:nvSpPr>
          <p:cNvPr id="224" name="CuadroTexto 26"/>
          <p:cNvSpPr txBox="1"/>
          <p:nvPr/>
        </p:nvSpPr>
        <p:spPr>
          <a:xfrm>
            <a:off x="10140832" y="923154"/>
            <a:ext cx="122282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595959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lang="es-MX"/>
              <a:t>14.39</a:t>
            </a:r>
            <a:endParaRPr/>
          </a:p>
        </p:txBody>
      </p:sp>
      <p:sp>
        <p:nvSpPr>
          <p:cNvPr id="225" name="Tasas trimestrales homicidio doloso, 1997-2018"/>
          <p:cNvSpPr txBox="1"/>
          <p:nvPr/>
        </p:nvSpPr>
        <p:spPr>
          <a:xfrm>
            <a:off x="529351" y="5262433"/>
            <a:ext cx="54014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r>
              <a:rPr err="1"/>
              <a:t>Tasas</a:t>
            </a:r>
            <a:r>
              <a:t> </a:t>
            </a:r>
            <a:r>
              <a:rPr err="1"/>
              <a:t>trimestrales</a:t>
            </a:r>
            <a:r>
              <a:t> </a:t>
            </a:r>
            <a:r>
              <a:rPr lang="es-ES"/>
              <a:t>de </a:t>
            </a:r>
            <a:r>
              <a:rPr err="1"/>
              <a:t>homicidio</a:t>
            </a:r>
            <a:r>
              <a:t> </a:t>
            </a:r>
            <a:r>
              <a:rPr err="1"/>
              <a:t>doloso</a:t>
            </a:r>
            <a:r>
              <a:t>, 1997-2018</a:t>
            </a:r>
          </a:p>
        </p:txBody>
      </p:sp>
      <p:pic>
        <p:nvPicPr>
          <p:cNvPr id="235" name="Imagen 42" descr="Imagen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3296" y="5919492"/>
            <a:ext cx="1152294" cy="63722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uadroTexto 5"/>
          <p:cNvSpPr txBox="1"/>
          <p:nvPr/>
        </p:nvSpPr>
        <p:spPr>
          <a:xfrm>
            <a:off x="4740675" y="4605608"/>
            <a:ext cx="121980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Fira Sans" panose="020B0503050000020004" pitchFamily="34" charset="0"/>
                <a:ea typeface="Fira Sans" panose="020B0503050000020004" pitchFamily="34" charset="0"/>
                <a:sym typeface="Calibri"/>
              </a:rPr>
              <a:t>Con arma de fuego</a:t>
            </a:r>
            <a:endParaRPr kumimoji="0" 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Fira Sans" panose="020B0503050000020004" pitchFamily="34" charset="0"/>
              <a:ea typeface="Fira Sans" panose="020B0503050000020004" pitchFamily="34" charset="0"/>
              <a:sym typeface="Calibri"/>
            </a:endParaRP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8CA15F20-7AF9-4CA3-95C1-80E2A5543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038081"/>
              </p:ext>
            </p:extLst>
          </p:nvPr>
        </p:nvGraphicFramePr>
        <p:xfrm>
          <a:off x="152399" y="1743075"/>
          <a:ext cx="604051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72932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adroTexto 20"/>
          <p:cNvSpPr txBox="1"/>
          <p:nvPr/>
        </p:nvSpPr>
        <p:spPr>
          <a:xfrm>
            <a:off x="3701658" y="864902"/>
            <a:ext cx="473154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D65343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lang="es-MX" dirty="0" smtClean="0"/>
              <a:t>región</a:t>
            </a:r>
            <a:endParaRPr dirty="0"/>
          </a:p>
        </p:txBody>
      </p:sp>
      <p:sp>
        <p:nvSpPr>
          <p:cNvPr id="280" name="CuadroTexto 37"/>
          <p:cNvSpPr txBox="1"/>
          <p:nvPr/>
        </p:nvSpPr>
        <p:spPr>
          <a:xfrm>
            <a:off x="4065873" y="252013"/>
            <a:ext cx="427802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7E264C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t>Homicidio Doloso</a:t>
            </a:r>
          </a:p>
        </p:txBody>
      </p:sp>
      <p:sp>
        <p:nvSpPr>
          <p:cNvPr id="281" name="CuadroTexto 38"/>
          <p:cNvSpPr txBox="1"/>
          <p:nvPr/>
        </p:nvSpPr>
        <p:spPr>
          <a:xfrm>
            <a:off x="279616" y="6446523"/>
            <a:ext cx="757354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El color de </a:t>
            </a:r>
            <a:r>
              <a:rPr err="1"/>
              <a:t>los</a:t>
            </a:r>
            <a:r>
              <a:t> </a:t>
            </a:r>
            <a:r>
              <a:rPr err="1"/>
              <a:t>mapas</a:t>
            </a:r>
            <a:r>
              <a:t> </a:t>
            </a:r>
            <a:r>
              <a:rPr err="1"/>
              <a:t>está</a:t>
            </a:r>
            <a:r>
              <a:t> </a:t>
            </a:r>
            <a:r>
              <a:rPr err="1"/>
              <a:t>calculado</a:t>
            </a:r>
            <a:r>
              <a:t> con la </a:t>
            </a:r>
            <a:r>
              <a:rPr err="1"/>
              <a:t>tasa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r>
              <a:t>, las </a:t>
            </a:r>
            <a:r>
              <a:rPr err="1"/>
              <a:t>alturas</a:t>
            </a:r>
            <a:r>
              <a:t> </a:t>
            </a:r>
            <a:r>
              <a:rPr err="1"/>
              <a:t>representan</a:t>
            </a:r>
            <a:r>
              <a:t> </a:t>
            </a:r>
            <a:r>
              <a:rPr err="1"/>
              <a:t>los</a:t>
            </a:r>
            <a:r>
              <a:t> </a:t>
            </a:r>
            <a:r>
              <a:rPr err="1"/>
              <a:t>datos</a:t>
            </a:r>
            <a:r>
              <a:t> </a:t>
            </a:r>
            <a:r>
              <a:rPr err="1"/>
              <a:t>en</a:t>
            </a:r>
            <a:r>
              <a:t> </a:t>
            </a:r>
            <a:r>
              <a:rPr err="1"/>
              <a:t>absolutos</a:t>
            </a:r>
            <a:endParaRPr/>
          </a:p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endParaRPr/>
          </a:p>
        </p:txBody>
      </p:sp>
      <p:pic>
        <p:nvPicPr>
          <p:cNvPr id="282" name="Imagen 39" descr="Imagen 3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6236" y="252010"/>
            <a:ext cx="1152293" cy="637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n 6" descr="Imagen 6">
            <a:extLst>
              <a:ext uri="{FF2B5EF4-FFF2-40B4-BE49-F238E27FC236}">
                <a16:creationId xmlns:a16="http://schemas.microsoft.com/office/drawing/2014/main" id="{8A1A1A4C-3D32-1540-85A5-0F962B813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21372" t="26779" r="24010" b="30865"/>
          <a:stretch/>
        </p:blipFill>
        <p:spPr>
          <a:xfrm>
            <a:off x="2179032" y="121998"/>
            <a:ext cx="1683537" cy="11277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C8CEAD4-45D9-2F4B-ABE5-27B991A9539F}"/>
              </a:ext>
            </a:extLst>
          </p:cNvPr>
          <p:cNvGrpSpPr/>
          <p:nvPr/>
        </p:nvGrpSpPr>
        <p:grpSpPr>
          <a:xfrm>
            <a:off x="4552951" y="1817218"/>
            <a:ext cx="7486651" cy="4478400"/>
            <a:chOff x="4552951" y="1817218"/>
            <a:chExt cx="7486651" cy="4476752"/>
          </a:xfrm>
        </p:grpSpPr>
        <p:sp>
          <p:nvSpPr>
            <p:cNvPr id="276" name="Conector recto 32"/>
            <p:cNvSpPr/>
            <p:nvPr/>
          </p:nvSpPr>
          <p:spPr>
            <a:xfrm flipH="1">
              <a:off x="7804895" y="1817218"/>
              <a:ext cx="1" cy="4476752"/>
            </a:xfrm>
            <a:prstGeom prst="line">
              <a:avLst/>
            </a:prstGeom>
            <a:ln w="12700">
              <a:solidFill>
                <a:srgbClr val="FFA600"/>
              </a:solidFill>
              <a:miter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81282C9F-C879-C64A-9D24-BCBA7BDF4737}"/>
                </a:ext>
              </a:extLst>
            </p:cNvPr>
            <p:cNvGrpSpPr/>
            <p:nvPr/>
          </p:nvGrpSpPr>
          <p:grpSpPr>
            <a:xfrm>
              <a:off x="4552951" y="2364163"/>
              <a:ext cx="7486651" cy="3708082"/>
              <a:chOff x="4552951" y="2364163"/>
              <a:chExt cx="7486651" cy="3708082"/>
            </a:xfrm>
          </p:grpSpPr>
          <p:sp>
            <p:nvSpPr>
              <p:cNvPr id="275" name="CuadroTexto 29"/>
              <p:cNvSpPr txBox="1"/>
              <p:nvPr/>
            </p:nvSpPr>
            <p:spPr>
              <a:xfrm>
                <a:off x="4898087" y="5149255"/>
                <a:ext cx="2338684" cy="9229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>
                    <a:solidFill>
                      <a:srgbClr val="595959"/>
                    </a:solidFill>
                    <a:latin typeface="Fira Sans Ultra"/>
                    <a:ea typeface="Fira Sans Ultra"/>
                    <a:cs typeface="Fira Sans Ultra"/>
                    <a:sym typeface="Fira Sans Ultra"/>
                  </a:defRPr>
                </a:lvl1pPr>
              </a:lstStyle>
              <a:p>
                <a:r>
                  <a:rPr lang="es-MX" dirty="0" smtClean="0"/>
                  <a:t>Región</a:t>
                </a:r>
                <a:r>
                  <a:rPr dirty="0" smtClean="0"/>
                  <a:t> </a:t>
                </a:r>
                <a:r>
                  <a:rPr dirty="0"/>
                  <a:t>con </a:t>
                </a:r>
                <a:r>
                  <a:rPr dirty="0" err="1"/>
                  <a:t>más</a:t>
                </a:r>
                <a:r>
                  <a:rPr dirty="0"/>
                  <a:t> </a:t>
                </a:r>
                <a:r>
                  <a:rPr dirty="0" err="1"/>
                  <a:t>carpetas</a:t>
                </a:r>
                <a:r>
                  <a:rPr dirty="0"/>
                  <a:t> de </a:t>
                </a:r>
                <a:r>
                  <a:rPr dirty="0" err="1"/>
                  <a:t>investigación</a:t>
                </a:r>
                <a:endParaRPr dirty="0"/>
              </a:p>
            </p:txBody>
          </p:sp>
          <p:sp>
            <p:nvSpPr>
              <p:cNvPr id="271" name="CuadroTexto 21"/>
              <p:cNvSpPr txBox="1"/>
              <p:nvPr/>
            </p:nvSpPr>
            <p:spPr>
              <a:xfrm>
                <a:off x="4898090" y="2475693"/>
                <a:ext cx="1904285" cy="6460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>
                    <a:solidFill>
                      <a:srgbClr val="595959"/>
                    </a:solidFill>
                    <a:latin typeface="Fira Sans Ultra"/>
                    <a:ea typeface="Fira Sans Ultra"/>
                    <a:cs typeface="Fira Sans Ultra"/>
                    <a:sym typeface="Fira Sans Ultra"/>
                  </a:defRPr>
                </a:lvl1pPr>
              </a:lstStyle>
              <a:p>
                <a:r>
                  <a:rPr lang="es-MX" dirty="0" smtClean="0"/>
                  <a:t>Región </a:t>
                </a:r>
                <a:r>
                  <a:rPr dirty="0" smtClean="0"/>
                  <a:t>con </a:t>
                </a:r>
                <a:r>
                  <a:rPr dirty="0"/>
                  <a:t>mayor </a:t>
                </a:r>
                <a:r>
                  <a:rPr dirty="0" err="1"/>
                  <a:t>tasa</a:t>
                </a:r>
                <a:endParaRPr dirty="0"/>
              </a:p>
            </p:txBody>
          </p:sp>
          <p:sp>
            <p:nvSpPr>
              <p:cNvPr id="272" name="CuadroTexto 23"/>
              <p:cNvSpPr txBox="1"/>
              <p:nvPr/>
            </p:nvSpPr>
            <p:spPr>
              <a:xfrm>
                <a:off x="4863824" y="3270085"/>
                <a:ext cx="2146813" cy="6460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>
                    <a:solidFill>
                      <a:srgbClr val="595959"/>
                    </a:solidFill>
                    <a:latin typeface="Fira Sans Ultra"/>
                    <a:ea typeface="Fira Sans Ultra"/>
                    <a:cs typeface="Fira Sans Ultra"/>
                    <a:sym typeface="Fira Sans Ultra"/>
                  </a:defRPr>
                </a:lvl1pPr>
              </a:lstStyle>
              <a:p>
                <a:r>
                  <a:rPr lang="es-MX" dirty="0" smtClean="0"/>
                  <a:t>Región</a:t>
                </a:r>
                <a:r>
                  <a:rPr dirty="0" smtClean="0"/>
                  <a:t> </a:t>
                </a:r>
                <a:r>
                  <a:rPr dirty="0"/>
                  <a:t>con mayor </a:t>
                </a:r>
                <a:r>
                  <a:rPr dirty="0" err="1"/>
                  <a:t>crecimiento</a:t>
                </a:r>
                <a:endParaRPr dirty="0"/>
              </a:p>
            </p:txBody>
          </p:sp>
          <p:sp>
            <p:nvSpPr>
              <p:cNvPr id="274" name="CuadroTexto 27"/>
              <p:cNvSpPr txBox="1"/>
              <p:nvPr/>
            </p:nvSpPr>
            <p:spPr>
              <a:xfrm>
                <a:off x="4847051" y="4319260"/>
                <a:ext cx="2824501" cy="6460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>
                    <a:solidFill>
                      <a:srgbClr val="595959"/>
                    </a:solidFill>
                    <a:latin typeface="Fira Sans Ultra"/>
                    <a:ea typeface="Fira Sans Ultra"/>
                    <a:cs typeface="Fira Sans Ultra"/>
                    <a:sym typeface="Fira Sans Ultra"/>
                  </a:defRPr>
                </a:lvl1pPr>
              </a:lstStyle>
              <a:p>
                <a:r>
                  <a:rPr dirty="0" err="1"/>
                  <a:t>Número</a:t>
                </a:r>
                <a:r>
                  <a:rPr dirty="0"/>
                  <a:t> de </a:t>
                </a:r>
                <a:r>
                  <a:rPr lang="es-MX" dirty="0" smtClean="0"/>
                  <a:t>regiones </a:t>
                </a:r>
                <a:r>
                  <a:rPr dirty="0" err="1" smtClean="0"/>
                  <a:t>donde</a:t>
                </a:r>
                <a:r>
                  <a:rPr dirty="0" smtClean="0"/>
                  <a:t> </a:t>
                </a:r>
                <a:r>
                  <a:rPr dirty="0" err="1"/>
                  <a:t>creció</a:t>
                </a:r>
                <a:r>
                  <a:rPr dirty="0"/>
                  <a:t> el </a:t>
                </a:r>
                <a:r>
                  <a:rPr dirty="0" err="1"/>
                  <a:t>delito</a:t>
                </a:r>
                <a:endParaRPr dirty="0"/>
              </a:p>
            </p:txBody>
          </p:sp>
          <p:sp>
            <p:nvSpPr>
              <p:cNvPr id="277" name="Conector recto 34"/>
              <p:cNvSpPr/>
              <p:nvPr/>
            </p:nvSpPr>
            <p:spPr>
              <a:xfrm>
                <a:off x="4552951" y="3199546"/>
                <a:ext cx="7486651" cy="1"/>
              </a:xfrm>
              <a:prstGeom prst="line">
                <a:avLst/>
              </a:prstGeom>
              <a:ln w="12700">
                <a:solidFill>
                  <a:srgbClr val="FFA600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78" name="Conector recto 35"/>
              <p:cNvSpPr/>
              <p:nvPr/>
            </p:nvSpPr>
            <p:spPr>
              <a:xfrm>
                <a:off x="4552951" y="4209461"/>
                <a:ext cx="7486651" cy="1"/>
              </a:xfrm>
              <a:prstGeom prst="line">
                <a:avLst/>
              </a:prstGeom>
              <a:ln w="12700">
                <a:solidFill>
                  <a:srgbClr val="FFA600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79" name="Conector recto 36"/>
              <p:cNvSpPr/>
              <p:nvPr/>
            </p:nvSpPr>
            <p:spPr>
              <a:xfrm>
                <a:off x="4552951" y="5051424"/>
                <a:ext cx="7486651" cy="1"/>
              </a:xfrm>
              <a:prstGeom prst="line">
                <a:avLst/>
              </a:prstGeom>
              <a:ln w="12700">
                <a:solidFill>
                  <a:srgbClr val="FFA600"/>
                </a:solidFill>
                <a:miter/>
              </a:ln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83" name="CuadroTexto 1"/>
              <p:cNvSpPr txBox="1"/>
              <p:nvPr/>
            </p:nvSpPr>
            <p:spPr>
              <a:xfrm>
                <a:off x="8676505" y="2364163"/>
                <a:ext cx="2505346" cy="4614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2400">
                    <a:solidFill>
                      <a:srgbClr val="595959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</a:lstStyle>
              <a:p>
                <a:r>
                  <a:rPr lang="es-MX" dirty="0" smtClean="0"/>
                  <a:t>VI </a:t>
                </a:r>
                <a:r>
                  <a:rPr lang="es-ES" dirty="0" smtClean="0"/>
                  <a:t>(</a:t>
                </a:r>
                <a:r>
                  <a:rPr lang="es-MX" dirty="0" smtClean="0"/>
                  <a:t>13.56)</a:t>
                </a:r>
                <a:endParaRPr dirty="0"/>
              </a:p>
            </p:txBody>
          </p:sp>
          <p:sp>
            <p:nvSpPr>
              <p:cNvPr id="284" name="CuadroTexto 16"/>
              <p:cNvSpPr txBox="1"/>
              <p:nvPr/>
            </p:nvSpPr>
            <p:spPr>
              <a:xfrm>
                <a:off x="8554056" y="3315331"/>
                <a:ext cx="2750243" cy="8306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 algn="ctr">
                  <a:defRPr sz="2400">
                    <a:solidFill>
                      <a:srgbClr val="595959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</a:lstStyle>
              <a:p>
                <a:r>
                  <a:rPr lang="es-MX" dirty="0" smtClean="0"/>
                  <a:t>II</a:t>
                </a:r>
                <a:endParaRPr lang="es-ES" dirty="0"/>
              </a:p>
              <a:p>
                <a:r>
                  <a:rPr lang="es-ES" dirty="0" smtClean="0"/>
                  <a:t>(</a:t>
                </a:r>
                <a:r>
                  <a:rPr lang="es-MX" dirty="0" smtClean="0"/>
                  <a:t>19.86</a:t>
                </a:r>
                <a:r>
                  <a:rPr dirty="0" smtClean="0"/>
                  <a:t>% </a:t>
                </a:r>
                <a:r>
                  <a:rPr lang="es-ES" dirty="0"/>
                  <a:t>)</a:t>
                </a:r>
                <a:endParaRPr dirty="0"/>
              </a:p>
            </p:txBody>
          </p:sp>
          <p:sp>
            <p:nvSpPr>
              <p:cNvPr id="285" name="CuadroTexto 17"/>
              <p:cNvSpPr txBox="1"/>
              <p:nvPr/>
            </p:nvSpPr>
            <p:spPr>
              <a:xfrm>
                <a:off x="9188949" y="4445571"/>
                <a:ext cx="1480459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 algn="ctr">
                  <a:defRPr sz="2400">
                    <a:solidFill>
                      <a:srgbClr val="595959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lvl1pPr>
              </a:lstStyle>
              <a:p>
                <a:r>
                  <a:rPr lang="es-MX" dirty="0" smtClean="0"/>
                  <a:t>1</a:t>
                </a:r>
                <a:r>
                  <a:rPr dirty="0" smtClean="0"/>
                  <a:t> </a:t>
                </a:r>
                <a:endParaRPr dirty="0"/>
              </a:p>
            </p:txBody>
          </p:sp>
          <p:sp>
            <p:nvSpPr>
              <p:cNvPr id="286" name="CuadroTexto 18"/>
              <p:cNvSpPr txBox="1"/>
              <p:nvPr/>
            </p:nvSpPr>
            <p:spPr>
              <a:xfrm>
                <a:off x="8945594" y="5386224"/>
                <a:ext cx="1967169" cy="4614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defRPr sz="2400">
                    <a:solidFill>
                      <a:srgbClr val="595959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pPr>
                <a:r>
                  <a:rPr lang="es-MX" dirty="0" smtClean="0"/>
                  <a:t>Región I</a:t>
                </a:r>
                <a:endParaRPr dirty="0"/>
              </a:p>
            </p:txBody>
          </p:sp>
          <p:sp>
            <p:nvSpPr>
              <p:cNvPr id="22" name="Flecha arriba 44">
                <a:extLst>
                  <a:ext uri="{FF2B5EF4-FFF2-40B4-BE49-F238E27FC236}">
                    <a16:creationId xmlns:a16="http://schemas.microsoft.com/office/drawing/2014/main" id="{0B99CE86-1DEE-A84C-BBBB-044569B0486A}"/>
                  </a:ext>
                </a:extLst>
              </p:cNvPr>
              <p:cNvSpPr/>
              <p:nvPr/>
            </p:nvSpPr>
            <p:spPr>
              <a:xfrm>
                <a:off x="8789414" y="3462280"/>
                <a:ext cx="288042" cy="4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6200" y="10800"/>
                    </a:lnTo>
                    <a:lnTo>
                      <a:pt x="16200" y="21600"/>
                    </a:lnTo>
                    <a:lnTo>
                      <a:pt x="5400" y="21600"/>
                    </a:ln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solidFill>
                  <a:srgbClr val="C00000"/>
                </a:solidFill>
                <a:miter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defRPr>
                </a:pPr>
                <a:endParaRPr/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99" y="2283447"/>
            <a:ext cx="3960528" cy="36961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adroTexto 20"/>
          <p:cNvSpPr txBox="1"/>
          <p:nvPr/>
        </p:nvSpPr>
        <p:spPr>
          <a:xfrm>
            <a:off x="3701658" y="864902"/>
            <a:ext cx="473154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D65343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dirty="0" err="1"/>
              <a:t>Análisis</a:t>
            </a:r>
            <a:r>
              <a:rPr dirty="0"/>
              <a:t> </a:t>
            </a:r>
            <a:r>
              <a:rPr lang="es-MX" dirty="0" smtClean="0"/>
              <a:t>espacial</a:t>
            </a:r>
            <a:endParaRPr dirty="0"/>
          </a:p>
        </p:txBody>
      </p:sp>
      <p:sp>
        <p:nvSpPr>
          <p:cNvPr id="280" name="CuadroTexto 37"/>
          <p:cNvSpPr txBox="1"/>
          <p:nvPr/>
        </p:nvSpPr>
        <p:spPr>
          <a:xfrm>
            <a:off x="4065873" y="252013"/>
            <a:ext cx="427802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7E264C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t>Homicidio Doloso</a:t>
            </a:r>
          </a:p>
        </p:txBody>
      </p:sp>
      <p:sp>
        <p:nvSpPr>
          <p:cNvPr id="281" name="CuadroTexto 38"/>
          <p:cNvSpPr txBox="1"/>
          <p:nvPr/>
        </p:nvSpPr>
        <p:spPr>
          <a:xfrm>
            <a:off x="279616" y="6446523"/>
            <a:ext cx="757354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El color de </a:t>
            </a:r>
            <a:r>
              <a:rPr err="1"/>
              <a:t>los</a:t>
            </a:r>
            <a:r>
              <a:t> </a:t>
            </a:r>
            <a:r>
              <a:rPr err="1"/>
              <a:t>mapas</a:t>
            </a:r>
            <a:r>
              <a:t> </a:t>
            </a:r>
            <a:r>
              <a:rPr err="1"/>
              <a:t>está</a:t>
            </a:r>
            <a:r>
              <a:t> </a:t>
            </a:r>
            <a:r>
              <a:rPr err="1"/>
              <a:t>calculado</a:t>
            </a:r>
            <a:r>
              <a:t> con la </a:t>
            </a:r>
            <a:r>
              <a:rPr err="1"/>
              <a:t>tasa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r>
              <a:t>, las </a:t>
            </a:r>
            <a:r>
              <a:rPr err="1"/>
              <a:t>alturas</a:t>
            </a:r>
            <a:r>
              <a:t> </a:t>
            </a:r>
            <a:r>
              <a:rPr err="1"/>
              <a:t>representan</a:t>
            </a:r>
            <a:r>
              <a:t> </a:t>
            </a:r>
            <a:r>
              <a:rPr err="1"/>
              <a:t>los</a:t>
            </a:r>
            <a:r>
              <a:t> </a:t>
            </a:r>
            <a:r>
              <a:rPr err="1"/>
              <a:t>datos</a:t>
            </a:r>
            <a:r>
              <a:t> </a:t>
            </a:r>
            <a:r>
              <a:rPr err="1"/>
              <a:t>en</a:t>
            </a:r>
            <a:r>
              <a:t> </a:t>
            </a:r>
            <a:r>
              <a:rPr err="1"/>
              <a:t>absolutos</a:t>
            </a:r>
            <a:endParaRPr/>
          </a:p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endParaRPr/>
          </a:p>
        </p:txBody>
      </p:sp>
      <p:pic>
        <p:nvPicPr>
          <p:cNvPr id="20" name="Imagen 6" descr="Imagen 6">
            <a:extLst>
              <a:ext uri="{FF2B5EF4-FFF2-40B4-BE49-F238E27FC236}">
                <a16:creationId xmlns:a16="http://schemas.microsoft.com/office/drawing/2014/main" id="{8A1A1A4C-3D32-1540-85A5-0F962B813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372" t="26779" r="24010" b="30865"/>
          <a:stretch/>
        </p:blipFill>
        <p:spPr>
          <a:xfrm>
            <a:off x="2179032" y="121998"/>
            <a:ext cx="1683537" cy="1127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43" y="2586604"/>
            <a:ext cx="5194043" cy="2813857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78600"/>
              </p:ext>
            </p:extLst>
          </p:nvPr>
        </p:nvGraphicFramePr>
        <p:xfrm>
          <a:off x="8129587" y="2301900"/>
          <a:ext cx="3876675" cy="3503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32337875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39470383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833951506"/>
                    </a:ext>
                  </a:extLst>
                </a:gridCol>
              </a:tblGrid>
              <a:tr h="47715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Region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39860"/>
                  </a:ext>
                </a:extLst>
              </a:tr>
              <a:tr h="477159">
                <a:tc>
                  <a:txBody>
                    <a:bodyPr/>
                    <a:lstStyle/>
                    <a:p>
                      <a:r>
                        <a:rPr lang="es-MX" dirty="0" smtClean="0"/>
                        <a:t>Con</a:t>
                      </a:r>
                      <a:r>
                        <a:rPr lang="es-MX" baseline="0" dirty="0" smtClean="0"/>
                        <a:t> mayor tasa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Tonatitlán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01809"/>
                  </a:ext>
                </a:extLst>
              </a:tr>
              <a:tr h="477159">
                <a:tc>
                  <a:txBody>
                    <a:bodyPr/>
                    <a:lstStyle/>
                    <a:p>
                      <a:r>
                        <a:rPr lang="es-MX" dirty="0" smtClean="0"/>
                        <a:t>Con mayor crecimiento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Ecatepec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40682"/>
                  </a:ext>
                </a:extLst>
              </a:tr>
              <a:tr h="477159">
                <a:tc>
                  <a:txBody>
                    <a:bodyPr/>
                    <a:lstStyle/>
                    <a:p>
                      <a:r>
                        <a:rPr lang="es-MX" dirty="0" smtClean="0"/>
                        <a:t>Donde</a:t>
                      </a:r>
                      <a:r>
                        <a:rPr lang="es-MX" baseline="0" dirty="0" smtClean="0"/>
                        <a:t> creció el delito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90269"/>
                  </a:ext>
                </a:extLst>
              </a:tr>
              <a:tr h="477159">
                <a:tc>
                  <a:txBody>
                    <a:bodyPr/>
                    <a:lstStyle/>
                    <a:p>
                      <a:r>
                        <a:rPr lang="es-MX" dirty="0" smtClean="0"/>
                        <a:t>Con</a:t>
                      </a:r>
                      <a:r>
                        <a:rPr lang="es-MX" baseline="0" dirty="0" smtClean="0"/>
                        <a:t> mayor número de absolutos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Ecatepec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68986"/>
                  </a:ext>
                </a:extLst>
              </a:tr>
              <a:tr h="477159">
                <a:tc>
                  <a:txBody>
                    <a:bodyPr/>
                    <a:lstStyle/>
                    <a:p>
                      <a:r>
                        <a:rPr lang="es-MX" dirty="0" smtClean="0"/>
                        <a:t>Por</a:t>
                      </a:r>
                      <a:r>
                        <a:rPr lang="es-MX" baseline="0" dirty="0" smtClean="0"/>
                        <a:t> encima de la Estatal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45549"/>
                  </a:ext>
                </a:extLst>
              </a:tr>
              <a:tr h="477159">
                <a:tc>
                  <a:txBody>
                    <a:bodyPr/>
                    <a:lstStyle/>
                    <a:p>
                      <a:r>
                        <a:rPr lang="es-MX" dirty="0" smtClean="0"/>
                        <a:t>Donde</a:t>
                      </a:r>
                      <a:r>
                        <a:rPr lang="es-MX" baseline="0" dirty="0" smtClean="0"/>
                        <a:t> creció el delito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0318"/>
                  </a:ext>
                </a:extLst>
              </a:tr>
            </a:tbl>
          </a:graphicData>
        </a:graphic>
      </p:graphicFrame>
      <p:cxnSp>
        <p:nvCxnSpPr>
          <p:cNvPr id="9" name="Conector angular 8"/>
          <p:cNvCxnSpPr>
            <a:endCxn id="10" idx="1"/>
          </p:cNvCxnSpPr>
          <p:nvPr/>
        </p:nvCxnSpPr>
        <p:spPr>
          <a:xfrm rot="5400000" flipH="1" flipV="1">
            <a:off x="4682515" y="2406041"/>
            <a:ext cx="1217245" cy="409576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CuadroTexto 9"/>
          <p:cNvSpPr txBox="1"/>
          <p:nvPr/>
        </p:nvSpPr>
        <p:spPr>
          <a:xfrm>
            <a:off x="5495925" y="1540542"/>
            <a:ext cx="20383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err="1" smtClean="0"/>
              <a:t>Tonatitlán</a:t>
            </a:r>
            <a:r>
              <a:rPr lang="es-MX" dirty="0" smtClean="0"/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-100k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Tasa 54.46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Conector angular 13"/>
          <p:cNvCxnSpPr/>
          <p:nvPr/>
        </p:nvCxnSpPr>
        <p:spPr>
          <a:xfrm rot="10800000">
            <a:off x="3267076" y="1866900"/>
            <a:ext cx="942975" cy="895350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CuadroTexto 14"/>
          <p:cNvSpPr txBox="1"/>
          <p:nvPr/>
        </p:nvSpPr>
        <p:spPr>
          <a:xfrm>
            <a:off x="2057400" y="1466850"/>
            <a:ext cx="120015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err="1" smtClean="0"/>
              <a:t>Polotitlan</a:t>
            </a:r>
            <a:endParaRPr lang="es-MX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-100k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Tasa20.19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Conector angular 16"/>
          <p:cNvCxnSpPr>
            <a:endCxn id="18" idx="0"/>
          </p:cNvCxnSpPr>
          <p:nvPr/>
        </p:nvCxnSpPr>
        <p:spPr>
          <a:xfrm rot="16200000" flipH="1">
            <a:off x="4572011" y="4190989"/>
            <a:ext cx="1928790" cy="709612"/>
          </a:xfrm>
          <a:prstGeom prst="bentConnector3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CuadroTexto 17"/>
          <p:cNvSpPr txBox="1"/>
          <p:nvPr/>
        </p:nvSpPr>
        <p:spPr>
          <a:xfrm>
            <a:off x="4691062" y="5510190"/>
            <a:ext cx="24003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Zumpango +100k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Tasa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23.93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874" y="3174133"/>
            <a:ext cx="1372975" cy="1390710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6385942" y="2486869"/>
            <a:ext cx="144828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Escala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regional</a:t>
            </a:r>
            <a:endParaRPr kumimoji="0" lang="es-MX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32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adroTexto 20"/>
          <p:cNvSpPr txBox="1"/>
          <p:nvPr/>
        </p:nvSpPr>
        <p:spPr>
          <a:xfrm>
            <a:off x="3701658" y="864902"/>
            <a:ext cx="473154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D65343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lang="es-MX" dirty="0" smtClean="0"/>
              <a:t>rankings</a:t>
            </a:r>
            <a:endParaRPr dirty="0"/>
          </a:p>
        </p:txBody>
      </p:sp>
      <p:sp>
        <p:nvSpPr>
          <p:cNvPr id="280" name="CuadroTexto 37"/>
          <p:cNvSpPr txBox="1"/>
          <p:nvPr/>
        </p:nvSpPr>
        <p:spPr>
          <a:xfrm>
            <a:off x="4065873" y="252013"/>
            <a:ext cx="4278027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7E264C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t>Homicidio Doloso</a:t>
            </a:r>
          </a:p>
        </p:txBody>
      </p:sp>
      <p:sp>
        <p:nvSpPr>
          <p:cNvPr id="281" name="CuadroTexto 38"/>
          <p:cNvSpPr txBox="1"/>
          <p:nvPr/>
        </p:nvSpPr>
        <p:spPr>
          <a:xfrm>
            <a:off x="279616" y="6446523"/>
            <a:ext cx="757354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El color de </a:t>
            </a:r>
            <a:r>
              <a:rPr err="1"/>
              <a:t>los</a:t>
            </a:r>
            <a:r>
              <a:t> </a:t>
            </a:r>
            <a:r>
              <a:rPr err="1"/>
              <a:t>mapas</a:t>
            </a:r>
            <a:r>
              <a:t> </a:t>
            </a:r>
            <a:r>
              <a:rPr err="1"/>
              <a:t>está</a:t>
            </a:r>
            <a:r>
              <a:t> </a:t>
            </a:r>
            <a:r>
              <a:rPr err="1"/>
              <a:t>calculado</a:t>
            </a:r>
            <a:r>
              <a:t> con la </a:t>
            </a:r>
            <a:r>
              <a:rPr err="1"/>
              <a:t>tasa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cada</a:t>
            </a:r>
            <a:r>
              <a:t> 100 mil </a:t>
            </a:r>
            <a:r>
              <a:rPr err="1"/>
              <a:t>habitantes</a:t>
            </a:r>
            <a:r>
              <a:t>, las </a:t>
            </a:r>
            <a:r>
              <a:rPr err="1"/>
              <a:t>alturas</a:t>
            </a:r>
            <a:r>
              <a:t> </a:t>
            </a:r>
            <a:r>
              <a:rPr err="1"/>
              <a:t>representan</a:t>
            </a:r>
            <a:r>
              <a:t> </a:t>
            </a:r>
            <a:r>
              <a:rPr err="1"/>
              <a:t>los</a:t>
            </a:r>
            <a:r>
              <a:t> </a:t>
            </a:r>
            <a:r>
              <a:rPr err="1"/>
              <a:t>datos</a:t>
            </a:r>
            <a:r>
              <a:t> </a:t>
            </a:r>
            <a:r>
              <a:rPr err="1"/>
              <a:t>en</a:t>
            </a:r>
            <a:r>
              <a:t> </a:t>
            </a:r>
            <a:r>
              <a:rPr err="1"/>
              <a:t>absolutos</a:t>
            </a:r>
            <a:endParaRPr/>
          </a:p>
          <a:p>
            <a:pPr>
              <a:defRPr sz="1000">
                <a:solidFill>
                  <a:srgbClr val="595959"/>
                </a:solidFill>
                <a:latin typeface="Fira Sans UltraLight"/>
                <a:ea typeface="Fira Sans UltraLight"/>
                <a:cs typeface="Fira Sans UltraLight"/>
                <a:sym typeface="Fira Sans UltraLight"/>
              </a:defRPr>
            </a:pPr>
            <a:r>
              <a:t>Fuente: </a:t>
            </a:r>
            <a:r>
              <a:rPr err="1"/>
              <a:t>Elaboración</a:t>
            </a:r>
            <a:r>
              <a:t> del OCMX con base </a:t>
            </a:r>
            <a:r>
              <a:rPr err="1"/>
              <a:t>en</a:t>
            </a:r>
            <a:r>
              <a:t> </a:t>
            </a:r>
            <a:r>
              <a:rPr err="1"/>
              <a:t>datos</a:t>
            </a:r>
            <a:r>
              <a:t> del SESNSP </a:t>
            </a:r>
            <a:r>
              <a:rPr err="1"/>
              <a:t>descargados</a:t>
            </a:r>
            <a:r>
              <a:t> el </a:t>
            </a:r>
            <a:r>
              <a:rPr lang="es-MX"/>
              <a:t>21 de enero de 2019</a:t>
            </a:r>
            <a:endParaRPr/>
          </a:p>
        </p:txBody>
      </p:sp>
      <p:pic>
        <p:nvPicPr>
          <p:cNvPr id="20" name="Imagen 6" descr="Imagen 6">
            <a:extLst>
              <a:ext uri="{FF2B5EF4-FFF2-40B4-BE49-F238E27FC236}">
                <a16:creationId xmlns:a16="http://schemas.microsoft.com/office/drawing/2014/main" id="{8A1A1A4C-3D32-1540-85A5-0F962B813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372" t="26779" r="24010" b="30865"/>
          <a:stretch/>
        </p:blipFill>
        <p:spPr>
          <a:xfrm>
            <a:off x="2179032" y="121998"/>
            <a:ext cx="1683537" cy="112776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55398"/>
              </p:ext>
            </p:extLst>
          </p:nvPr>
        </p:nvGraphicFramePr>
        <p:xfrm>
          <a:off x="6524626" y="1906760"/>
          <a:ext cx="3905250" cy="4084464"/>
        </p:xfrm>
        <a:graphic>
          <a:graphicData uri="http://schemas.openxmlformats.org/drawingml/2006/table">
            <a:tbl>
              <a:tblPr/>
              <a:tblGrid>
                <a:gridCol w="1806906">
                  <a:extLst>
                    <a:ext uri="{9D8B030D-6E8A-4147-A177-3AD203B41FA5}">
                      <a16:colId xmlns:a16="http://schemas.microsoft.com/office/drawing/2014/main" val="3917769322"/>
                    </a:ext>
                  </a:extLst>
                </a:gridCol>
                <a:gridCol w="699448">
                  <a:extLst>
                    <a:ext uri="{9D8B030D-6E8A-4147-A177-3AD203B41FA5}">
                      <a16:colId xmlns:a16="http://schemas.microsoft.com/office/drawing/2014/main" val="1052652095"/>
                    </a:ext>
                  </a:extLst>
                </a:gridCol>
                <a:gridCol w="699448">
                  <a:extLst>
                    <a:ext uri="{9D8B030D-6E8A-4147-A177-3AD203B41FA5}">
                      <a16:colId xmlns:a16="http://schemas.microsoft.com/office/drawing/2014/main" val="854542981"/>
                    </a:ext>
                  </a:extLst>
                </a:gridCol>
                <a:gridCol w="699448">
                  <a:extLst>
                    <a:ext uri="{9D8B030D-6E8A-4147-A177-3AD203B41FA5}">
                      <a16:colId xmlns:a16="http://schemas.microsoft.com/office/drawing/2014/main" val="3109700622"/>
                    </a:ext>
                  </a:extLst>
                </a:gridCol>
              </a:tblGrid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Municipio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Tasa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  <a:endParaRPr lang="es-MX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65856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Tonanitla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61.792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8289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Coyotepec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36.816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91669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Teoloyucan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35.578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68599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Isidro Fabela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31.952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21669"/>
                  </a:ext>
                </a:extLst>
              </a:tr>
              <a:tr h="625984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San Martín de las Pirámides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26.513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40170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Zumpango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24.327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67518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Tezoyuca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45151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Polotitlán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20.193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139375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Ixtapan de la Sal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20.168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51988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Nopaltepec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19.499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56304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66045"/>
              </p:ext>
            </p:extLst>
          </p:nvPr>
        </p:nvGraphicFramePr>
        <p:xfrm>
          <a:off x="587375" y="1992662"/>
          <a:ext cx="4178300" cy="24003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7607694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021107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556017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6972832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41330566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region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S1_2018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S1_2019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Variación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11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VI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10.568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13.561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28.32%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2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467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7.202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8.280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14.96%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295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VIII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6.776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7.956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17.41%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345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6.523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7.590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16.36%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134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3.947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5.900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49.48%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0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219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3.267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4.935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51.08%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101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5.093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4.250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-16.57%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9908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2.389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2.823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18.16%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1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9873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adroTexto 20"/>
          <p:cNvSpPr txBox="1"/>
          <p:nvPr/>
        </p:nvSpPr>
        <p:spPr>
          <a:xfrm>
            <a:off x="3689860" y="4220512"/>
            <a:ext cx="473154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595959"/>
                </a:solidFill>
                <a:latin typeface="Fira Sans Ultra"/>
                <a:ea typeface="Fira Sans Ultra"/>
                <a:cs typeface="Fira Sans Ultra"/>
                <a:sym typeface="Fira Sans Ultra"/>
              </a:defRPr>
            </a:lvl1pPr>
          </a:lstStyle>
          <a:p>
            <a:r>
              <a:rPr sz="4800" dirty="0" err="1"/>
              <a:t>Análisis</a:t>
            </a:r>
            <a:r>
              <a:rPr sz="4800" dirty="0"/>
              <a:t> </a:t>
            </a:r>
            <a:r>
              <a:rPr sz="4800" dirty="0" err="1"/>
              <a:t>por</a:t>
            </a:r>
            <a:r>
              <a:rPr sz="4800" dirty="0"/>
              <a:t> </a:t>
            </a:r>
            <a:r>
              <a:rPr lang="es-MX" sz="4800" dirty="0" smtClean="0"/>
              <a:t>región</a:t>
            </a:r>
            <a:endParaRPr sz="4800" dirty="0"/>
          </a:p>
        </p:txBody>
      </p:sp>
      <p:pic>
        <p:nvPicPr>
          <p:cNvPr id="736" name="Imagen 39" descr="Imagen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5774" y="1166740"/>
            <a:ext cx="3719717" cy="205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26763</TotalTime>
  <Words>608</Words>
  <Application>Microsoft Office PowerPoint</Application>
  <PresentationFormat>Panorámica</PresentationFormat>
  <Paragraphs>182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Alegreya Sans</vt:lpstr>
      <vt:lpstr>Arial</vt:lpstr>
      <vt:lpstr>Calibri</vt:lpstr>
      <vt:lpstr>Calibri Light</vt:lpstr>
      <vt:lpstr>Fira Sans</vt:lpstr>
      <vt:lpstr>Fira Sans Bold</vt:lpstr>
      <vt:lpstr>Fira Sans Medium</vt:lpstr>
      <vt:lpstr>Fira Sans SemiBold</vt:lpstr>
      <vt:lpstr>Fira Sans Ultra</vt:lpstr>
      <vt:lpstr>Fira Sans UltraLight</vt:lpstr>
      <vt:lpstr>Helvetica</vt:lpstr>
      <vt:lpstr>Tema de Office</vt:lpstr>
      <vt:lpstr>Presentación de PowerPoint</vt:lpstr>
      <vt:lpstr>Presentación de PowerPoint</vt:lpstr>
      <vt:lpstr>Ventajas de regionalizar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ONC</dc:creator>
  <cp:lastModifiedBy>Angel Serrano Galvez</cp:lastModifiedBy>
  <cp:revision>241</cp:revision>
  <cp:lastPrinted>2019-04-01T18:02:32Z</cp:lastPrinted>
  <dcterms:modified xsi:type="dcterms:W3CDTF">2019-07-22T16:00:02Z</dcterms:modified>
</cp:coreProperties>
</file>