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a183877f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a183877f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a183877f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a183877f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a183877f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a183877f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a183877f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a183877f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a183877f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a183877f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a183877f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a183877f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183877f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a183877f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a183877f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a183877f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a183877f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a183877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a183877f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a183877f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a183877f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a183877f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a183877f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a183877f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a183877f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a183877f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Heart Disease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1" name="Google Shape;241;p24"/>
          <p:cNvPicPr preferRelativeResize="0"/>
          <p:nvPr/>
        </p:nvPicPr>
        <p:blipFill>
          <a:blip r:embed="rId3">
            <a:alphaModFix/>
          </a:blip>
          <a:stretch>
            <a:fillRect/>
          </a:stretch>
        </p:blipFill>
        <p:spPr>
          <a:xfrm>
            <a:off x="2117825" y="1367100"/>
            <a:ext cx="3797199" cy="275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0" lang="en"/>
              <a:t>Observations</a:t>
            </a:r>
            <a:endParaRPr b="0"/>
          </a:p>
        </p:txBody>
      </p:sp>
      <p:sp>
        <p:nvSpPr>
          <p:cNvPr id="247" name="Google Shape;247;p25"/>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correlation is less than 0.25/-0.25 or 25 percent between the </a:t>
            </a:r>
            <a:r>
              <a:rPr b="1" lang="en" sz="1500"/>
              <a:t>Target </a:t>
            </a:r>
            <a:r>
              <a:rPr lang="en" sz="1500"/>
              <a:t>and the variables like:  </a:t>
            </a:r>
            <a:r>
              <a:rPr b="1" lang="en" sz="1500"/>
              <a:t>Age</a:t>
            </a:r>
            <a:r>
              <a:rPr lang="en" sz="1500"/>
              <a:t>, </a:t>
            </a:r>
            <a:r>
              <a:rPr b="1" lang="en" sz="1500"/>
              <a:t>R</a:t>
            </a:r>
            <a:r>
              <a:rPr b="1" lang="en" sz="1500">
                <a:highlight>
                  <a:srgbClr val="FFFFFF"/>
                </a:highlight>
              </a:rPr>
              <a:t>esting blood pressure</a:t>
            </a:r>
            <a:r>
              <a:rPr lang="en" sz="1500">
                <a:highlight>
                  <a:srgbClr val="FFFFFF"/>
                </a:highlight>
              </a:rPr>
              <a:t>, </a:t>
            </a:r>
            <a:r>
              <a:rPr b="1" lang="en" sz="1500">
                <a:highlight>
                  <a:srgbClr val="FFFFFF"/>
                </a:highlight>
              </a:rPr>
              <a:t>Serum cholestrol, Fasting blood sugar</a:t>
            </a:r>
            <a:r>
              <a:rPr lang="en" sz="1500">
                <a:highlight>
                  <a:srgbClr val="FFFFFF"/>
                </a:highlight>
              </a:rPr>
              <a:t>, and </a:t>
            </a:r>
            <a:r>
              <a:rPr b="1" lang="en" sz="1500">
                <a:highlight>
                  <a:srgbClr val="FFFFFF"/>
                </a:highlight>
              </a:rPr>
              <a:t>Resting electrocardiographic results</a:t>
            </a:r>
            <a:r>
              <a:rPr lang="en" sz="1500">
                <a:highlight>
                  <a:srgbClr val="FFFFFF"/>
                </a:highlight>
              </a:rPr>
              <a: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The correlation is negative and above 25 percent between the </a:t>
            </a:r>
            <a:r>
              <a:rPr b="1" lang="en" sz="1500">
                <a:highlight>
                  <a:srgbClr val="FFFFFF"/>
                </a:highlight>
              </a:rPr>
              <a:t>Target </a:t>
            </a:r>
            <a:r>
              <a:rPr lang="en" sz="1500">
                <a:highlight>
                  <a:srgbClr val="FFFFFF"/>
                </a:highlight>
              </a:rPr>
              <a:t>and the variables like: </a:t>
            </a:r>
            <a:r>
              <a:rPr b="1" lang="en" sz="1500">
                <a:highlight>
                  <a:srgbClr val="FFFFFF"/>
                </a:highlight>
              </a:rPr>
              <a:t>Oldpeak</a:t>
            </a:r>
            <a:r>
              <a:rPr lang="en" sz="1500">
                <a:highlight>
                  <a:srgbClr val="FFFFFF"/>
                </a:highlight>
              </a:rPr>
              <a:t>, </a:t>
            </a:r>
            <a:r>
              <a:rPr b="1" lang="en" sz="1500">
                <a:highlight>
                  <a:srgbClr val="FFFFFF"/>
                </a:highlight>
              </a:rPr>
              <a:t>Gender</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The correlation is positive and above 25 percent between the </a:t>
            </a:r>
            <a:r>
              <a:rPr b="1" lang="en" sz="1500">
                <a:highlight>
                  <a:srgbClr val="FFFFFF"/>
                </a:highlight>
              </a:rPr>
              <a:t>Target </a:t>
            </a:r>
            <a:r>
              <a:rPr lang="en" sz="1500">
                <a:highlight>
                  <a:srgbClr val="FFFFFF"/>
                </a:highlight>
              </a:rPr>
              <a:t>and the variables like: </a:t>
            </a:r>
            <a:r>
              <a:rPr b="1" lang="en" sz="1500">
                <a:highlight>
                  <a:srgbClr val="FFFFFF"/>
                </a:highlight>
              </a:rPr>
              <a:t>Maximum heart rate achieved</a:t>
            </a:r>
            <a:r>
              <a:rPr lang="en" sz="1500">
                <a:highlight>
                  <a:srgbClr val="FFFFFF"/>
                </a:highlight>
              </a:rPr>
              <a:t>, </a:t>
            </a:r>
            <a:r>
              <a:rPr b="1" lang="en" sz="1500">
                <a:highlight>
                  <a:srgbClr val="FFFFFF"/>
                </a:highlight>
              </a:rPr>
              <a:t>Chest pain</a:t>
            </a:r>
            <a:r>
              <a:rPr lang="en" sz="1500">
                <a:highlight>
                  <a:srgbClr val="FFFFFF"/>
                </a:highlight>
              </a:rPr>
              <a:t>, and </a:t>
            </a:r>
            <a:r>
              <a:rPr b="1" lang="en" sz="1500">
                <a:highlight>
                  <a:srgbClr val="FFFFFF"/>
                </a:highlight>
              </a:rPr>
              <a:t>Slope of peak exercise ST segment</a:t>
            </a:r>
            <a:r>
              <a:rPr lang="en" sz="1500">
                <a:highlight>
                  <a:srgbClr val="FFFFFF"/>
                </a:highlight>
              </a:rPr>
              <a:t>.</a:t>
            </a:r>
            <a:endParaRPr sz="15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53" name="Google Shape;253;p2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For those variables having correlation less than 25 percent with the </a:t>
            </a:r>
            <a:r>
              <a:rPr b="1" lang="en" sz="1500"/>
              <a:t>Target </a:t>
            </a:r>
            <a:r>
              <a:rPr lang="en" sz="1500"/>
              <a:t>variable implies that </a:t>
            </a:r>
            <a:r>
              <a:rPr b="1" lang="en" sz="1500"/>
              <a:t>Age</a:t>
            </a:r>
            <a:r>
              <a:rPr lang="en" sz="1500"/>
              <a:t>, </a:t>
            </a:r>
            <a:r>
              <a:rPr b="1" lang="en" sz="1500"/>
              <a:t>R</a:t>
            </a:r>
            <a:r>
              <a:rPr b="1" lang="en" sz="1500">
                <a:highlight>
                  <a:srgbClr val="FFFFFF"/>
                </a:highlight>
              </a:rPr>
              <a:t>esting blood pressure</a:t>
            </a:r>
            <a:r>
              <a:rPr lang="en" sz="1500">
                <a:highlight>
                  <a:srgbClr val="FFFFFF"/>
                </a:highlight>
              </a:rPr>
              <a:t>, </a:t>
            </a:r>
            <a:r>
              <a:rPr b="1" lang="en" sz="1500">
                <a:highlight>
                  <a:srgbClr val="FFFFFF"/>
                </a:highlight>
              </a:rPr>
              <a:t>Serum cholestrol, Fasting blood sugar</a:t>
            </a:r>
            <a:r>
              <a:rPr lang="en" sz="1500">
                <a:highlight>
                  <a:srgbClr val="FFFFFF"/>
                </a:highlight>
              </a:rPr>
              <a:t>, and </a:t>
            </a:r>
            <a:r>
              <a:rPr b="1" lang="en" sz="1500">
                <a:highlight>
                  <a:srgbClr val="FFFFFF"/>
                </a:highlight>
              </a:rPr>
              <a:t>Resting electrocardiographic results </a:t>
            </a:r>
            <a:r>
              <a:rPr lang="en" sz="1500">
                <a:highlight>
                  <a:srgbClr val="FFFFFF"/>
                </a:highlight>
              </a:rPr>
              <a:t>has either no impact on chances of suffering from heart diseases or the impact is negligible compared to other variables when taken into account.</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For those variables having positive correlation and more than 25 percent with the </a:t>
            </a:r>
            <a:r>
              <a:rPr b="1" lang="en" sz="1500">
                <a:highlight>
                  <a:srgbClr val="FFFFFF"/>
                </a:highlight>
              </a:rPr>
              <a:t>Target </a:t>
            </a:r>
            <a:r>
              <a:rPr lang="en" sz="1500">
                <a:highlight>
                  <a:srgbClr val="FFFFFF"/>
                </a:highlight>
              </a:rPr>
              <a:t>variable clearly shows that increase in </a:t>
            </a:r>
            <a:r>
              <a:rPr b="1" lang="en" sz="1500">
                <a:highlight>
                  <a:srgbClr val="FFFFFF"/>
                </a:highlight>
              </a:rPr>
              <a:t>Maximum heart rate achieved</a:t>
            </a:r>
            <a:r>
              <a:rPr lang="en" sz="1500">
                <a:highlight>
                  <a:srgbClr val="FFFFFF"/>
                </a:highlight>
              </a:rPr>
              <a:t>, </a:t>
            </a:r>
            <a:r>
              <a:rPr b="1" lang="en" sz="1500">
                <a:highlight>
                  <a:srgbClr val="FFFFFF"/>
                </a:highlight>
              </a:rPr>
              <a:t>Chest pain</a:t>
            </a:r>
            <a:r>
              <a:rPr lang="en" sz="1500">
                <a:highlight>
                  <a:srgbClr val="FFFFFF"/>
                </a:highlight>
              </a:rPr>
              <a:t>, and </a:t>
            </a:r>
            <a:r>
              <a:rPr b="1" lang="en" sz="1500">
                <a:highlight>
                  <a:srgbClr val="FFFFFF"/>
                </a:highlight>
              </a:rPr>
              <a:t>Slope of peak exercise ST segment </a:t>
            </a:r>
            <a:r>
              <a:rPr lang="en" sz="1500">
                <a:highlight>
                  <a:srgbClr val="FFFFFF"/>
                </a:highlight>
              </a:rPr>
              <a:t>means increased chances of heart diseases.</a:t>
            </a:r>
            <a:endParaRPr sz="15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59" name="Google Shape;259;p2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highlight>
                  <a:srgbClr val="FFFFFF"/>
                </a:highlight>
              </a:rPr>
              <a:t>From the analysis it can also be observed that health conditions</a:t>
            </a:r>
            <a:r>
              <a:rPr lang="en" sz="1500">
                <a:highlight>
                  <a:srgbClr val="FFFFFF"/>
                </a:highlight>
              </a:rPr>
              <a:t> like: </a:t>
            </a:r>
            <a:r>
              <a:rPr b="1" lang="en" sz="1500">
                <a:highlight>
                  <a:srgbClr val="FFFFFF"/>
                </a:highlight>
              </a:rPr>
              <a:t>Oldpeak</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 can be symptoms of some other kind diseases but not necessarily of heart diseases. This is because of the negative correlation of above 25 percent of these health conditions with the </a:t>
            </a:r>
            <a:r>
              <a:rPr b="1" lang="en" sz="1500">
                <a:highlight>
                  <a:srgbClr val="FFFFFF"/>
                </a:highlight>
              </a:rPr>
              <a:t>Target </a:t>
            </a:r>
            <a:r>
              <a:rPr lang="en" sz="1500">
                <a:highlight>
                  <a:srgbClr val="FFFFFF"/>
                </a:highlight>
              </a:rPr>
              <a:t>variable. </a:t>
            </a:r>
            <a:endParaRPr sz="1500">
              <a:highlight>
                <a:srgbClr val="FFFFFF"/>
              </a:highlight>
            </a:endParaRPr>
          </a:p>
          <a:p>
            <a:pPr indent="-323850" lvl="0" marL="457200" rtl="0" algn="l">
              <a:spcBef>
                <a:spcPts val="0"/>
              </a:spcBef>
              <a:spcAft>
                <a:spcPts val="0"/>
              </a:spcAft>
              <a:buSzPts val="1500"/>
              <a:buChar char="●"/>
            </a:pPr>
            <a:r>
              <a:rPr lang="en" sz="1500">
                <a:highlight>
                  <a:srgbClr val="FFFFFF"/>
                </a:highlight>
              </a:rPr>
              <a:t>Based on the analysis of all the records, men suffer more than women. However, the percentage of women suffering from heart diseases is more than percentage of men. This indicates that women are more prone to heart problems than men.</a:t>
            </a:r>
            <a:endParaRPr sz="15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t/>
            </a:r>
            <a:endParaRPr b="1" sz="3500"/>
          </a:p>
          <a:p>
            <a:pPr indent="0" lvl="0" marL="0" rtl="0" algn="ctr">
              <a:spcBef>
                <a:spcPts val="800"/>
              </a:spcBef>
              <a:spcAft>
                <a:spcPts val="0"/>
              </a:spcAft>
              <a:buNone/>
            </a:pPr>
            <a:r>
              <a:rPr b="1" lang="en" sz="3500"/>
              <a:t>Thank You</a:t>
            </a:r>
            <a:endParaRPr b="1"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Health is real wealth in the pandemic time we all realized the brute effects of covid-19 on all irrespective of any status. This report is made to analyze the health and medical data, which is provided, for better future preparation. The following section is all about the purpose of this report. At the end, </a:t>
            </a:r>
            <a:r>
              <a:rPr lang="en" sz="1500"/>
              <a:t>observations</a:t>
            </a:r>
            <a:r>
              <a:rPr lang="en" sz="1500"/>
              <a:t> are recorded and conclusions are made.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Purpose</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To analyze the relationship between the </a:t>
            </a:r>
            <a:r>
              <a:rPr b="1" lang="en" sz="1500"/>
              <a:t>Target </a:t>
            </a:r>
            <a:r>
              <a:rPr lang="en" sz="1500"/>
              <a:t>variable, i.e. indication of heart problem, and the continuous variables: </a:t>
            </a:r>
            <a:r>
              <a:rPr b="1" lang="en" sz="1500"/>
              <a:t>Resting blood pressure</a:t>
            </a:r>
            <a:r>
              <a:rPr lang="en" sz="1500"/>
              <a:t>, </a:t>
            </a:r>
            <a:r>
              <a:rPr b="1" lang="en" sz="1500"/>
              <a:t>Serum cholestrol</a:t>
            </a:r>
            <a:r>
              <a:rPr lang="en" sz="1500"/>
              <a:t>, </a:t>
            </a:r>
            <a:r>
              <a:rPr b="1" lang="en" sz="1500"/>
              <a:t>Maximum heart rate achieved</a:t>
            </a:r>
            <a:r>
              <a:rPr lang="en" sz="1500"/>
              <a:t>, and </a:t>
            </a:r>
            <a:r>
              <a:rPr b="1" lang="en" sz="1500"/>
              <a:t>Oldpeak (ST depression caused by activity in comparison to rest) </a:t>
            </a:r>
            <a:r>
              <a:rPr lang="en" sz="1500"/>
              <a:t>while taking the </a:t>
            </a:r>
            <a:r>
              <a:rPr b="1" lang="en" sz="1500"/>
              <a:t>Age </a:t>
            </a:r>
            <a:r>
              <a:rPr lang="en" sz="1500"/>
              <a:t>of patients into account.</a:t>
            </a:r>
            <a:endParaRPr sz="1500"/>
          </a:p>
          <a:p>
            <a:pPr indent="-323850" lvl="0" marL="457200" rtl="0" algn="just">
              <a:spcBef>
                <a:spcPts val="0"/>
              </a:spcBef>
              <a:spcAft>
                <a:spcPts val="0"/>
              </a:spcAft>
              <a:buSzPts val="1500"/>
              <a:buChar char="●"/>
            </a:pPr>
            <a:r>
              <a:rPr lang="en" sz="1500"/>
              <a:t>To analyze the relationship between the </a:t>
            </a:r>
            <a:r>
              <a:rPr b="1" lang="en" sz="1500"/>
              <a:t>Target </a:t>
            </a:r>
            <a:r>
              <a:rPr lang="en" sz="1500"/>
              <a:t>variable, and the categorical variables: </a:t>
            </a:r>
            <a:r>
              <a:rPr b="1" lang="en" sz="1500"/>
              <a:t>Gender</a:t>
            </a:r>
            <a:r>
              <a:rPr lang="en" sz="1500"/>
              <a:t>, </a:t>
            </a:r>
            <a:r>
              <a:rPr b="1" lang="en" sz="1500"/>
              <a:t>Chest pain</a:t>
            </a:r>
            <a:r>
              <a:rPr lang="en" sz="1500"/>
              <a:t>, </a:t>
            </a:r>
            <a:r>
              <a:rPr b="1" lang="en" sz="1500">
                <a:highlight>
                  <a:srgbClr val="FFFFFF"/>
                </a:highlight>
              </a:rPr>
              <a:t>Resting electrocardiographic results</a:t>
            </a:r>
            <a:r>
              <a:rPr lang="en" sz="1500">
                <a:highlight>
                  <a:srgbClr val="FFFFFF"/>
                </a:highlight>
              </a:rPr>
              <a:t>, </a:t>
            </a:r>
            <a:r>
              <a:rPr b="1" lang="en" sz="1500">
                <a:highlight>
                  <a:srgbClr val="FFFFFF"/>
                </a:highlight>
              </a:rPr>
              <a:t>Exercise induced angina</a:t>
            </a:r>
            <a:r>
              <a:rPr lang="en" sz="1500">
                <a:highlight>
                  <a:srgbClr val="FFFFFF"/>
                </a:highlight>
              </a:rPr>
              <a:t>, </a:t>
            </a:r>
            <a:r>
              <a:rPr b="1" lang="en" sz="1500">
                <a:highlight>
                  <a:srgbClr val="FFFFFF"/>
                </a:highlight>
              </a:rPr>
              <a:t>Fasting blood sugar</a:t>
            </a:r>
            <a:r>
              <a:rPr lang="en" sz="1500">
                <a:highlight>
                  <a:srgbClr val="FFFFFF"/>
                </a:highlight>
              </a:rPr>
              <a:t>, </a:t>
            </a:r>
            <a:r>
              <a:rPr b="1" lang="en" sz="1500">
                <a:highlight>
                  <a:srgbClr val="FFFFFF"/>
                </a:highlight>
              </a:rPr>
              <a:t>Slope of peak exercise ST segment</a:t>
            </a:r>
            <a:r>
              <a:rPr lang="en" sz="1500">
                <a:highlight>
                  <a:srgbClr val="FFFFFF"/>
                </a:highlight>
              </a:rPr>
              <a:t>, </a:t>
            </a:r>
            <a:r>
              <a:rPr b="1" lang="en" sz="1500">
                <a:highlight>
                  <a:srgbClr val="FFFFFF"/>
                </a:highlight>
              </a:rPr>
              <a:t>No. of major blood vessels colored by flourosopy</a:t>
            </a:r>
            <a:r>
              <a:rPr lang="en" sz="1500">
                <a:highlight>
                  <a:srgbClr val="FFFFFF"/>
                </a:highlight>
              </a:rPr>
              <a:t>, and </a:t>
            </a:r>
            <a:r>
              <a:rPr b="1" lang="en" sz="1500">
                <a:highlight>
                  <a:srgbClr val="FFFFFF"/>
                </a:highlight>
              </a:rPr>
              <a:t>Thalassemia</a:t>
            </a:r>
            <a:r>
              <a:rPr lang="en" sz="1500">
                <a:highlight>
                  <a:srgbClr val="FFFFFF"/>
                </a:highlight>
              </a:rPr>
              <a: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sz="1400"/>
              <a:t>ETL (Extract, Transform, and Load): Collecting the data, transforming it into something which can be analyzed with accuracy, and loading the processed data for further analysis.</a:t>
            </a:r>
            <a:endParaRPr sz="1400"/>
          </a:p>
          <a:p>
            <a:pPr indent="-317500" lvl="0" marL="457200" rtl="0" algn="l">
              <a:spcBef>
                <a:spcPts val="800"/>
              </a:spcBef>
              <a:spcAft>
                <a:spcPts val="0"/>
              </a:spcAft>
              <a:buSzPts val="1400"/>
              <a:buAutoNum type="arabicPeriod"/>
            </a:pPr>
            <a:r>
              <a:rPr lang="en" sz="1400"/>
              <a:t>Data Analysis</a:t>
            </a:r>
            <a:endParaRPr sz="1400"/>
          </a:p>
          <a:p>
            <a:pPr indent="-317500" lvl="0" marL="457200" rtl="0" algn="l">
              <a:spcBef>
                <a:spcPts val="800"/>
              </a:spcBef>
              <a:spcAft>
                <a:spcPts val="0"/>
              </a:spcAft>
              <a:buSzPts val="1400"/>
              <a:buAutoNum type="arabicPeriod"/>
            </a:pPr>
            <a:r>
              <a:rPr lang="en" sz="1400"/>
              <a:t>Observations</a:t>
            </a:r>
            <a:endParaRPr sz="1400"/>
          </a:p>
          <a:p>
            <a:pPr indent="-317500" lvl="0" marL="457200" rtl="0" algn="l">
              <a:spcBef>
                <a:spcPts val="800"/>
              </a:spcBef>
              <a:spcAft>
                <a:spcPts val="0"/>
              </a:spcAft>
              <a:buSzPts val="1400"/>
              <a:buAutoNum type="arabicPeriod"/>
            </a:pPr>
            <a:r>
              <a:rPr lang="en" sz="1400"/>
              <a:t>Inference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11" name="Google Shape;211;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The data source is named as “</a:t>
            </a:r>
            <a:r>
              <a:rPr b="1" lang="en" sz="1500"/>
              <a:t>Heart Disease data.csv</a:t>
            </a:r>
            <a:r>
              <a:rPr lang="en" sz="1500"/>
              <a:t>” and this CSV file has sales records from 2010 to 2017.</a:t>
            </a:r>
            <a:endParaRPr sz="1500"/>
          </a:p>
          <a:p>
            <a:pPr indent="-323850" lvl="0" marL="457200" rtl="0" algn="just">
              <a:spcBef>
                <a:spcPts val="0"/>
              </a:spcBef>
              <a:spcAft>
                <a:spcPts val="0"/>
              </a:spcAft>
              <a:buSzPts val="1500"/>
              <a:buChar char="●"/>
            </a:pPr>
            <a:r>
              <a:rPr lang="en" sz="1500"/>
              <a:t>There are total </a:t>
            </a:r>
            <a:r>
              <a:rPr b="1" lang="en" sz="1500"/>
              <a:t>1025 </a:t>
            </a:r>
            <a:r>
              <a:rPr lang="en" sz="1500"/>
              <a:t>entries, but no null values. Therefore, data cleaning was not required.</a:t>
            </a:r>
            <a:endParaRPr sz="1500"/>
          </a:p>
          <a:p>
            <a:pPr indent="-323850" lvl="0" marL="457200" rtl="0" algn="just">
              <a:spcBef>
                <a:spcPts val="0"/>
              </a:spcBef>
              <a:spcAft>
                <a:spcPts val="0"/>
              </a:spcAft>
              <a:buSzPts val="1500"/>
              <a:buChar char="●"/>
            </a:pPr>
            <a:r>
              <a:rPr lang="en" sz="1500"/>
              <a:t>However, for analyzing the relationship between the </a:t>
            </a:r>
            <a:r>
              <a:rPr b="1" lang="en" sz="1500"/>
              <a:t>Target </a:t>
            </a:r>
            <a:r>
              <a:rPr lang="en" sz="1500"/>
              <a:t>and the </a:t>
            </a:r>
            <a:r>
              <a:rPr b="1" lang="en" sz="1500"/>
              <a:t>Categorical </a:t>
            </a:r>
            <a:r>
              <a:rPr lang="en" sz="1500"/>
              <a:t>variables, the file “</a:t>
            </a:r>
            <a:r>
              <a:rPr b="1" lang="en" sz="1500"/>
              <a:t>Dataset Details.txt</a:t>
            </a:r>
            <a:r>
              <a:rPr lang="en" sz="1500"/>
              <a:t>” is used and the data type of the </a:t>
            </a:r>
            <a:r>
              <a:rPr b="1" lang="en" sz="1500"/>
              <a:t>Categorical </a:t>
            </a:r>
            <a:r>
              <a:rPr lang="en" sz="1500"/>
              <a:t>variables are changed from integers to strings. This transformation was done in both Google Colab and Tableau.</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17" name="Google Shape;217;p20"/>
          <p:cNvPicPr preferRelativeResize="0"/>
          <p:nvPr/>
        </p:nvPicPr>
        <p:blipFill>
          <a:blip r:embed="rId3">
            <a:alphaModFix/>
          </a:blip>
          <a:stretch>
            <a:fillRect/>
          </a:stretch>
        </p:blipFill>
        <p:spPr>
          <a:xfrm>
            <a:off x="1432475" y="1374500"/>
            <a:ext cx="5196926" cy="2606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2073375" y="1377975"/>
            <a:ext cx="3841651" cy="2768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9" name="Google Shape;229;p22"/>
          <p:cNvPicPr preferRelativeResize="0"/>
          <p:nvPr/>
        </p:nvPicPr>
        <p:blipFill>
          <a:blip r:embed="rId3">
            <a:alphaModFix/>
          </a:blip>
          <a:stretch>
            <a:fillRect/>
          </a:stretch>
        </p:blipFill>
        <p:spPr>
          <a:xfrm>
            <a:off x="1482425" y="1352775"/>
            <a:ext cx="5146974" cy="2582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5" name="Google Shape;235;p23"/>
          <p:cNvPicPr preferRelativeResize="0"/>
          <p:nvPr/>
        </p:nvPicPr>
        <p:blipFill>
          <a:blip r:embed="rId3">
            <a:alphaModFix/>
          </a:blip>
          <a:stretch>
            <a:fillRect/>
          </a:stretch>
        </p:blipFill>
        <p:spPr>
          <a:xfrm>
            <a:off x="1474775" y="1385375"/>
            <a:ext cx="5154626" cy="258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