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a183877f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a183877f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a183877f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a183877f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a183877f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a183877f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a183877f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a183877f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a183877f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a183877f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a183877f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a183877f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a183877f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a183877f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a183877f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a183877f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a183877f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a183877f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a183877f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a183877f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a183877f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a183877f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a183877f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a183877f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a183877f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a183877f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75620" y="841772"/>
            <a:ext cx="53226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875620" y="2701528"/>
            <a:ext cx="7125300" cy="60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400"/>
              <a:buNone/>
              <a:defRPr sz="24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p:nvPr/>
        </p:nvSpPr>
        <p:spPr>
          <a:xfrm>
            <a:off x="0" y="3429000"/>
            <a:ext cx="9144000" cy="1714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2"/>
          <p:cNvSpPr/>
          <p:nvPr/>
        </p:nvSpPr>
        <p:spPr>
          <a:xfrm>
            <a:off x="437810" y="3720023"/>
            <a:ext cx="1163400" cy="11634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2"/>
          <p:cNvSpPr/>
          <p:nvPr/>
        </p:nvSpPr>
        <p:spPr>
          <a:xfrm>
            <a:off x="1" y="3428999"/>
            <a:ext cx="837676" cy="837676"/>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
          <p:cNvSpPr/>
          <p:nvPr/>
        </p:nvSpPr>
        <p:spPr>
          <a:xfrm>
            <a:off x="1" y="4304619"/>
            <a:ext cx="837676" cy="837676"/>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 name="Google Shape;18;p2"/>
          <p:cNvGrpSpPr/>
          <p:nvPr/>
        </p:nvGrpSpPr>
        <p:grpSpPr>
          <a:xfrm>
            <a:off x="6198905" y="-2563"/>
            <a:ext cx="2945818" cy="2373878"/>
            <a:chOff x="9857014" y="13834"/>
            <a:chExt cx="2334986" cy="1881641"/>
          </a:xfrm>
        </p:grpSpPr>
        <p:sp>
          <p:nvSpPr>
            <p:cNvPr id="19" name="Google Shape;1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 name="Google Shape;21;p2"/>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8268380" y="3435531"/>
            <a:ext cx="875620" cy="1709806"/>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3" name="Shape 103"/>
        <p:cNvGrpSpPr/>
        <p:nvPr/>
      </p:nvGrpSpPr>
      <p:grpSpPr>
        <a:xfrm>
          <a:off x="0" y="0"/>
          <a:ext cx="0" cy="0"/>
          <a:chOff x="0" y="0"/>
          <a:chExt cx="0" cy="0"/>
        </a:xfrm>
      </p:grpSpPr>
      <p:sp>
        <p:nvSpPr>
          <p:cNvPr id="104" name="Google Shape;104;p11"/>
          <p:cNvSpPr/>
          <p:nvPr/>
        </p:nvSpPr>
        <p:spPr>
          <a:xfrm>
            <a:off x="0" y="-1248"/>
            <a:ext cx="7392900" cy="5144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1"/>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1"/>
          <p:cNvSpPr/>
          <p:nvPr>
            <p:ph idx="2" type="pic"/>
          </p:nvPr>
        </p:nvSpPr>
        <p:spPr>
          <a:xfrm>
            <a:off x="562822" y="1670819"/>
            <a:ext cx="900300" cy="900900"/>
          </a:xfrm>
          <a:prstGeom prst="rect">
            <a:avLst/>
          </a:prstGeom>
          <a:noFill/>
          <a:ln>
            <a:noFill/>
          </a:ln>
        </p:spPr>
      </p:sp>
      <p:sp>
        <p:nvSpPr>
          <p:cNvPr id="107" name="Google Shape;107;p11"/>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1"/>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1"/>
          <p:cNvSpPr/>
          <p:nvPr>
            <p:ph idx="4" type="pic"/>
          </p:nvPr>
        </p:nvSpPr>
        <p:spPr>
          <a:xfrm>
            <a:off x="4121860" y="1670819"/>
            <a:ext cx="900300" cy="900900"/>
          </a:xfrm>
          <a:prstGeom prst="rect">
            <a:avLst/>
          </a:prstGeom>
          <a:noFill/>
          <a:ln>
            <a:noFill/>
          </a:ln>
        </p:spPr>
      </p:sp>
      <p:sp>
        <p:nvSpPr>
          <p:cNvPr id="110" name="Google Shape;110;p11"/>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11"/>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1"/>
          <p:cNvSpPr/>
          <p:nvPr>
            <p:ph idx="7" type="pic"/>
          </p:nvPr>
        </p:nvSpPr>
        <p:spPr>
          <a:xfrm>
            <a:off x="562822" y="3190705"/>
            <a:ext cx="900300" cy="900900"/>
          </a:xfrm>
          <a:prstGeom prst="rect">
            <a:avLst/>
          </a:prstGeom>
          <a:noFill/>
          <a:ln>
            <a:noFill/>
          </a:ln>
        </p:spPr>
      </p:sp>
      <p:sp>
        <p:nvSpPr>
          <p:cNvPr id="113" name="Google Shape;113;p11"/>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1"/>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1"/>
          <p:cNvSpPr/>
          <p:nvPr>
            <p:ph idx="13" type="pic"/>
          </p:nvPr>
        </p:nvSpPr>
        <p:spPr>
          <a:xfrm>
            <a:off x="4121860" y="3190705"/>
            <a:ext cx="900300" cy="900900"/>
          </a:xfrm>
          <a:prstGeom prst="rect">
            <a:avLst/>
          </a:prstGeom>
          <a:noFill/>
          <a:ln>
            <a:noFill/>
          </a:ln>
        </p:spPr>
      </p:sp>
      <p:sp>
        <p:nvSpPr>
          <p:cNvPr id="116" name="Google Shape;116;p11"/>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1"/>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1"/>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1"/>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11"/>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11"/>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11"/>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11"/>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11"/>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11"/>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28" name="Shape 128"/>
        <p:cNvGrpSpPr/>
        <p:nvPr/>
      </p:nvGrpSpPr>
      <p:grpSpPr>
        <a:xfrm>
          <a:off x="0" y="0"/>
          <a:ext cx="0" cy="0"/>
          <a:chOff x="0" y="0"/>
          <a:chExt cx="0" cy="0"/>
        </a:xfrm>
      </p:grpSpPr>
      <p:sp>
        <p:nvSpPr>
          <p:cNvPr id="129" name="Google Shape;129;p12"/>
          <p:cNvSpPr txBox="1"/>
          <p:nvPr>
            <p:ph type="title"/>
          </p:nvPr>
        </p:nvSpPr>
        <p:spPr>
          <a:xfrm>
            <a:off x="562822" y="285750"/>
            <a:ext cx="80085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2"/>
          <p:cNvSpPr/>
          <p:nvPr>
            <p:ph idx="2" type="pic"/>
          </p:nvPr>
        </p:nvSpPr>
        <p:spPr>
          <a:xfrm>
            <a:off x="562822" y="1551550"/>
            <a:ext cx="678600" cy="679200"/>
          </a:xfrm>
          <a:prstGeom prst="rect">
            <a:avLst/>
          </a:prstGeom>
          <a:noFill/>
          <a:ln>
            <a:noFill/>
          </a:ln>
        </p:spPr>
      </p:sp>
      <p:sp>
        <p:nvSpPr>
          <p:cNvPr id="131" name="Google Shape;131;p12"/>
          <p:cNvSpPr txBox="1"/>
          <p:nvPr>
            <p:ph idx="1" type="body"/>
          </p:nvPr>
        </p:nvSpPr>
        <p:spPr>
          <a:xfrm>
            <a:off x="562823"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12"/>
          <p:cNvSpPr txBox="1"/>
          <p:nvPr>
            <p:ph idx="3" type="body"/>
          </p:nvPr>
        </p:nvSpPr>
        <p:spPr>
          <a:xfrm>
            <a:off x="562822"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2"/>
          <p:cNvSpPr/>
          <p:nvPr>
            <p:ph idx="4" type="pic"/>
          </p:nvPr>
        </p:nvSpPr>
        <p:spPr>
          <a:xfrm>
            <a:off x="2662048" y="1551550"/>
            <a:ext cx="678600" cy="679200"/>
          </a:xfrm>
          <a:prstGeom prst="rect">
            <a:avLst/>
          </a:prstGeom>
          <a:noFill/>
          <a:ln>
            <a:noFill/>
          </a:ln>
        </p:spPr>
      </p:sp>
      <p:sp>
        <p:nvSpPr>
          <p:cNvPr id="134" name="Google Shape;134;p12"/>
          <p:cNvSpPr txBox="1"/>
          <p:nvPr>
            <p:ph idx="5" type="body"/>
          </p:nvPr>
        </p:nvSpPr>
        <p:spPr>
          <a:xfrm>
            <a:off x="2662049"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12"/>
          <p:cNvSpPr txBox="1"/>
          <p:nvPr>
            <p:ph idx="6" type="body"/>
          </p:nvPr>
        </p:nvSpPr>
        <p:spPr>
          <a:xfrm>
            <a:off x="2662048"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2"/>
          <p:cNvSpPr/>
          <p:nvPr>
            <p:ph idx="7" type="pic"/>
          </p:nvPr>
        </p:nvSpPr>
        <p:spPr>
          <a:xfrm>
            <a:off x="4761275" y="1551550"/>
            <a:ext cx="678600" cy="679200"/>
          </a:xfrm>
          <a:prstGeom prst="rect">
            <a:avLst/>
          </a:prstGeom>
          <a:noFill/>
          <a:ln>
            <a:noFill/>
          </a:ln>
        </p:spPr>
      </p:sp>
      <p:sp>
        <p:nvSpPr>
          <p:cNvPr id="137" name="Google Shape;137;p12"/>
          <p:cNvSpPr txBox="1"/>
          <p:nvPr>
            <p:ph idx="8" type="body"/>
          </p:nvPr>
        </p:nvSpPr>
        <p:spPr>
          <a:xfrm>
            <a:off x="4761276"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2"/>
          <p:cNvSpPr txBox="1"/>
          <p:nvPr>
            <p:ph idx="9" type="body"/>
          </p:nvPr>
        </p:nvSpPr>
        <p:spPr>
          <a:xfrm>
            <a:off x="4761275"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2"/>
          <p:cNvSpPr/>
          <p:nvPr>
            <p:ph idx="13" type="pic"/>
          </p:nvPr>
        </p:nvSpPr>
        <p:spPr>
          <a:xfrm>
            <a:off x="6860501" y="1551550"/>
            <a:ext cx="678600" cy="679200"/>
          </a:xfrm>
          <a:prstGeom prst="rect">
            <a:avLst/>
          </a:prstGeom>
          <a:noFill/>
          <a:ln>
            <a:noFill/>
          </a:ln>
        </p:spPr>
      </p:sp>
      <p:sp>
        <p:nvSpPr>
          <p:cNvPr id="140" name="Google Shape;140;p12"/>
          <p:cNvSpPr txBox="1"/>
          <p:nvPr>
            <p:ph idx="14" type="body"/>
          </p:nvPr>
        </p:nvSpPr>
        <p:spPr>
          <a:xfrm>
            <a:off x="6860502"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2"/>
          <p:cNvSpPr txBox="1"/>
          <p:nvPr>
            <p:ph idx="15" type="body"/>
          </p:nvPr>
        </p:nvSpPr>
        <p:spPr>
          <a:xfrm>
            <a:off x="6860501"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2"/>
          <p:cNvSpPr/>
          <p:nvPr>
            <p:ph idx="16" type="pic"/>
          </p:nvPr>
        </p:nvSpPr>
        <p:spPr>
          <a:xfrm>
            <a:off x="562822" y="3088913"/>
            <a:ext cx="678600" cy="679200"/>
          </a:xfrm>
          <a:prstGeom prst="rect">
            <a:avLst/>
          </a:prstGeom>
          <a:noFill/>
          <a:ln>
            <a:noFill/>
          </a:ln>
        </p:spPr>
      </p:sp>
      <p:sp>
        <p:nvSpPr>
          <p:cNvPr id="143" name="Google Shape;143;p12"/>
          <p:cNvSpPr txBox="1"/>
          <p:nvPr>
            <p:ph idx="17" type="body"/>
          </p:nvPr>
        </p:nvSpPr>
        <p:spPr>
          <a:xfrm>
            <a:off x="562823"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2"/>
          <p:cNvSpPr txBox="1"/>
          <p:nvPr>
            <p:ph idx="18" type="body"/>
          </p:nvPr>
        </p:nvSpPr>
        <p:spPr>
          <a:xfrm>
            <a:off x="562822"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2"/>
          <p:cNvSpPr/>
          <p:nvPr>
            <p:ph idx="19" type="pic"/>
          </p:nvPr>
        </p:nvSpPr>
        <p:spPr>
          <a:xfrm>
            <a:off x="2662048" y="3088913"/>
            <a:ext cx="678600" cy="679200"/>
          </a:xfrm>
          <a:prstGeom prst="rect">
            <a:avLst/>
          </a:prstGeom>
          <a:noFill/>
          <a:ln>
            <a:noFill/>
          </a:ln>
        </p:spPr>
      </p:sp>
      <p:sp>
        <p:nvSpPr>
          <p:cNvPr id="146" name="Google Shape;146;p12"/>
          <p:cNvSpPr txBox="1"/>
          <p:nvPr>
            <p:ph idx="20" type="body"/>
          </p:nvPr>
        </p:nvSpPr>
        <p:spPr>
          <a:xfrm>
            <a:off x="2662049"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2"/>
          <p:cNvSpPr txBox="1"/>
          <p:nvPr>
            <p:ph idx="21" type="body"/>
          </p:nvPr>
        </p:nvSpPr>
        <p:spPr>
          <a:xfrm>
            <a:off x="2662048"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2"/>
          <p:cNvSpPr/>
          <p:nvPr>
            <p:ph idx="22" type="pic"/>
          </p:nvPr>
        </p:nvSpPr>
        <p:spPr>
          <a:xfrm>
            <a:off x="4761275" y="3088913"/>
            <a:ext cx="678600" cy="679200"/>
          </a:xfrm>
          <a:prstGeom prst="rect">
            <a:avLst/>
          </a:prstGeom>
          <a:noFill/>
          <a:ln>
            <a:noFill/>
          </a:ln>
        </p:spPr>
      </p:sp>
      <p:sp>
        <p:nvSpPr>
          <p:cNvPr id="149" name="Google Shape;149;p12"/>
          <p:cNvSpPr txBox="1"/>
          <p:nvPr>
            <p:ph idx="23" type="body"/>
          </p:nvPr>
        </p:nvSpPr>
        <p:spPr>
          <a:xfrm>
            <a:off x="4761276"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2"/>
          <p:cNvSpPr txBox="1"/>
          <p:nvPr>
            <p:ph idx="24" type="body"/>
          </p:nvPr>
        </p:nvSpPr>
        <p:spPr>
          <a:xfrm>
            <a:off x="4761275"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2"/>
          <p:cNvSpPr/>
          <p:nvPr>
            <p:ph idx="25" type="pic"/>
          </p:nvPr>
        </p:nvSpPr>
        <p:spPr>
          <a:xfrm>
            <a:off x="6860501" y="3088913"/>
            <a:ext cx="678600" cy="679200"/>
          </a:xfrm>
          <a:prstGeom prst="rect">
            <a:avLst/>
          </a:prstGeom>
          <a:noFill/>
          <a:ln>
            <a:noFill/>
          </a:ln>
        </p:spPr>
      </p:sp>
      <p:sp>
        <p:nvSpPr>
          <p:cNvPr id="152" name="Google Shape;152;p12"/>
          <p:cNvSpPr txBox="1"/>
          <p:nvPr>
            <p:ph idx="26" type="body"/>
          </p:nvPr>
        </p:nvSpPr>
        <p:spPr>
          <a:xfrm>
            <a:off x="6860502"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2"/>
          <p:cNvSpPr txBox="1"/>
          <p:nvPr>
            <p:ph idx="27" type="body"/>
          </p:nvPr>
        </p:nvSpPr>
        <p:spPr>
          <a:xfrm>
            <a:off x="6860501"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2"/>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2"/>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57" name="Shape 157"/>
        <p:cNvGrpSpPr/>
        <p:nvPr/>
      </p:nvGrpSpPr>
      <p:grpSpPr>
        <a:xfrm>
          <a:off x="0" y="0"/>
          <a:ext cx="0" cy="0"/>
          <a:chOff x="0" y="0"/>
          <a:chExt cx="0" cy="0"/>
        </a:xfrm>
      </p:grpSpPr>
      <p:sp>
        <p:nvSpPr>
          <p:cNvPr id="158" name="Google Shape;158;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13"/>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3"/>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3"/>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3"/>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5" name="Shape 165"/>
        <p:cNvGrpSpPr/>
        <p:nvPr/>
      </p:nvGrpSpPr>
      <p:grpSpPr>
        <a:xfrm>
          <a:off x="0" y="0"/>
          <a:ext cx="0" cy="0"/>
          <a:chOff x="0" y="0"/>
          <a:chExt cx="0" cy="0"/>
        </a:xfrm>
      </p:grpSpPr>
      <p:sp>
        <p:nvSpPr>
          <p:cNvPr id="166" name="Google Shape;166;p1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4"/>
          <p:cNvSpPr txBox="1"/>
          <p:nvPr>
            <p:ph idx="1" type="body"/>
          </p:nvPr>
        </p:nvSpPr>
        <p:spPr>
          <a:xfrm>
            <a:off x="875618" y="1894739"/>
            <a:ext cx="24141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4"/>
          <p:cNvSpPr/>
          <p:nvPr/>
        </p:nvSpPr>
        <p:spPr>
          <a:xfrm rot="5400000">
            <a:off x="6435416" y="0"/>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14"/>
          <p:cNvSpPr/>
          <p:nvPr/>
        </p:nvSpPr>
        <p:spPr>
          <a:xfrm>
            <a:off x="-177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14"/>
          <p:cNvSpPr/>
          <p:nvPr/>
        </p:nvSpPr>
        <p:spPr>
          <a:xfrm flipH="1" rot="5400000">
            <a:off x="8443062" y="4442562"/>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71" name="Google Shape;171;p14"/>
          <p:cNvGrpSpPr/>
          <p:nvPr/>
        </p:nvGrpSpPr>
        <p:grpSpPr>
          <a:xfrm>
            <a:off x="1940932" y="4193426"/>
            <a:ext cx="1179401" cy="950417"/>
            <a:chOff x="7413403" y="4976359"/>
            <a:chExt cx="2334986" cy="1881641"/>
          </a:xfrm>
        </p:grpSpPr>
        <p:sp>
          <p:nvSpPr>
            <p:cNvPr id="172" name="Google Shape;17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4" name="Google Shape;174;p14"/>
          <p:cNvSpPr txBox="1"/>
          <p:nvPr>
            <p:ph idx="10" type="dt"/>
          </p:nvPr>
        </p:nvSpPr>
        <p:spPr>
          <a:xfrm>
            <a:off x="285750" y="4767263"/>
            <a:ext cx="1325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4"/>
          <p:cNvSpPr txBox="1"/>
          <p:nvPr>
            <p:ph idx="2" type="body"/>
          </p:nvPr>
        </p:nvSpPr>
        <p:spPr>
          <a:xfrm>
            <a:off x="3512840"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4"/>
          <p:cNvSpPr txBox="1"/>
          <p:nvPr>
            <p:ph idx="3" type="body"/>
          </p:nvPr>
        </p:nvSpPr>
        <p:spPr>
          <a:xfrm>
            <a:off x="875620"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14"/>
          <p:cNvSpPr txBox="1"/>
          <p:nvPr>
            <p:ph idx="4" type="body"/>
          </p:nvPr>
        </p:nvSpPr>
        <p:spPr>
          <a:xfrm>
            <a:off x="3512841"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14"/>
          <p:cNvSpPr txBox="1"/>
          <p:nvPr>
            <p:ph idx="5" type="body"/>
          </p:nvPr>
        </p:nvSpPr>
        <p:spPr>
          <a:xfrm>
            <a:off x="6150061"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14"/>
          <p:cNvSpPr txBox="1"/>
          <p:nvPr>
            <p:ph idx="6" type="body"/>
          </p:nvPr>
        </p:nvSpPr>
        <p:spPr>
          <a:xfrm>
            <a:off x="6150062"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1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3" name="Shape 23"/>
        <p:cNvGrpSpPr/>
        <p:nvPr/>
      </p:nvGrpSpPr>
      <p:grpSpPr>
        <a:xfrm>
          <a:off x="0" y="0"/>
          <a:ext cx="0" cy="0"/>
          <a:chOff x="0" y="0"/>
          <a:chExt cx="0" cy="0"/>
        </a:xfrm>
      </p:grpSpPr>
      <p:sp>
        <p:nvSpPr>
          <p:cNvPr id="24" name="Google Shape;24;p3"/>
          <p:cNvSpPr/>
          <p:nvPr/>
        </p:nvSpPr>
        <p:spPr>
          <a:xfrm>
            <a:off x="0" y="1714502"/>
            <a:ext cx="9156600" cy="342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3"/>
          <p:cNvSpPr/>
          <p:nvPr/>
        </p:nvSpPr>
        <p:spPr>
          <a:xfrm flipH="1">
            <a:off x="644803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3"/>
          <p:cNvSpPr/>
          <p:nvPr/>
        </p:nvSpPr>
        <p:spPr>
          <a:xfrm rot="-5400000">
            <a:off x="7758793" y="330061"/>
            <a:ext cx="1712293" cy="105658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 type="body"/>
          </p:nvPr>
        </p:nvSpPr>
        <p:spPr>
          <a:xfrm>
            <a:off x="875619" y="1989875"/>
            <a:ext cx="7334400" cy="25773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3"/>
          <p:cNvSpPr txBox="1"/>
          <p:nvPr>
            <p:ph idx="12" type="sldNum"/>
          </p:nvPr>
        </p:nvSpPr>
        <p:spPr>
          <a:xfrm>
            <a:off x="7654739" y="4767263"/>
            <a:ext cx="120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3"/>
                </a:solidFill>
                <a:latin typeface="Arial"/>
                <a:ea typeface="Arial"/>
                <a:cs typeface="Arial"/>
                <a:sym typeface="Arial"/>
              </a:defRPr>
            </a:lvl1pPr>
            <a:lvl2pPr indent="0" lvl="1" marL="0" algn="r">
              <a:spcBef>
                <a:spcPts val="0"/>
              </a:spcBef>
              <a:buNone/>
              <a:defRPr b="0" i="0" sz="900" u="none" cap="none" strike="noStrike">
                <a:solidFill>
                  <a:schemeClr val="accent3"/>
                </a:solidFill>
                <a:latin typeface="Arial"/>
                <a:ea typeface="Arial"/>
                <a:cs typeface="Arial"/>
                <a:sym typeface="Arial"/>
              </a:defRPr>
            </a:lvl2pPr>
            <a:lvl3pPr indent="0" lvl="2" marL="0" algn="r">
              <a:spcBef>
                <a:spcPts val="0"/>
              </a:spcBef>
              <a:buNone/>
              <a:defRPr b="0" i="0" sz="900" u="none" cap="none" strike="noStrike">
                <a:solidFill>
                  <a:schemeClr val="accent3"/>
                </a:solidFill>
                <a:latin typeface="Arial"/>
                <a:ea typeface="Arial"/>
                <a:cs typeface="Arial"/>
                <a:sym typeface="Arial"/>
              </a:defRPr>
            </a:lvl3pPr>
            <a:lvl4pPr indent="0" lvl="3" marL="0" algn="r">
              <a:spcBef>
                <a:spcPts val="0"/>
              </a:spcBef>
              <a:buNone/>
              <a:defRPr b="0" i="0" sz="900" u="none" cap="none" strike="noStrike">
                <a:solidFill>
                  <a:schemeClr val="accent3"/>
                </a:solidFill>
                <a:latin typeface="Arial"/>
                <a:ea typeface="Arial"/>
                <a:cs typeface="Arial"/>
                <a:sym typeface="Arial"/>
              </a:defRPr>
            </a:lvl4pPr>
            <a:lvl5pPr indent="0" lvl="4" marL="0" algn="r">
              <a:spcBef>
                <a:spcPts val="0"/>
              </a:spcBef>
              <a:buNone/>
              <a:defRPr b="0" i="0" sz="900" u="none" cap="none" strike="noStrike">
                <a:solidFill>
                  <a:schemeClr val="accent3"/>
                </a:solidFill>
                <a:latin typeface="Arial"/>
                <a:ea typeface="Arial"/>
                <a:cs typeface="Arial"/>
                <a:sym typeface="Arial"/>
              </a:defRPr>
            </a:lvl5pPr>
            <a:lvl6pPr indent="0" lvl="5" marL="0" algn="r">
              <a:spcBef>
                <a:spcPts val="0"/>
              </a:spcBef>
              <a:buNone/>
              <a:defRPr b="0" i="0" sz="900" u="none" cap="none" strike="noStrike">
                <a:solidFill>
                  <a:schemeClr val="accent3"/>
                </a:solidFill>
                <a:latin typeface="Arial"/>
                <a:ea typeface="Arial"/>
                <a:cs typeface="Arial"/>
                <a:sym typeface="Arial"/>
              </a:defRPr>
            </a:lvl6pPr>
            <a:lvl7pPr indent="0" lvl="6" marL="0" algn="r">
              <a:spcBef>
                <a:spcPts val="0"/>
              </a:spcBef>
              <a:buNone/>
              <a:defRPr b="0" i="0" sz="900" u="none" cap="none" strike="noStrike">
                <a:solidFill>
                  <a:schemeClr val="accent3"/>
                </a:solidFill>
                <a:latin typeface="Arial"/>
                <a:ea typeface="Arial"/>
                <a:cs typeface="Arial"/>
                <a:sym typeface="Arial"/>
              </a:defRPr>
            </a:lvl7pPr>
            <a:lvl8pPr indent="0" lvl="7" marL="0" algn="r">
              <a:spcBef>
                <a:spcPts val="0"/>
              </a:spcBef>
              <a:buNone/>
              <a:defRPr b="0" i="0" sz="900" u="none" cap="none" strike="noStrike">
                <a:solidFill>
                  <a:schemeClr val="accent3"/>
                </a:solidFill>
                <a:latin typeface="Arial"/>
                <a:ea typeface="Arial"/>
                <a:cs typeface="Arial"/>
                <a:sym typeface="Arial"/>
              </a:defRPr>
            </a:lvl8pPr>
            <a:lvl9pPr indent="0" lvl="8" mar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4"/>
          <p:cNvSpPr txBox="1"/>
          <p:nvPr>
            <p:ph idx="1" type="body"/>
          </p:nvPr>
        </p:nvSpPr>
        <p:spPr>
          <a:xfrm>
            <a:off x="875620"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4"/>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9" name="Google Shape;39;p4"/>
          <p:cNvGrpSpPr/>
          <p:nvPr/>
        </p:nvGrpSpPr>
        <p:grpSpPr>
          <a:xfrm>
            <a:off x="6061939" y="4193426"/>
            <a:ext cx="1179401" cy="950417"/>
            <a:chOff x="7413403" y="4976359"/>
            <a:chExt cx="2334986" cy="1881641"/>
          </a:xfrm>
        </p:grpSpPr>
        <p:sp>
          <p:nvSpPr>
            <p:cNvPr id="40" name="Google Shape;40;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2" name="Google Shape;42;p4"/>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4"/>
          <p:cNvSpPr txBox="1"/>
          <p:nvPr>
            <p:ph idx="2" type="body"/>
          </p:nvPr>
        </p:nvSpPr>
        <p:spPr>
          <a:xfrm>
            <a:off x="4712426"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4"/>
          <p:cNvSpPr txBox="1"/>
          <p:nvPr>
            <p:ph idx="3" type="body"/>
          </p:nvPr>
        </p:nvSpPr>
        <p:spPr>
          <a:xfrm>
            <a:off x="875620"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4"/>
          <p:cNvSpPr txBox="1"/>
          <p:nvPr>
            <p:ph idx="4" type="body"/>
          </p:nvPr>
        </p:nvSpPr>
        <p:spPr>
          <a:xfrm>
            <a:off x="4712426"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8" name="Shape 48"/>
        <p:cNvGrpSpPr/>
        <p:nvPr/>
      </p:nvGrpSpPr>
      <p:grpSpPr>
        <a:xfrm>
          <a:off x="0" y="0"/>
          <a:ext cx="0" cy="0"/>
          <a:chOff x="0" y="0"/>
          <a:chExt cx="0" cy="0"/>
        </a:xfrm>
      </p:grpSpPr>
      <p:sp>
        <p:nvSpPr>
          <p:cNvPr id="49" name="Google Shape;49;p5"/>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5"/>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100"/>
              <a:buNone/>
              <a:defRPr sz="21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1" name="Google Shape;51;p5"/>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5"/>
          <p:cNvGrpSpPr/>
          <p:nvPr/>
        </p:nvGrpSpPr>
        <p:grpSpPr>
          <a:xfrm>
            <a:off x="6198905" y="2764455"/>
            <a:ext cx="2945818" cy="2384227"/>
            <a:chOff x="9857014" y="13834"/>
            <a:chExt cx="2334986" cy="1881641"/>
          </a:xfrm>
        </p:grpSpPr>
        <p:sp>
          <p:nvSpPr>
            <p:cNvPr id="53" name="Google Shape;53;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5" name="Google Shape;55;p5"/>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5"/>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6"/>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6"/>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 name="Google Shape;61;p6"/>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 name="Google Shape;62;p6"/>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3" name="Google Shape;63;p6"/>
          <p:cNvGrpSpPr/>
          <p:nvPr/>
        </p:nvGrpSpPr>
        <p:grpSpPr>
          <a:xfrm>
            <a:off x="6061939" y="4193426"/>
            <a:ext cx="1179401" cy="950417"/>
            <a:chOff x="7413403" y="4976359"/>
            <a:chExt cx="2334986" cy="1881641"/>
          </a:xfrm>
        </p:grpSpPr>
        <p:sp>
          <p:nvSpPr>
            <p:cNvPr id="64" name="Google Shape;64;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6" name="Google Shape;66;p6"/>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6"/>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9" name="Shape 69"/>
        <p:cNvGrpSpPr/>
        <p:nvPr/>
      </p:nvGrpSpPr>
      <p:grpSpPr>
        <a:xfrm>
          <a:off x="0" y="0"/>
          <a:ext cx="0" cy="0"/>
          <a:chOff x="0" y="0"/>
          <a:chExt cx="0" cy="0"/>
        </a:xfrm>
      </p:grpSpPr>
      <p:sp>
        <p:nvSpPr>
          <p:cNvPr id="70" name="Google Shape;70;p7"/>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7"/>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73" name="Google Shape;73;p7"/>
          <p:cNvGrpSpPr/>
          <p:nvPr/>
        </p:nvGrpSpPr>
        <p:grpSpPr>
          <a:xfrm rot="-5400000">
            <a:off x="6214895" y="1655329"/>
            <a:ext cx="2274276" cy="1832718"/>
            <a:chOff x="9857014" y="13834"/>
            <a:chExt cx="2334986" cy="1881641"/>
          </a:xfrm>
        </p:grpSpPr>
        <p:sp>
          <p:nvSpPr>
            <p:cNvPr id="74" name="Google Shape;74;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76" name="Google Shape;76;p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7"/>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78" name="Shape 78"/>
        <p:cNvGrpSpPr/>
        <p:nvPr/>
      </p:nvGrpSpPr>
      <p:grpSpPr>
        <a:xfrm>
          <a:off x="0" y="0"/>
          <a:ext cx="0" cy="0"/>
          <a:chOff x="0" y="0"/>
          <a:chExt cx="0" cy="0"/>
        </a:xfrm>
      </p:grpSpPr>
      <p:sp>
        <p:nvSpPr>
          <p:cNvPr id="79" name="Google Shape;79;p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8"/>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86" name="Shape 86"/>
        <p:cNvGrpSpPr/>
        <p:nvPr/>
      </p:nvGrpSpPr>
      <p:grpSpPr>
        <a:xfrm>
          <a:off x="0" y="0"/>
          <a:ext cx="0" cy="0"/>
          <a:chOff x="0" y="0"/>
          <a:chExt cx="0" cy="0"/>
        </a:xfrm>
      </p:grpSpPr>
      <p:grpSp>
        <p:nvGrpSpPr>
          <p:cNvPr id="87" name="Google Shape;87;p9"/>
          <p:cNvGrpSpPr/>
          <p:nvPr/>
        </p:nvGrpSpPr>
        <p:grpSpPr>
          <a:xfrm rot="-5400000">
            <a:off x="8079551" y="114864"/>
            <a:ext cx="1179168" cy="950417"/>
            <a:chOff x="7413403" y="4976359"/>
            <a:chExt cx="2334986" cy="1881641"/>
          </a:xfrm>
        </p:grpSpPr>
        <p:sp>
          <p:nvSpPr>
            <p:cNvPr id="88" name="Google Shape;88;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9"/>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9"/>
          <p:cNvSpPr txBox="1"/>
          <p:nvPr>
            <p:ph idx="1" type="body"/>
          </p:nvPr>
        </p:nvSpPr>
        <p:spPr>
          <a:xfrm>
            <a:off x="875620" y="1565672"/>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1349041" y="1263253"/>
            <a:ext cx="6445800" cy="21078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txBox="1"/>
          <p:nvPr>
            <p:ph idx="1" type="body"/>
          </p:nvPr>
        </p:nvSpPr>
        <p:spPr>
          <a:xfrm>
            <a:off x="285750" y="389554"/>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0"/>
          <p:cNvSpPr txBox="1"/>
          <p:nvPr>
            <p:ph idx="2" type="body"/>
          </p:nvPr>
        </p:nvSpPr>
        <p:spPr>
          <a:xfrm>
            <a:off x="5161360" y="3370660"/>
            <a:ext cx="2633700" cy="509700"/>
          </a:xfrm>
          <a:prstGeom prst="rect">
            <a:avLst/>
          </a:prstGeom>
          <a:noFill/>
          <a:ln>
            <a:noFill/>
          </a:ln>
        </p:spPr>
        <p:txBody>
          <a:bodyPr anchorCtr="0" anchor="t" bIns="34275" lIns="68575" spcFirstLastPara="1" rIns="68575" wrap="square" tIns="34275">
            <a:noAutofit/>
          </a:bodyPr>
          <a:lstStyle>
            <a:lvl1pPr indent="-228600" lvl="0" marL="457200" algn="r">
              <a:lnSpc>
                <a:spcPct val="90000"/>
              </a:lnSpc>
              <a:spcBef>
                <a:spcPts val="800"/>
              </a:spcBef>
              <a:spcAft>
                <a:spcPts val="0"/>
              </a:spcAft>
              <a:buClr>
                <a:schemeClr val="lt1"/>
              </a:buClr>
              <a:buSzPts val="1500"/>
              <a:buNone/>
              <a:defRPr sz="1500">
                <a:solidFill>
                  <a:schemeClr val="lt1"/>
                </a:solidFill>
                <a:latin typeface="Arial"/>
                <a:ea typeface="Arial"/>
                <a:cs typeface="Arial"/>
                <a:sym typeface="Arial"/>
              </a:defRPr>
            </a:lvl1pPr>
            <a:lvl2pPr indent="-228600" lvl="1" marL="914400" algn="r">
              <a:lnSpc>
                <a:spcPct val="90000"/>
              </a:lnSpc>
              <a:spcBef>
                <a:spcPts val="400"/>
              </a:spcBef>
              <a:spcAft>
                <a:spcPts val="0"/>
              </a:spcAft>
              <a:buClr>
                <a:schemeClr val="lt1"/>
              </a:buClr>
              <a:buSzPts val="1400"/>
              <a:buNone/>
              <a:defRPr sz="1400">
                <a:solidFill>
                  <a:schemeClr val="lt1"/>
                </a:solidFill>
                <a:latin typeface="Arial"/>
                <a:ea typeface="Arial"/>
                <a:cs typeface="Arial"/>
                <a:sym typeface="Arial"/>
              </a:defRPr>
            </a:lvl2pPr>
            <a:lvl3pPr indent="-228600" lvl="2" marL="1371600" algn="r">
              <a:lnSpc>
                <a:spcPct val="90000"/>
              </a:lnSpc>
              <a:spcBef>
                <a:spcPts val="400"/>
              </a:spcBef>
              <a:spcAft>
                <a:spcPts val="0"/>
              </a:spcAft>
              <a:buClr>
                <a:schemeClr val="lt1"/>
              </a:buClr>
              <a:buSzPts val="1200"/>
              <a:buNone/>
              <a:defRPr sz="1200">
                <a:solidFill>
                  <a:schemeClr val="lt1"/>
                </a:solidFill>
                <a:latin typeface="Arial"/>
                <a:ea typeface="Arial"/>
                <a:cs typeface="Arial"/>
                <a:sym typeface="Arial"/>
              </a:defRPr>
            </a:lvl3pPr>
            <a:lvl4pPr indent="-228600" lvl="3" marL="18288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4pPr>
            <a:lvl5pPr indent="-228600" lvl="4" marL="22860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0"/>
          <p:cNvSpPr txBox="1"/>
          <p:nvPr>
            <p:ph idx="3" type="body"/>
          </p:nvPr>
        </p:nvSpPr>
        <p:spPr>
          <a:xfrm>
            <a:off x="7956828" y="2549769"/>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0"/>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ctrTitle"/>
          </p:nvPr>
        </p:nvSpPr>
        <p:spPr>
          <a:xfrm>
            <a:off x="875620" y="841772"/>
            <a:ext cx="53226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Heart Disease Analysis</a:t>
            </a:r>
            <a:endParaRPr/>
          </a:p>
        </p:txBody>
      </p:sp>
      <p:sp>
        <p:nvSpPr>
          <p:cNvPr id="187" name="Google Shape;187;p15"/>
          <p:cNvSpPr txBox="1"/>
          <p:nvPr>
            <p:ph idx="1" type="subTitle"/>
          </p:nvPr>
        </p:nvSpPr>
        <p:spPr>
          <a:xfrm>
            <a:off x="875620" y="2701528"/>
            <a:ext cx="7125300" cy="60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By Unmilan Baruah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41" name="Google Shape;241;p24"/>
          <p:cNvPicPr preferRelativeResize="0"/>
          <p:nvPr/>
        </p:nvPicPr>
        <p:blipFill>
          <a:blip r:embed="rId3">
            <a:alphaModFix/>
          </a:blip>
          <a:stretch>
            <a:fillRect/>
          </a:stretch>
        </p:blipFill>
        <p:spPr>
          <a:xfrm>
            <a:off x="2117825" y="1367100"/>
            <a:ext cx="3797199" cy="275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0" lang="en"/>
              <a:t>Observations</a:t>
            </a:r>
            <a:endParaRPr b="0"/>
          </a:p>
        </p:txBody>
      </p:sp>
      <p:sp>
        <p:nvSpPr>
          <p:cNvPr id="247" name="Google Shape;247;p25"/>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The correlation is less than 0.25/-0.25 or 25 percent between the </a:t>
            </a:r>
            <a:r>
              <a:rPr b="1" lang="en" sz="1500"/>
              <a:t>Target </a:t>
            </a:r>
            <a:r>
              <a:rPr lang="en" sz="1500"/>
              <a:t>and the variables like:  </a:t>
            </a:r>
            <a:r>
              <a:rPr b="1" lang="en" sz="1500"/>
              <a:t>Age</a:t>
            </a:r>
            <a:r>
              <a:rPr lang="en" sz="1500"/>
              <a:t>, </a:t>
            </a:r>
            <a:r>
              <a:rPr b="1" lang="en" sz="1500"/>
              <a:t>R</a:t>
            </a:r>
            <a:r>
              <a:rPr b="1" lang="en" sz="1500">
                <a:highlight>
                  <a:srgbClr val="FFFFFF"/>
                </a:highlight>
              </a:rPr>
              <a:t>esting blood pressure</a:t>
            </a:r>
            <a:r>
              <a:rPr lang="en" sz="1500">
                <a:highlight>
                  <a:srgbClr val="FFFFFF"/>
                </a:highlight>
              </a:rPr>
              <a:t>, </a:t>
            </a:r>
            <a:r>
              <a:rPr b="1" lang="en" sz="1500">
                <a:highlight>
                  <a:srgbClr val="FFFFFF"/>
                </a:highlight>
              </a:rPr>
              <a:t>Serum cholestrol, Fasting blood sugar</a:t>
            </a:r>
            <a:r>
              <a:rPr lang="en" sz="1500">
                <a:highlight>
                  <a:srgbClr val="FFFFFF"/>
                </a:highlight>
              </a:rPr>
              <a:t>, and </a:t>
            </a:r>
            <a:r>
              <a:rPr b="1" lang="en" sz="1500">
                <a:highlight>
                  <a:srgbClr val="FFFFFF"/>
                </a:highlight>
              </a:rPr>
              <a:t>Resting electrocardiographic results</a:t>
            </a:r>
            <a:r>
              <a:rPr lang="en" sz="1500">
                <a:highlight>
                  <a:srgbClr val="FFFFFF"/>
                </a:highlight>
              </a:rPr>
              <a:t>.</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The correlation is negative and above 25 percent between the </a:t>
            </a:r>
            <a:r>
              <a:rPr b="1" lang="en" sz="1500">
                <a:highlight>
                  <a:srgbClr val="FFFFFF"/>
                </a:highlight>
              </a:rPr>
              <a:t>Target </a:t>
            </a:r>
            <a:r>
              <a:rPr lang="en" sz="1500">
                <a:highlight>
                  <a:srgbClr val="FFFFFF"/>
                </a:highlight>
              </a:rPr>
              <a:t>and the variables like: </a:t>
            </a:r>
            <a:r>
              <a:rPr b="1" lang="en" sz="1500">
                <a:highlight>
                  <a:srgbClr val="FFFFFF"/>
                </a:highlight>
              </a:rPr>
              <a:t>Oldpeak</a:t>
            </a:r>
            <a:r>
              <a:rPr lang="en" sz="1500">
                <a:highlight>
                  <a:srgbClr val="FFFFFF"/>
                </a:highlight>
              </a:rPr>
              <a:t>, </a:t>
            </a:r>
            <a:r>
              <a:rPr b="1" lang="en" sz="1500">
                <a:highlight>
                  <a:srgbClr val="FFFFFF"/>
                </a:highlight>
              </a:rPr>
              <a:t>Gender</a:t>
            </a:r>
            <a:r>
              <a:rPr lang="en" sz="1500">
                <a:highlight>
                  <a:srgbClr val="FFFFFF"/>
                </a:highlight>
              </a:rPr>
              <a:t>, </a:t>
            </a:r>
            <a:r>
              <a:rPr b="1" lang="en" sz="1500">
                <a:highlight>
                  <a:srgbClr val="FFFFFF"/>
                </a:highlight>
              </a:rPr>
              <a:t>Exercise induced angina</a:t>
            </a:r>
            <a:r>
              <a:rPr lang="en" sz="1500">
                <a:highlight>
                  <a:srgbClr val="FFFFFF"/>
                </a:highlight>
              </a:rPr>
              <a:t>, </a:t>
            </a:r>
            <a:r>
              <a:rPr b="1" lang="en" sz="1500">
                <a:highlight>
                  <a:srgbClr val="FFFFFF"/>
                </a:highlight>
              </a:rPr>
              <a:t>No. of major blood vessels colored by flourosopy</a:t>
            </a:r>
            <a:r>
              <a:rPr lang="en" sz="1500">
                <a:highlight>
                  <a:srgbClr val="FFFFFF"/>
                </a:highlight>
              </a:rPr>
              <a:t>, and </a:t>
            </a:r>
            <a:r>
              <a:rPr b="1" lang="en" sz="1500">
                <a:highlight>
                  <a:srgbClr val="FFFFFF"/>
                </a:highlight>
              </a:rPr>
              <a:t>Thalassemia</a:t>
            </a:r>
            <a:r>
              <a:rPr lang="en" sz="1500">
                <a:highlight>
                  <a:srgbClr val="FFFFFF"/>
                </a:highlight>
              </a:rPr>
              <a:t>.</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The correlation is positive and above 25 percent between the </a:t>
            </a:r>
            <a:r>
              <a:rPr b="1" lang="en" sz="1500">
                <a:highlight>
                  <a:srgbClr val="FFFFFF"/>
                </a:highlight>
              </a:rPr>
              <a:t>Target </a:t>
            </a:r>
            <a:r>
              <a:rPr lang="en" sz="1500">
                <a:highlight>
                  <a:srgbClr val="FFFFFF"/>
                </a:highlight>
              </a:rPr>
              <a:t>and the variables like: </a:t>
            </a:r>
            <a:r>
              <a:rPr b="1" lang="en" sz="1500">
                <a:highlight>
                  <a:srgbClr val="FFFFFF"/>
                </a:highlight>
              </a:rPr>
              <a:t>Maximum heart rate achieved</a:t>
            </a:r>
            <a:r>
              <a:rPr lang="en" sz="1500">
                <a:highlight>
                  <a:srgbClr val="FFFFFF"/>
                </a:highlight>
              </a:rPr>
              <a:t>, </a:t>
            </a:r>
            <a:r>
              <a:rPr b="1" lang="en" sz="1500">
                <a:highlight>
                  <a:srgbClr val="FFFFFF"/>
                </a:highlight>
              </a:rPr>
              <a:t>Chest pain</a:t>
            </a:r>
            <a:r>
              <a:rPr lang="en" sz="1500">
                <a:highlight>
                  <a:srgbClr val="FFFFFF"/>
                </a:highlight>
              </a:rPr>
              <a:t>, and </a:t>
            </a:r>
            <a:r>
              <a:rPr b="1" lang="en" sz="1500">
                <a:highlight>
                  <a:srgbClr val="FFFFFF"/>
                </a:highlight>
              </a:rPr>
              <a:t>Slope of peak exercise ST segment</a:t>
            </a:r>
            <a:r>
              <a:rPr lang="en" sz="1500">
                <a:highlight>
                  <a:srgbClr val="FFFFFF"/>
                </a:highlight>
              </a:rPr>
              <a:t>.</a:t>
            </a:r>
            <a:endParaRPr sz="15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53" name="Google Shape;253;p2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For those variables having correlation less than 25 percent with the </a:t>
            </a:r>
            <a:r>
              <a:rPr b="1" lang="en" sz="1500"/>
              <a:t>Target </a:t>
            </a:r>
            <a:r>
              <a:rPr lang="en" sz="1500"/>
              <a:t>variable implies that </a:t>
            </a:r>
            <a:r>
              <a:rPr b="1" lang="en" sz="1500"/>
              <a:t>Age</a:t>
            </a:r>
            <a:r>
              <a:rPr lang="en" sz="1500"/>
              <a:t>, </a:t>
            </a:r>
            <a:r>
              <a:rPr b="1" lang="en" sz="1500"/>
              <a:t>R</a:t>
            </a:r>
            <a:r>
              <a:rPr b="1" lang="en" sz="1500">
                <a:highlight>
                  <a:srgbClr val="FFFFFF"/>
                </a:highlight>
              </a:rPr>
              <a:t>esting blood pressure</a:t>
            </a:r>
            <a:r>
              <a:rPr lang="en" sz="1500">
                <a:highlight>
                  <a:srgbClr val="FFFFFF"/>
                </a:highlight>
              </a:rPr>
              <a:t>, </a:t>
            </a:r>
            <a:r>
              <a:rPr b="1" lang="en" sz="1500">
                <a:highlight>
                  <a:srgbClr val="FFFFFF"/>
                </a:highlight>
              </a:rPr>
              <a:t>Serum cholestrol, Fasting blood sugar</a:t>
            </a:r>
            <a:r>
              <a:rPr lang="en" sz="1500">
                <a:highlight>
                  <a:srgbClr val="FFFFFF"/>
                </a:highlight>
              </a:rPr>
              <a:t>, and </a:t>
            </a:r>
            <a:r>
              <a:rPr b="1" lang="en" sz="1500">
                <a:highlight>
                  <a:srgbClr val="FFFFFF"/>
                </a:highlight>
              </a:rPr>
              <a:t>Resting electrocardiographic results </a:t>
            </a:r>
            <a:r>
              <a:rPr lang="en" sz="1500">
                <a:highlight>
                  <a:srgbClr val="FFFFFF"/>
                </a:highlight>
              </a:rPr>
              <a:t>has either no impact on chances of suffering from heart diseases or the impact is negligible compared to other variables when taken into account.</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For those variables having positive correlation and more than 25 percent with the </a:t>
            </a:r>
            <a:r>
              <a:rPr b="1" lang="en" sz="1500">
                <a:highlight>
                  <a:srgbClr val="FFFFFF"/>
                </a:highlight>
              </a:rPr>
              <a:t>Target </a:t>
            </a:r>
            <a:r>
              <a:rPr lang="en" sz="1500">
                <a:highlight>
                  <a:srgbClr val="FFFFFF"/>
                </a:highlight>
              </a:rPr>
              <a:t>variable clearly shows that increase in </a:t>
            </a:r>
            <a:r>
              <a:rPr b="1" lang="en" sz="1500">
                <a:highlight>
                  <a:srgbClr val="FFFFFF"/>
                </a:highlight>
              </a:rPr>
              <a:t>Maximum heart rate achieved</a:t>
            </a:r>
            <a:r>
              <a:rPr lang="en" sz="1500">
                <a:highlight>
                  <a:srgbClr val="FFFFFF"/>
                </a:highlight>
              </a:rPr>
              <a:t>, </a:t>
            </a:r>
            <a:r>
              <a:rPr b="1" lang="en" sz="1500">
                <a:highlight>
                  <a:srgbClr val="FFFFFF"/>
                </a:highlight>
              </a:rPr>
              <a:t>Chest pain</a:t>
            </a:r>
            <a:r>
              <a:rPr lang="en" sz="1500">
                <a:highlight>
                  <a:srgbClr val="FFFFFF"/>
                </a:highlight>
              </a:rPr>
              <a:t>, and </a:t>
            </a:r>
            <a:r>
              <a:rPr b="1" lang="en" sz="1500">
                <a:highlight>
                  <a:srgbClr val="FFFFFF"/>
                </a:highlight>
              </a:rPr>
              <a:t>Slope of peak exercise ST segment </a:t>
            </a:r>
            <a:r>
              <a:rPr lang="en" sz="1500">
                <a:highlight>
                  <a:srgbClr val="FFFFFF"/>
                </a:highlight>
              </a:rPr>
              <a:t>means increased chances of heart diseases.</a:t>
            </a:r>
            <a:endParaRPr sz="15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59" name="Google Shape;259;p2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highlight>
                  <a:srgbClr val="FFFFFF"/>
                </a:highlight>
              </a:rPr>
              <a:t>From the analysis it can also be observed that health conditions</a:t>
            </a:r>
            <a:r>
              <a:rPr lang="en" sz="1500">
                <a:highlight>
                  <a:srgbClr val="FFFFFF"/>
                </a:highlight>
              </a:rPr>
              <a:t> like: </a:t>
            </a:r>
            <a:r>
              <a:rPr b="1" lang="en" sz="1500">
                <a:highlight>
                  <a:srgbClr val="FFFFFF"/>
                </a:highlight>
              </a:rPr>
              <a:t>Oldpeak</a:t>
            </a:r>
            <a:r>
              <a:rPr lang="en" sz="1500">
                <a:highlight>
                  <a:srgbClr val="FFFFFF"/>
                </a:highlight>
              </a:rPr>
              <a:t>, </a:t>
            </a:r>
            <a:r>
              <a:rPr b="1" lang="en" sz="1500">
                <a:highlight>
                  <a:srgbClr val="FFFFFF"/>
                </a:highlight>
              </a:rPr>
              <a:t>Exercise induced angina</a:t>
            </a:r>
            <a:r>
              <a:rPr lang="en" sz="1500">
                <a:highlight>
                  <a:srgbClr val="FFFFFF"/>
                </a:highlight>
              </a:rPr>
              <a:t>, </a:t>
            </a:r>
            <a:r>
              <a:rPr b="1" lang="en" sz="1500">
                <a:highlight>
                  <a:srgbClr val="FFFFFF"/>
                </a:highlight>
              </a:rPr>
              <a:t>No. of major blood vessels colored by flourosopy</a:t>
            </a:r>
            <a:r>
              <a:rPr lang="en" sz="1500">
                <a:highlight>
                  <a:srgbClr val="FFFFFF"/>
                </a:highlight>
              </a:rPr>
              <a:t>, and </a:t>
            </a:r>
            <a:r>
              <a:rPr b="1" lang="en" sz="1500">
                <a:highlight>
                  <a:srgbClr val="FFFFFF"/>
                </a:highlight>
              </a:rPr>
              <a:t>Thalassemia</a:t>
            </a:r>
            <a:r>
              <a:rPr lang="en" sz="1500">
                <a:highlight>
                  <a:srgbClr val="FFFFFF"/>
                </a:highlight>
              </a:rPr>
              <a:t> can be symptoms of some other kind diseases but not necessarily of heart diseases. This is because of the negative correlation of above 25 percent of these health conditions with the </a:t>
            </a:r>
            <a:r>
              <a:rPr b="1" lang="en" sz="1500">
                <a:highlight>
                  <a:srgbClr val="FFFFFF"/>
                </a:highlight>
              </a:rPr>
              <a:t>Target </a:t>
            </a:r>
            <a:r>
              <a:rPr lang="en" sz="1500">
                <a:highlight>
                  <a:srgbClr val="FFFFFF"/>
                </a:highlight>
              </a:rPr>
              <a:t>variable. </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Based on the analysis of all the records, men suffer more than women. However, the percentage of women suffering from heart diseases is more than percentage of men. This indicates that women are more prone to heart problems than men.</a:t>
            </a:r>
            <a:endParaRPr sz="15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t/>
            </a:r>
            <a:endParaRPr b="1" sz="3500"/>
          </a:p>
          <a:p>
            <a:pPr indent="0" lvl="0" marL="0" rtl="0" algn="ctr">
              <a:spcBef>
                <a:spcPts val="800"/>
              </a:spcBef>
              <a:spcAft>
                <a:spcPts val="0"/>
              </a:spcAft>
              <a:buNone/>
            </a:pPr>
            <a:r>
              <a:rPr b="1" lang="en" sz="3500"/>
              <a:t>Thank You</a:t>
            </a:r>
            <a:endParaRPr b="1"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93" name="Google Shape;193;p1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500"/>
              <a:t>Health is real wealth in the pandemic time we all realized the brute effects of covid-19 on all irrespective of any status. This report is made to analyze the health and medical data, which is provided, for better future preparation. The following section is all about the purpose of this report. At the end, </a:t>
            </a:r>
            <a:r>
              <a:rPr lang="en" sz="1500"/>
              <a:t>observations</a:t>
            </a:r>
            <a:r>
              <a:rPr lang="en" sz="1500"/>
              <a:t> are recorded and conclusions are made.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Purpose</a:t>
            </a:r>
            <a:endParaRPr/>
          </a:p>
        </p:txBody>
      </p:sp>
      <p:sp>
        <p:nvSpPr>
          <p:cNvPr id="199" name="Google Shape;199;p1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To analyze the relationship between the </a:t>
            </a:r>
            <a:r>
              <a:rPr b="1" lang="en" sz="1500"/>
              <a:t>Target </a:t>
            </a:r>
            <a:r>
              <a:rPr lang="en" sz="1500"/>
              <a:t>variable, i.e. indication of heart problem, and the continuous variables: </a:t>
            </a:r>
            <a:r>
              <a:rPr b="1" lang="en" sz="1500"/>
              <a:t>Resting blood pressure</a:t>
            </a:r>
            <a:r>
              <a:rPr lang="en" sz="1500"/>
              <a:t>, </a:t>
            </a:r>
            <a:r>
              <a:rPr b="1" lang="en" sz="1500"/>
              <a:t>Serum cholestrol</a:t>
            </a:r>
            <a:r>
              <a:rPr lang="en" sz="1500"/>
              <a:t>, </a:t>
            </a:r>
            <a:r>
              <a:rPr b="1" lang="en" sz="1500"/>
              <a:t>Maximum heart rate achieved</a:t>
            </a:r>
            <a:r>
              <a:rPr lang="en" sz="1500"/>
              <a:t>, and </a:t>
            </a:r>
            <a:r>
              <a:rPr b="1" lang="en" sz="1500"/>
              <a:t>Oldpeak (ST depression caused by activity in comparison to rest) </a:t>
            </a:r>
            <a:r>
              <a:rPr lang="en" sz="1500"/>
              <a:t>while taking the </a:t>
            </a:r>
            <a:r>
              <a:rPr b="1" lang="en" sz="1500"/>
              <a:t>Age </a:t>
            </a:r>
            <a:r>
              <a:rPr lang="en" sz="1500"/>
              <a:t>of patients into account.</a:t>
            </a:r>
            <a:endParaRPr sz="1500"/>
          </a:p>
          <a:p>
            <a:pPr indent="-323850" lvl="0" marL="457200" rtl="0" algn="just">
              <a:spcBef>
                <a:spcPts val="0"/>
              </a:spcBef>
              <a:spcAft>
                <a:spcPts val="0"/>
              </a:spcAft>
              <a:buSzPts val="1500"/>
              <a:buChar char="●"/>
            </a:pPr>
            <a:r>
              <a:rPr lang="en" sz="1500"/>
              <a:t>To analyze the relationship between the </a:t>
            </a:r>
            <a:r>
              <a:rPr b="1" lang="en" sz="1500"/>
              <a:t>Target </a:t>
            </a:r>
            <a:r>
              <a:rPr lang="en" sz="1500"/>
              <a:t>variable, and the categorical variables: </a:t>
            </a:r>
            <a:r>
              <a:rPr b="1" lang="en" sz="1500"/>
              <a:t>Gender</a:t>
            </a:r>
            <a:r>
              <a:rPr lang="en" sz="1500"/>
              <a:t>, </a:t>
            </a:r>
            <a:r>
              <a:rPr b="1" lang="en" sz="1500"/>
              <a:t>Chest pain</a:t>
            </a:r>
            <a:r>
              <a:rPr lang="en" sz="1500"/>
              <a:t>, </a:t>
            </a:r>
            <a:r>
              <a:rPr b="1" lang="en" sz="1500">
                <a:highlight>
                  <a:srgbClr val="FFFFFF"/>
                </a:highlight>
              </a:rPr>
              <a:t>Resting electrocardiographic results</a:t>
            </a:r>
            <a:r>
              <a:rPr lang="en" sz="1500">
                <a:highlight>
                  <a:srgbClr val="FFFFFF"/>
                </a:highlight>
              </a:rPr>
              <a:t>, </a:t>
            </a:r>
            <a:r>
              <a:rPr b="1" lang="en" sz="1500">
                <a:highlight>
                  <a:srgbClr val="FFFFFF"/>
                </a:highlight>
              </a:rPr>
              <a:t>Exercise induced angina</a:t>
            </a:r>
            <a:r>
              <a:rPr lang="en" sz="1500">
                <a:highlight>
                  <a:srgbClr val="FFFFFF"/>
                </a:highlight>
              </a:rPr>
              <a:t>, </a:t>
            </a:r>
            <a:r>
              <a:rPr b="1" lang="en" sz="1500">
                <a:highlight>
                  <a:srgbClr val="FFFFFF"/>
                </a:highlight>
              </a:rPr>
              <a:t>Fasting blood sugar</a:t>
            </a:r>
            <a:r>
              <a:rPr lang="en" sz="1500">
                <a:highlight>
                  <a:srgbClr val="FFFFFF"/>
                </a:highlight>
              </a:rPr>
              <a:t>, </a:t>
            </a:r>
            <a:r>
              <a:rPr b="1" lang="en" sz="1500">
                <a:highlight>
                  <a:srgbClr val="FFFFFF"/>
                </a:highlight>
              </a:rPr>
              <a:t>Slope of peak exercise ST segment</a:t>
            </a:r>
            <a:r>
              <a:rPr lang="en" sz="1500">
                <a:highlight>
                  <a:srgbClr val="FFFFFF"/>
                </a:highlight>
              </a:rPr>
              <a:t>, </a:t>
            </a:r>
            <a:r>
              <a:rPr b="1" lang="en" sz="1500">
                <a:highlight>
                  <a:srgbClr val="FFFFFF"/>
                </a:highlight>
              </a:rPr>
              <a:t>No. of major blood vessels colored by flourosopy</a:t>
            </a:r>
            <a:r>
              <a:rPr lang="en" sz="1500">
                <a:highlight>
                  <a:srgbClr val="FFFFFF"/>
                </a:highlight>
              </a:rPr>
              <a:t>, and </a:t>
            </a:r>
            <a:r>
              <a:rPr b="1" lang="en" sz="1500">
                <a:highlight>
                  <a:srgbClr val="FFFFFF"/>
                </a:highlight>
              </a:rPr>
              <a:t>Thalassemia</a:t>
            </a:r>
            <a:r>
              <a:rPr lang="en" sz="1500">
                <a:highlight>
                  <a:srgbClr val="FFFFFF"/>
                </a:highlight>
              </a:rPr>
              <a: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205" name="Google Shape;205;p1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lang="en" sz="1400"/>
              <a:t>ETL (Extract, Transform, and Load): Collecting the data, transforming it into something which can be analyzed with accuracy, and loading the processed data for further analysis.</a:t>
            </a:r>
            <a:endParaRPr sz="1400"/>
          </a:p>
          <a:p>
            <a:pPr indent="-317500" lvl="0" marL="457200" rtl="0" algn="l">
              <a:spcBef>
                <a:spcPts val="800"/>
              </a:spcBef>
              <a:spcAft>
                <a:spcPts val="0"/>
              </a:spcAft>
              <a:buSzPts val="1400"/>
              <a:buAutoNum type="arabicPeriod"/>
            </a:pPr>
            <a:r>
              <a:rPr lang="en" sz="1400"/>
              <a:t>Data Analysis</a:t>
            </a:r>
            <a:endParaRPr sz="1400"/>
          </a:p>
          <a:p>
            <a:pPr indent="-317500" lvl="0" marL="457200" rtl="0" algn="l">
              <a:spcBef>
                <a:spcPts val="800"/>
              </a:spcBef>
              <a:spcAft>
                <a:spcPts val="0"/>
              </a:spcAft>
              <a:buSzPts val="1400"/>
              <a:buAutoNum type="arabicPeriod"/>
            </a:pPr>
            <a:r>
              <a:rPr lang="en" sz="1400"/>
              <a:t>Observations</a:t>
            </a:r>
            <a:endParaRPr sz="1400"/>
          </a:p>
          <a:p>
            <a:pPr indent="-317500" lvl="0" marL="457200" rtl="0" algn="l">
              <a:spcBef>
                <a:spcPts val="800"/>
              </a:spcBef>
              <a:spcAft>
                <a:spcPts val="0"/>
              </a:spcAft>
              <a:buSzPts val="1400"/>
              <a:buAutoNum type="arabicPeriod"/>
            </a:pPr>
            <a:r>
              <a:rPr lang="en" sz="1400"/>
              <a:t>Inference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ETL (Extract, Transform, and Load)</a:t>
            </a:r>
            <a:endParaRPr/>
          </a:p>
        </p:txBody>
      </p:sp>
      <p:sp>
        <p:nvSpPr>
          <p:cNvPr id="211" name="Google Shape;211;p1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The data source is named as “</a:t>
            </a:r>
            <a:r>
              <a:rPr b="1" lang="en" sz="1500"/>
              <a:t>Heart Disease data.csv</a:t>
            </a:r>
            <a:r>
              <a:rPr lang="en" sz="1500"/>
              <a:t>” and this CSV file has sales records from 2010 to 2017.</a:t>
            </a:r>
            <a:endParaRPr sz="1500"/>
          </a:p>
          <a:p>
            <a:pPr indent="-323850" lvl="0" marL="457200" rtl="0" algn="just">
              <a:spcBef>
                <a:spcPts val="0"/>
              </a:spcBef>
              <a:spcAft>
                <a:spcPts val="0"/>
              </a:spcAft>
              <a:buSzPts val="1500"/>
              <a:buChar char="●"/>
            </a:pPr>
            <a:r>
              <a:rPr lang="en" sz="1500"/>
              <a:t>There are total </a:t>
            </a:r>
            <a:r>
              <a:rPr b="1" lang="en" sz="1500"/>
              <a:t>1025 </a:t>
            </a:r>
            <a:r>
              <a:rPr lang="en" sz="1500"/>
              <a:t>entries, but no null values. Therefore, data cleaning was not required.</a:t>
            </a:r>
            <a:endParaRPr sz="1500"/>
          </a:p>
          <a:p>
            <a:pPr indent="-323850" lvl="0" marL="457200" rtl="0" algn="just">
              <a:spcBef>
                <a:spcPts val="0"/>
              </a:spcBef>
              <a:spcAft>
                <a:spcPts val="0"/>
              </a:spcAft>
              <a:buSzPts val="1500"/>
              <a:buChar char="●"/>
            </a:pPr>
            <a:r>
              <a:rPr lang="en" sz="1500"/>
              <a:t>However, for analyzing the relationship between the </a:t>
            </a:r>
            <a:r>
              <a:rPr b="1" lang="en" sz="1500"/>
              <a:t>Target </a:t>
            </a:r>
            <a:r>
              <a:rPr lang="en" sz="1500"/>
              <a:t>and the </a:t>
            </a:r>
            <a:r>
              <a:rPr b="1" lang="en" sz="1500"/>
              <a:t>Categorical </a:t>
            </a:r>
            <a:r>
              <a:rPr lang="en" sz="1500"/>
              <a:t>variables, the file “</a:t>
            </a:r>
            <a:r>
              <a:rPr b="1" lang="en" sz="1500"/>
              <a:t>Dataset Details.txt</a:t>
            </a:r>
            <a:r>
              <a:rPr lang="en" sz="1500"/>
              <a:t>” is used and the data type of the </a:t>
            </a:r>
            <a:r>
              <a:rPr b="1" lang="en" sz="1500"/>
              <a:t>Categorical </a:t>
            </a:r>
            <a:r>
              <a:rPr lang="en" sz="1500"/>
              <a:t>variables are changed from integers to strings. This transformation was done in both Google Colab and Tableau.</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17" name="Google Shape;217;p20"/>
          <p:cNvPicPr preferRelativeResize="0"/>
          <p:nvPr/>
        </p:nvPicPr>
        <p:blipFill>
          <a:blip r:embed="rId3">
            <a:alphaModFix/>
          </a:blip>
          <a:stretch>
            <a:fillRect/>
          </a:stretch>
        </p:blipFill>
        <p:spPr>
          <a:xfrm>
            <a:off x="1432475" y="1374500"/>
            <a:ext cx="5196926" cy="2606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3" name="Google Shape;223;p21"/>
          <p:cNvPicPr preferRelativeResize="0"/>
          <p:nvPr/>
        </p:nvPicPr>
        <p:blipFill>
          <a:blip r:embed="rId3">
            <a:alphaModFix/>
          </a:blip>
          <a:stretch>
            <a:fillRect/>
          </a:stretch>
        </p:blipFill>
        <p:spPr>
          <a:xfrm>
            <a:off x="2073375" y="1377975"/>
            <a:ext cx="3841651" cy="2768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9" name="Google Shape;229;p22"/>
          <p:cNvPicPr preferRelativeResize="0"/>
          <p:nvPr/>
        </p:nvPicPr>
        <p:blipFill>
          <a:blip r:embed="rId3">
            <a:alphaModFix/>
          </a:blip>
          <a:stretch>
            <a:fillRect/>
          </a:stretch>
        </p:blipFill>
        <p:spPr>
          <a:xfrm>
            <a:off x="1304250" y="1377975"/>
            <a:ext cx="5325148" cy="26806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35" name="Google Shape;235;p23"/>
          <p:cNvPicPr preferRelativeResize="0"/>
          <p:nvPr/>
        </p:nvPicPr>
        <p:blipFill>
          <a:blip r:embed="rId3">
            <a:alphaModFix/>
          </a:blip>
          <a:stretch>
            <a:fillRect/>
          </a:stretch>
        </p:blipFill>
        <p:spPr>
          <a:xfrm>
            <a:off x="1308250" y="1378000"/>
            <a:ext cx="5321152" cy="26675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