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0c6949a7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0c6949a7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a19578e4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a19578e4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19578e4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a19578e4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a19578e4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a19578e4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a19578e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a19578e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0c6949a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0c6949a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0c6949a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0c6949a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0c6949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0c6949a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0c6949a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0c6949a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Crop production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None/>
            </a:pPr>
            <a:r>
              <a:t/>
            </a:r>
            <a:endParaRPr b="1" sz="3500">
              <a:solidFill>
                <a:srgbClr val="000000"/>
              </a:solidFill>
            </a:endParaRPr>
          </a:p>
          <a:p>
            <a:pPr indent="0" lvl="0" marL="0" rtl="0" algn="ctr">
              <a:lnSpc>
                <a:spcPct val="90000"/>
              </a:lnSpc>
              <a:spcBef>
                <a:spcPts val="800"/>
              </a:spcBef>
              <a:spcAft>
                <a:spcPts val="0"/>
              </a:spcAft>
              <a:buNone/>
            </a:pPr>
            <a:r>
              <a:rPr b="1" lang="en" sz="3500">
                <a:solidFill>
                  <a:srgbClr val="000000"/>
                </a:solidFill>
              </a:rPr>
              <a:t>Thank You</a:t>
            </a:r>
            <a:endParaRPr b="1"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The Agriculture business domain, as a vital part of the overall supply chain, is expected to highly evolve in the upcoming years via the developments, which are taking place on the side of the Future Internet.  This report uses a dataset which provides a huge amount of information on crop production in India ranging from several years. Based on the information the ultimate goal would be to predict crop production and find important insights highlighting key indicators and metrics that influence crop production. The following section makes a brief mention about this report. Finally, observations are recorded and conclusions are made.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Purpose</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To analyze crop production based on Indian states.</a:t>
            </a:r>
            <a:endParaRPr sz="1500"/>
          </a:p>
          <a:p>
            <a:pPr indent="-323850" lvl="0" marL="457200" rtl="0" algn="just">
              <a:spcBef>
                <a:spcPts val="0"/>
              </a:spcBef>
              <a:spcAft>
                <a:spcPts val="0"/>
              </a:spcAft>
              <a:buSzPts val="1500"/>
              <a:buChar char="●"/>
            </a:pPr>
            <a:r>
              <a:rPr lang="en" sz="1500"/>
              <a:t>To study crop production on yearly basis with the help of time </a:t>
            </a:r>
            <a:r>
              <a:rPr lang="en" sz="1500"/>
              <a:t>series</a:t>
            </a:r>
            <a:r>
              <a:rPr lang="en" sz="1500"/>
              <a:t> analysis.</a:t>
            </a:r>
            <a:endParaRPr sz="1500"/>
          </a:p>
          <a:p>
            <a:pPr indent="-323850" lvl="0" marL="457200" rtl="0" algn="just">
              <a:spcBef>
                <a:spcPts val="0"/>
              </a:spcBef>
              <a:spcAft>
                <a:spcPts val="0"/>
              </a:spcAft>
              <a:buSzPts val="1500"/>
              <a:buChar char="●"/>
            </a:pPr>
            <a:r>
              <a:rPr lang="en" sz="1500"/>
              <a:t>To analyze crop production based on seasons.</a:t>
            </a:r>
            <a:endParaRPr sz="1500"/>
          </a:p>
          <a:p>
            <a:pPr indent="-323850" lvl="0" marL="457200" rtl="0" algn="just">
              <a:spcBef>
                <a:spcPts val="0"/>
              </a:spcBef>
              <a:spcAft>
                <a:spcPts val="0"/>
              </a:spcAft>
              <a:buSzPts val="1500"/>
              <a:buChar char="●"/>
            </a:pPr>
            <a:r>
              <a:rPr lang="en" sz="1500"/>
              <a:t>To understand the distribution of crops across India.</a:t>
            </a:r>
            <a:endParaRPr sz="1500"/>
          </a:p>
          <a:p>
            <a:pPr indent="-323850" lvl="0" marL="457200" rtl="0" algn="just">
              <a:spcBef>
                <a:spcPts val="0"/>
              </a:spcBef>
              <a:spcAft>
                <a:spcPts val="0"/>
              </a:spcAft>
              <a:buSzPts val="1500"/>
              <a:buChar char="●"/>
            </a:pPr>
            <a:r>
              <a:rPr lang="en" sz="1500"/>
              <a:t>To analyze distribution of crops based on seasons. </a:t>
            </a:r>
            <a:endParaRPr sz="1500"/>
          </a:p>
          <a:p>
            <a:pPr indent="-323850" lvl="0" marL="457200" rtl="0" algn="just">
              <a:spcBef>
                <a:spcPts val="0"/>
              </a:spcBef>
              <a:spcAft>
                <a:spcPts val="0"/>
              </a:spcAft>
              <a:buSzPts val="1500"/>
              <a:buChar char="●"/>
            </a:pPr>
            <a:r>
              <a:rPr lang="en" sz="1500"/>
              <a:t>To study distribution of crops on yearly basis </a:t>
            </a:r>
            <a:r>
              <a:rPr lang="en" sz="1500"/>
              <a:t>with the help of time series analysis.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AutoNum type="arabicPeriod"/>
            </a:pPr>
            <a:r>
              <a:rPr lang="en" sz="1500"/>
              <a:t>ETL (Extract, Transform, and Load): Collecting the data, transforming it into something which can be analyzed with accuracy, and loading the processed data for further analysis.</a:t>
            </a:r>
            <a:endParaRPr sz="1500"/>
          </a:p>
          <a:p>
            <a:pPr indent="-323850" lvl="0" marL="457200" rtl="0" algn="just">
              <a:spcBef>
                <a:spcPts val="800"/>
              </a:spcBef>
              <a:spcAft>
                <a:spcPts val="0"/>
              </a:spcAft>
              <a:buSzPts val="1500"/>
              <a:buAutoNum type="arabicPeriod"/>
            </a:pPr>
            <a:r>
              <a:rPr lang="en" sz="1500"/>
              <a:t>Data Analysis</a:t>
            </a:r>
            <a:endParaRPr sz="1500"/>
          </a:p>
          <a:p>
            <a:pPr indent="-323850" lvl="0" marL="457200" rtl="0" algn="just">
              <a:spcBef>
                <a:spcPts val="800"/>
              </a:spcBef>
              <a:spcAft>
                <a:spcPts val="0"/>
              </a:spcAft>
              <a:buSzPts val="1500"/>
              <a:buAutoNum type="arabicPeriod"/>
            </a:pPr>
            <a:r>
              <a:rPr lang="en" sz="1500"/>
              <a:t>Observations</a:t>
            </a:r>
            <a:endParaRPr sz="1500"/>
          </a:p>
          <a:p>
            <a:pPr indent="-323850" lvl="0" marL="457200" rtl="0" algn="just">
              <a:spcBef>
                <a:spcPts val="800"/>
              </a:spcBef>
              <a:spcAft>
                <a:spcPts val="0"/>
              </a:spcAft>
              <a:buSzPts val="1500"/>
              <a:buAutoNum type="arabicPeriod"/>
            </a:pPr>
            <a:r>
              <a:rPr lang="en" sz="1500"/>
              <a:t>Inference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11" name="Google Shape;211;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data source is named as “</a:t>
            </a:r>
            <a:r>
              <a:rPr b="1" lang="en" sz="1500"/>
              <a:t>Crop production data.csv</a:t>
            </a:r>
            <a:r>
              <a:rPr lang="en" sz="1500"/>
              <a:t>” and this CSV file records related to production of crops.</a:t>
            </a:r>
            <a:endParaRPr sz="1500"/>
          </a:p>
          <a:p>
            <a:pPr indent="-323850" lvl="0" marL="457200" rtl="0" algn="just">
              <a:spcBef>
                <a:spcPts val="0"/>
              </a:spcBef>
              <a:spcAft>
                <a:spcPts val="0"/>
              </a:spcAft>
              <a:buSzPts val="1500"/>
              <a:buChar char="●"/>
            </a:pPr>
            <a:r>
              <a:rPr lang="en" sz="1500"/>
              <a:t>There are total </a:t>
            </a:r>
            <a:r>
              <a:rPr b="1" lang="en" sz="1500"/>
              <a:t>246091 </a:t>
            </a:r>
            <a:r>
              <a:rPr lang="en" sz="1500"/>
              <a:t>entries, and there are missing values in the </a:t>
            </a:r>
            <a:r>
              <a:rPr b="1" lang="en" sz="1500"/>
              <a:t>Production </a:t>
            </a:r>
            <a:r>
              <a:rPr lang="en" sz="1500"/>
              <a:t>column. Therefore, we have to exclude them while doing production analysis using both Python as well as Tableau.</a:t>
            </a:r>
            <a:endParaRPr sz="1500"/>
          </a:p>
          <a:p>
            <a:pPr indent="-323850" lvl="0" marL="457200" rtl="0" algn="just">
              <a:spcBef>
                <a:spcPts val="0"/>
              </a:spcBef>
              <a:spcAft>
                <a:spcPts val="0"/>
              </a:spcAft>
              <a:buSzPts val="1500"/>
              <a:buChar char="●"/>
            </a:pPr>
            <a:r>
              <a:rPr lang="en" sz="1500"/>
              <a:t>Moreover, outliers can also be observed in the </a:t>
            </a:r>
            <a:r>
              <a:rPr b="1" lang="en" sz="1500"/>
              <a:t>Area</a:t>
            </a:r>
            <a:r>
              <a:rPr lang="en" sz="1500"/>
              <a:t>, and </a:t>
            </a:r>
            <a:r>
              <a:rPr b="1" lang="en" sz="1500"/>
              <a:t>Production </a:t>
            </a:r>
            <a:r>
              <a:rPr lang="en" sz="1500"/>
              <a:t>column. However, for the accuracy of the analysis and to avoid bias, we won’t remove the outliers. Also, we aren’t making any machine learning model for performing predictive analysis. So, removing the outliers is not an appropriate option.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7" name="Google Shape;217;p20"/>
          <p:cNvPicPr preferRelativeResize="0"/>
          <p:nvPr/>
        </p:nvPicPr>
        <p:blipFill>
          <a:blip r:embed="rId3">
            <a:alphaModFix/>
          </a:blip>
          <a:stretch>
            <a:fillRect/>
          </a:stretch>
        </p:blipFill>
        <p:spPr>
          <a:xfrm>
            <a:off x="1590000" y="1279950"/>
            <a:ext cx="5039400" cy="27205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1589525" y="1279950"/>
            <a:ext cx="5039874" cy="2726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29" name="Google Shape;229;p22"/>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Overall production is highest in state of </a:t>
            </a:r>
            <a:r>
              <a:rPr b="1" lang="en" sz="1500"/>
              <a:t>Uttar Pradesh</a:t>
            </a:r>
            <a:r>
              <a:rPr lang="en" sz="1500"/>
              <a:t> during the </a:t>
            </a:r>
            <a:r>
              <a:rPr b="1" lang="en" sz="1500"/>
              <a:t>Kharif</a:t>
            </a:r>
            <a:r>
              <a:rPr lang="en" sz="1500"/>
              <a:t>, and </a:t>
            </a:r>
            <a:r>
              <a:rPr b="1" lang="en" sz="1500"/>
              <a:t>Rabi </a:t>
            </a:r>
            <a:r>
              <a:rPr lang="en" sz="1500"/>
              <a:t>season. While, during the season of </a:t>
            </a:r>
            <a:r>
              <a:rPr b="1" lang="en" sz="1500"/>
              <a:t>Autumn</a:t>
            </a:r>
            <a:r>
              <a:rPr lang="en" sz="1500"/>
              <a:t>, </a:t>
            </a:r>
            <a:r>
              <a:rPr b="1" lang="en" sz="1500"/>
              <a:t>Summer</a:t>
            </a:r>
            <a:r>
              <a:rPr lang="en" sz="1500"/>
              <a:t>, and </a:t>
            </a:r>
            <a:r>
              <a:rPr b="1" lang="en" sz="1500"/>
              <a:t>Winter</a:t>
            </a:r>
            <a:r>
              <a:rPr lang="en" sz="1500"/>
              <a:t>, the production is the highest in </a:t>
            </a:r>
            <a:r>
              <a:rPr b="1" lang="en" sz="1500"/>
              <a:t>West Bengal</a:t>
            </a:r>
            <a:r>
              <a:rPr lang="en" sz="1500"/>
              <a:t>.</a:t>
            </a:r>
            <a:endParaRPr sz="1500"/>
          </a:p>
          <a:p>
            <a:pPr indent="-323850" lvl="0" marL="457200" rtl="0" algn="just">
              <a:spcBef>
                <a:spcPts val="0"/>
              </a:spcBef>
              <a:spcAft>
                <a:spcPts val="0"/>
              </a:spcAft>
              <a:buSzPts val="1500"/>
              <a:buChar char="●"/>
            </a:pPr>
            <a:r>
              <a:rPr lang="en" sz="1500"/>
              <a:t>The overall production is highest during the season of </a:t>
            </a:r>
            <a:r>
              <a:rPr b="1" lang="en" sz="1500"/>
              <a:t>Kharif</a:t>
            </a:r>
            <a:r>
              <a:rPr lang="en" sz="1500"/>
              <a:t>, and </a:t>
            </a:r>
            <a:r>
              <a:rPr b="1" lang="en" sz="1500"/>
              <a:t>Rabi</a:t>
            </a:r>
            <a:r>
              <a:rPr lang="en" sz="1500"/>
              <a:t>. Moreover, the production is above 2 Billion during both the seasons.</a:t>
            </a:r>
            <a:endParaRPr sz="1500"/>
          </a:p>
          <a:p>
            <a:pPr indent="-323850" lvl="0" marL="457200" rtl="0" algn="just">
              <a:spcBef>
                <a:spcPts val="0"/>
              </a:spcBef>
              <a:spcAft>
                <a:spcPts val="0"/>
              </a:spcAft>
              <a:buSzPts val="1500"/>
              <a:buChar char="●"/>
            </a:pPr>
            <a:r>
              <a:rPr lang="en" sz="1500"/>
              <a:t>Also, overall production of </a:t>
            </a:r>
            <a:r>
              <a:rPr b="1" lang="en" sz="1500"/>
              <a:t>Wheat</a:t>
            </a:r>
            <a:r>
              <a:rPr lang="en" sz="1500"/>
              <a:t>, and </a:t>
            </a:r>
            <a:r>
              <a:rPr b="1" lang="en" sz="1500"/>
              <a:t>Sugarcane </a:t>
            </a:r>
            <a:r>
              <a:rPr lang="en" sz="1500"/>
              <a:t>is the highest during the </a:t>
            </a:r>
            <a:r>
              <a:rPr lang="en" sz="1500"/>
              <a:t>season</a:t>
            </a:r>
            <a:r>
              <a:rPr lang="en" sz="1500"/>
              <a:t> of </a:t>
            </a:r>
            <a:r>
              <a:rPr b="1" lang="en" sz="1500"/>
              <a:t>Rabi</a:t>
            </a:r>
            <a:r>
              <a:rPr lang="en" sz="1500"/>
              <a:t>, and </a:t>
            </a:r>
            <a:r>
              <a:rPr b="1" lang="en" sz="1500"/>
              <a:t>Kharif</a:t>
            </a:r>
            <a:r>
              <a:rPr lang="en" sz="1500"/>
              <a:t>, respectively. While the production of </a:t>
            </a:r>
            <a:r>
              <a:rPr b="1" lang="en" sz="1500"/>
              <a:t>Rice</a:t>
            </a:r>
            <a:r>
              <a:rPr lang="en" sz="1500"/>
              <a:t> is the highest during the season of </a:t>
            </a:r>
            <a:r>
              <a:rPr b="1" lang="en" sz="1500"/>
              <a:t>Autumn</a:t>
            </a:r>
            <a:r>
              <a:rPr lang="en" sz="1500"/>
              <a:t>, </a:t>
            </a:r>
            <a:r>
              <a:rPr b="1" lang="en" sz="1500"/>
              <a:t>Summer</a:t>
            </a:r>
            <a:r>
              <a:rPr lang="en" sz="1500"/>
              <a:t>, and </a:t>
            </a:r>
            <a:r>
              <a:rPr b="1" lang="en" sz="1500"/>
              <a:t>Winter</a:t>
            </a:r>
            <a:r>
              <a:rPr lang="en" sz="1500"/>
              <a:t>.</a:t>
            </a:r>
            <a:endParaRPr sz="1500"/>
          </a:p>
          <a:p>
            <a:pPr indent="-323850" lvl="0" marL="457200" rtl="0" algn="just">
              <a:spcBef>
                <a:spcPts val="0"/>
              </a:spcBef>
              <a:spcAft>
                <a:spcPts val="0"/>
              </a:spcAft>
              <a:buSzPts val="1500"/>
              <a:buChar char="●"/>
            </a:pPr>
            <a:r>
              <a:rPr lang="en" sz="1500"/>
              <a:t>Overall production of crops is the highest during the year </a:t>
            </a:r>
            <a:r>
              <a:rPr b="1" lang="en" sz="1500"/>
              <a:t>2010</a:t>
            </a:r>
            <a:r>
              <a:rPr lang="en" sz="1500"/>
              <a:t>. While the lowest production is observed during the year </a:t>
            </a:r>
            <a:r>
              <a:rPr b="1" lang="en" sz="1500"/>
              <a:t>2015</a:t>
            </a:r>
            <a:r>
              <a:rPr lang="en" sz="1500"/>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35" name="Google Shape;235;p23"/>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Clearly</a:t>
            </a:r>
            <a:r>
              <a:rPr lang="en" sz="1500"/>
              <a:t>, the production of crops is the highest in the state of </a:t>
            </a:r>
            <a:r>
              <a:rPr b="1" lang="en" sz="1500"/>
              <a:t>Uttar Pradesh</a:t>
            </a:r>
            <a:r>
              <a:rPr lang="en" sz="1500"/>
              <a:t>. This is because of the fact that production of crops is significantly higher in </a:t>
            </a:r>
            <a:r>
              <a:rPr b="1" lang="en" sz="1500"/>
              <a:t>Kharif</a:t>
            </a:r>
            <a:r>
              <a:rPr lang="en" sz="1500"/>
              <a:t>, and </a:t>
            </a:r>
            <a:r>
              <a:rPr b="1" lang="en" sz="1500"/>
              <a:t>Rabi </a:t>
            </a:r>
            <a:r>
              <a:rPr lang="en" sz="1500"/>
              <a:t>season.</a:t>
            </a:r>
            <a:endParaRPr sz="1500"/>
          </a:p>
          <a:p>
            <a:pPr indent="-323850" lvl="0" marL="457200" rtl="0" algn="just">
              <a:spcBef>
                <a:spcPts val="0"/>
              </a:spcBef>
              <a:spcAft>
                <a:spcPts val="0"/>
              </a:spcAft>
              <a:buSzPts val="1500"/>
              <a:buChar char="●"/>
            </a:pPr>
            <a:r>
              <a:rPr lang="en" sz="1500"/>
              <a:t>Production of crops is visible, for all the five seasons, in the states of </a:t>
            </a:r>
            <a:r>
              <a:rPr b="1" lang="en" sz="1500"/>
              <a:t>Kolkata</a:t>
            </a:r>
            <a:r>
              <a:rPr lang="en" sz="1500"/>
              <a:t>, and </a:t>
            </a:r>
            <a:r>
              <a:rPr b="1" lang="en" sz="1500"/>
              <a:t>Assam</a:t>
            </a:r>
            <a:r>
              <a:rPr lang="en" sz="1500"/>
              <a:t>. This is also evident from the fact that, along with </a:t>
            </a:r>
            <a:r>
              <a:rPr b="1" lang="en" sz="1500"/>
              <a:t>Kerala</a:t>
            </a:r>
            <a:r>
              <a:rPr lang="en" sz="1500"/>
              <a:t>, production is observed in these two states during the harsh </a:t>
            </a:r>
            <a:r>
              <a:rPr b="1" lang="en" sz="1500"/>
              <a:t>Winter </a:t>
            </a:r>
            <a:r>
              <a:rPr lang="en" sz="1500"/>
              <a:t>season.</a:t>
            </a:r>
            <a:endParaRPr sz="1500"/>
          </a:p>
          <a:p>
            <a:pPr indent="-323850" lvl="0" marL="457200" rtl="0" algn="just">
              <a:spcBef>
                <a:spcPts val="0"/>
              </a:spcBef>
              <a:spcAft>
                <a:spcPts val="0"/>
              </a:spcAft>
              <a:buSzPts val="1500"/>
              <a:buChar char="●"/>
            </a:pPr>
            <a:r>
              <a:rPr lang="en" sz="1500"/>
              <a:t>In all the five seasons, production of </a:t>
            </a:r>
            <a:r>
              <a:rPr b="1" lang="en" sz="1500"/>
              <a:t>Sugarcane</a:t>
            </a:r>
            <a:r>
              <a:rPr lang="en" sz="1500"/>
              <a:t>, </a:t>
            </a:r>
            <a:r>
              <a:rPr b="1" lang="en" sz="1500"/>
              <a:t>Rice</a:t>
            </a:r>
            <a:r>
              <a:rPr lang="en" sz="1500"/>
              <a:t>, and </a:t>
            </a:r>
            <a:r>
              <a:rPr b="1" lang="en" sz="1500"/>
              <a:t>Wheat </a:t>
            </a:r>
            <a:r>
              <a:rPr lang="en" sz="1500"/>
              <a:t>is significantly higher than all other crops. Overall production of above 1 Billion is observed for each of these three crops. This implies that, people in India are fond of </a:t>
            </a:r>
            <a:r>
              <a:rPr b="1" lang="en" sz="1500"/>
              <a:t>Sugarcane</a:t>
            </a:r>
            <a:r>
              <a:rPr lang="en" sz="1500"/>
              <a:t>, </a:t>
            </a:r>
            <a:r>
              <a:rPr b="1" lang="en" sz="1500"/>
              <a:t>Rice</a:t>
            </a:r>
            <a:r>
              <a:rPr lang="en" sz="1500"/>
              <a:t>, and </a:t>
            </a:r>
            <a:r>
              <a:rPr b="1" lang="en" sz="1500"/>
              <a:t>Wheat</a:t>
            </a:r>
            <a:r>
              <a:rPr lang="en" sz="1500"/>
              <a: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