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itchFamily="2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IJ+a0nkiU5Bzbc1MS205oBghW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26" Type="http://customschemas.google.com/relationships/presentationmetadata" Target="metadata" /><Relationship Id="rId3" Type="http://schemas.openxmlformats.org/officeDocument/2006/relationships/slide" Target="slides/slide2.xml" /><Relationship Id="rId21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font" Target="fonts/font8.fntdata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font" Target="fonts/font10.fntdata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3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8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>
            <a:spLocks noGrp="1"/>
          </p:cNvSpPr>
          <p:nvPr>
            <p:ph type="ctrTitle"/>
          </p:nvPr>
        </p:nvSpPr>
        <p:spPr>
          <a:xfrm>
            <a:off x="807553" y="12309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866" b="1"/>
              <a:t>OGTIP</a:t>
            </a:r>
            <a:endParaRPr sz="1866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866" b="1"/>
              <a:t>Oeson - Data Science Internship</a:t>
            </a:r>
            <a:endParaRPr sz="1866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Final </a:t>
            </a:r>
            <a:r>
              <a:rPr lang="en" b="1"/>
              <a:t>Project Report</a:t>
            </a:r>
            <a:endParaRPr b="1"/>
          </a:p>
        </p:txBody>
      </p:sp>
      <p:sp>
        <p:nvSpPr>
          <p:cNvPr id="278" name="Google Shape;278;p1"/>
          <p:cNvSpPr txBox="1">
            <a:spLocks noGrp="1"/>
          </p:cNvSpPr>
          <p:nvPr>
            <p:ph type="subTitle" idx="1"/>
          </p:nvPr>
        </p:nvSpPr>
        <p:spPr>
          <a:xfrm>
            <a:off x="858550" y="42397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 b="1" dirty="0" err="1"/>
              <a:t>Unmilan</a:t>
            </a:r>
            <a:r>
              <a:rPr lang="en" b="1" dirty="0"/>
              <a:t> </a:t>
            </a:r>
            <a:r>
              <a:rPr lang="en" b="1" dirty="0" err="1"/>
              <a:t>Baruah</a:t>
            </a:r>
            <a:endParaRPr b="1" dirty="0"/>
          </a:p>
        </p:txBody>
      </p:sp>
      <p:sp>
        <p:nvSpPr>
          <p:cNvPr id="279" name="Google Shape;279;p1"/>
          <p:cNvSpPr txBox="1"/>
          <p:nvPr/>
        </p:nvSpPr>
        <p:spPr>
          <a:xfrm>
            <a:off x="114300" y="187775"/>
            <a:ext cx="81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OESON</a:t>
            </a:r>
            <a:endParaRPr sz="1400" b="1" i="0" u="none" strike="noStrike" cap="non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150725" y="186405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300">
                <a:solidFill>
                  <a:srgbClr val="FFFFFF"/>
                </a:solidFill>
              </a:rPr>
              <a:t>Thank you</a:t>
            </a:r>
            <a:endParaRPr sz="4300">
              <a:solidFill>
                <a:srgbClr val="FFFFFF"/>
              </a:solidFill>
            </a:endParaRPr>
          </a:p>
        </p:txBody>
      </p:sp>
      <p:sp>
        <p:nvSpPr>
          <p:cNvPr id="343" name="Google Shape;343;p12"/>
          <p:cNvSpPr txBox="1">
            <a:spLocks noGrp="1"/>
          </p:cNvSpPr>
          <p:nvPr>
            <p:ph type="body" idx="1"/>
          </p:nvPr>
        </p:nvSpPr>
        <p:spPr>
          <a:xfrm>
            <a:off x="9591000" y="30150"/>
            <a:ext cx="269400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Description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5" name="Google Shape;285;p2"/>
          <p:cNvSpPr txBox="1">
            <a:spLocks noGrp="1"/>
          </p:cNvSpPr>
          <p:nvPr>
            <p:ph type="body" idx="1"/>
          </p:nvPr>
        </p:nvSpPr>
        <p:spPr>
          <a:xfrm>
            <a:off x="1102050" y="1506225"/>
            <a:ext cx="3554700" cy="2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highlight>
                  <a:schemeClr val="accent3"/>
                </a:highlight>
              </a:rPr>
              <a:t>Given the  handwriting data set of a popular language alphabets that contains various handwriting script for each individual alphabet of that language taken from different individuals in real time.</a:t>
            </a:r>
            <a:endParaRPr sz="1100" b="1">
              <a:solidFill>
                <a:srgbClr val="FFFFFF"/>
              </a:solidFill>
              <a:highlight>
                <a:schemeClr val="accent3"/>
              </a:highlight>
            </a:endParaRPr>
          </a:p>
          <a:p>
            <a:pPr marL="0" lvl="0" indent="0" algn="just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FFFFFF"/>
              </a:solidFill>
              <a:highlight>
                <a:schemeClr val="accent3"/>
              </a:highlight>
            </a:endParaRPr>
          </a:p>
          <a:p>
            <a:pPr marL="0" lvl="0" indent="0" algn="just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  <a:highlight>
                  <a:schemeClr val="accent3"/>
                </a:highlight>
              </a:rPr>
              <a:t>Objectives:</a:t>
            </a:r>
            <a:endParaRPr sz="1100" b="1">
              <a:solidFill>
                <a:srgbClr val="FFFFFF"/>
              </a:solidFill>
              <a:highlight>
                <a:schemeClr val="accent3"/>
              </a:highlight>
            </a:endParaRPr>
          </a:p>
          <a:p>
            <a:pPr marL="457200" lvl="0" indent="-29210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</a:pPr>
            <a:r>
              <a:rPr lang="en" sz="1000">
                <a:solidFill>
                  <a:srgbClr val="F8F8F8"/>
                </a:solidFill>
                <a:highlight>
                  <a:schemeClr val="accent3"/>
                </a:highlight>
              </a:rPr>
              <a:t>P</a:t>
            </a:r>
            <a:r>
              <a:rPr lang="en" sz="1000" b="1">
                <a:solidFill>
                  <a:srgbClr val="F8F8F8"/>
                </a:solidFill>
                <a:highlight>
                  <a:schemeClr val="accent3"/>
                </a:highlight>
              </a:rPr>
              <a:t>repare a detailed Analysis of the dataset.</a:t>
            </a:r>
            <a:endParaRPr sz="1000" b="1">
              <a:solidFill>
                <a:srgbClr val="F8F8F8"/>
              </a:solidFill>
              <a:highlight>
                <a:schemeClr val="accent3"/>
              </a:highlight>
            </a:endParaRPr>
          </a:p>
          <a:p>
            <a:pPr marL="457200" lvl="0" indent="-29210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000"/>
              <a:buChar char="●"/>
            </a:pPr>
            <a:r>
              <a:rPr lang="en" sz="1000" b="1">
                <a:solidFill>
                  <a:srgbClr val="F8F8F8"/>
                </a:solidFill>
                <a:highlight>
                  <a:schemeClr val="accent3"/>
                </a:highlight>
              </a:rPr>
              <a:t>Perform EDA tasks.</a:t>
            </a:r>
            <a:endParaRPr sz="1000" b="1">
              <a:solidFill>
                <a:srgbClr val="F8F8F8"/>
              </a:solidFill>
              <a:highlight>
                <a:schemeClr val="accent3"/>
              </a:highlight>
            </a:endParaRPr>
          </a:p>
          <a:p>
            <a:pPr marL="457200" lvl="0" indent="-29210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000"/>
              <a:buChar char="●"/>
            </a:pPr>
            <a:r>
              <a:rPr lang="en" sz="1000" b="1">
                <a:solidFill>
                  <a:srgbClr val="F8F8F8"/>
                </a:solidFill>
                <a:highlight>
                  <a:schemeClr val="accent3"/>
                </a:highlight>
              </a:rPr>
              <a:t>Decide the best algorithm for implementation.</a:t>
            </a:r>
            <a:endParaRPr sz="1000" b="1">
              <a:solidFill>
                <a:srgbClr val="F8F8F8"/>
              </a:solidFill>
              <a:highlight>
                <a:schemeClr val="accent3"/>
              </a:highlight>
            </a:endParaRPr>
          </a:p>
          <a:p>
            <a:pPr marL="457200" lvl="0" indent="-292100" algn="l" rtl="0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ts val="1000"/>
              <a:buChar char="●"/>
            </a:pPr>
            <a:r>
              <a:rPr lang="en" sz="1000" b="1">
                <a:solidFill>
                  <a:srgbClr val="F8F8F8"/>
                </a:solidFill>
                <a:highlight>
                  <a:schemeClr val="accent3"/>
                </a:highlight>
              </a:rPr>
              <a:t>Optimize the learning parameters for model performance.</a:t>
            </a:r>
            <a:endParaRPr sz="1000" b="1">
              <a:solidFill>
                <a:srgbClr val="F8F8F8"/>
              </a:solidFill>
              <a:highlight>
                <a:schemeClr val="accent3"/>
              </a:highlight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chemeClr val="accent3"/>
              </a:highlight>
            </a:endParaRPr>
          </a:p>
        </p:txBody>
      </p:sp>
      <p:pic>
        <p:nvPicPr>
          <p:cNvPr id="286" name="Google Shape;28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25" y="1597875"/>
            <a:ext cx="3845599" cy="152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FFFF"/>
                </a:solidFill>
              </a:rPr>
              <a:t>Exploratory Data Analysis (missing values)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3"/>
          <p:cNvSpPr txBox="1">
            <a:spLocks noGrp="1"/>
          </p:cNvSpPr>
          <p:nvPr>
            <p:ph type="body" idx="1"/>
          </p:nvPr>
        </p:nvSpPr>
        <p:spPr>
          <a:xfrm>
            <a:off x="3838675" y="1465075"/>
            <a:ext cx="3855900" cy="24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The first step in EDA is to usually check for any missing values in the dataset.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In this dataset, we have 372450 rows and 785 columns.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However, no missing values can be observed in the dataset.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400">
                <a:solidFill>
                  <a:srgbClr val="FFFFFF"/>
                </a:solidFill>
              </a:rPr>
              <a:t>Also, there are only numerical values in the dataset making it almost clean.</a:t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293" name="Google Shape;29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825" y="1465075"/>
            <a:ext cx="1685050" cy="3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>
            <a:spLocks noGrp="1"/>
          </p:cNvSpPr>
          <p:nvPr>
            <p:ph type="title"/>
          </p:nvPr>
        </p:nvSpPr>
        <p:spPr>
          <a:xfrm>
            <a:off x="1309425" y="230350"/>
            <a:ext cx="7351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FFFF"/>
                </a:solidFill>
              </a:rPr>
              <a:t>Exploratory Data Analysis (features selection)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99" name="Google Shape;2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75" y="1076875"/>
            <a:ext cx="7202400" cy="155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"/>
          <p:cNvSpPr txBox="1"/>
          <p:nvPr/>
        </p:nvSpPr>
        <p:spPr>
          <a:xfrm>
            <a:off x="1417775" y="2927200"/>
            <a:ext cx="71685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 b="1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The column 'o' of the dataset has values ranging from 0 to 25. While rest columns does not have any range or descriptive stats other than their counts.</a:t>
            </a:r>
            <a:endParaRPr sz="1300" b="1">
              <a:solidFill>
                <a:schemeClr val="l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This means that column '0' is the target column for the dataset.</a:t>
            </a:r>
            <a:endParaRPr sz="1300" b="1">
              <a:solidFill>
                <a:schemeClr val="l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" sz="1300" b="1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Moreover, after removing the target column we will have 784 attributes. In other words, we will have 28*28 pixels images.</a:t>
            </a:r>
            <a:endParaRPr sz="1300" b="1">
              <a:solidFill>
                <a:schemeClr val="l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30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FFFFFF"/>
                </a:solidFill>
              </a:rPr>
              <a:t>Exploratory Data Analysis (Visualization)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6" name="Google Shape;30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50" y="1454900"/>
            <a:ext cx="324082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250" y="1454900"/>
            <a:ext cx="324082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>
            <a:spLocks noGrp="1"/>
          </p:cNvSpPr>
          <p:nvPr>
            <p:ph type="title"/>
          </p:nvPr>
        </p:nvSpPr>
        <p:spPr>
          <a:xfrm>
            <a:off x="1303800" y="680050"/>
            <a:ext cx="730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FFFF"/>
                </a:solidFill>
              </a:rPr>
              <a:t>Splitting the data and preparing the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7"/>
          <p:cNvSpPr txBox="1">
            <a:spLocks noGrp="1"/>
          </p:cNvSpPr>
          <p:nvPr>
            <p:ph type="body" idx="1"/>
          </p:nvPr>
        </p:nvSpPr>
        <p:spPr>
          <a:xfrm>
            <a:off x="1303800" y="1361175"/>
            <a:ext cx="3087900" cy="15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The </a:t>
            </a:r>
            <a:r>
              <a:rPr lang="en" sz="1100" b="1" i="1">
                <a:solidFill>
                  <a:srgbClr val="FFFFFF"/>
                </a:solidFill>
              </a:rPr>
              <a:t>Target </a:t>
            </a:r>
            <a:r>
              <a:rPr lang="en" sz="1100">
                <a:solidFill>
                  <a:srgbClr val="FFFFFF"/>
                </a:solidFill>
              </a:rPr>
              <a:t>variable 26 unique values ranging from 0 to 25.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Now, we split the whole dataset for training and testing.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just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We are using approx. 78 percent for training and 22 percent for testing.</a:t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314" name="Google Shape;31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175" y="1516000"/>
            <a:ext cx="4026300" cy="8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7"/>
          <p:cNvSpPr txBox="1"/>
          <p:nvPr/>
        </p:nvSpPr>
        <p:spPr>
          <a:xfrm>
            <a:off x="4795200" y="2530000"/>
            <a:ext cx="4026300" cy="23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strategy:</a:t>
            </a:r>
            <a:endParaRPr sz="12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unito"/>
              <a:buChar char="●"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Input layer: 784 units (image_size: 28*28), activation: ‘relu’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Hidden layer: 800 units, activation: ‘relu’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Hidden layer: 800 units, activation: ‘relu’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Hidden layer: 800 units, activation: ‘relu’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Output layer: 26 units, activation: ‘relu’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Optimizer: ‘adam’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Loss function: ‘sparse categorical crossentropy’.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Metrics: ‘accuracy’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Batch size: 100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6" name="Google Shape;31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425" y="2726238"/>
            <a:ext cx="3012568" cy="196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"/>
          <p:cNvSpPr txBox="1">
            <a:spLocks noGrp="1"/>
          </p:cNvSpPr>
          <p:nvPr>
            <p:ph type="title"/>
          </p:nvPr>
        </p:nvSpPr>
        <p:spPr>
          <a:xfrm>
            <a:off x="14285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>
                <a:solidFill>
                  <a:srgbClr val="FFFFFF"/>
                </a:solidFill>
              </a:rPr>
              <a:t>Performance analysis (training)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250" y="1531850"/>
            <a:ext cx="6644225" cy="19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8"/>
          <p:cNvSpPr txBox="1"/>
          <p:nvPr/>
        </p:nvSpPr>
        <p:spPr>
          <a:xfrm>
            <a:off x="1514463" y="3691100"/>
            <a:ext cx="66138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38100" lvl="0" indent="-304800" algn="l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"/>
              <a:buChar char="●"/>
            </a:pPr>
            <a:r>
              <a:rPr lang="en" sz="12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With appropriate optimizer and loss functions, we are able to achieve an accuracy of about 96 percent for ANN.</a:t>
            </a:r>
            <a:endParaRPr sz="12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"/>
          <p:cNvSpPr txBox="1">
            <a:spLocks noGrp="1"/>
          </p:cNvSpPr>
          <p:nvPr>
            <p:ph type="title"/>
          </p:nvPr>
        </p:nvSpPr>
        <p:spPr>
          <a:xfrm>
            <a:off x="1285350" y="445600"/>
            <a:ext cx="7789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rgbClr val="FFFFFF"/>
                </a:solidFill>
              </a:rPr>
              <a:t>Performance analysis (validation and overall evaluation)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9" name="Google Shape;32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925" y="1587475"/>
            <a:ext cx="27622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825" y="1587475"/>
            <a:ext cx="3629428" cy="32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 txBox="1"/>
          <p:nvPr/>
        </p:nvSpPr>
        <p:spPr>
          <a:xfrm>
            <a:off x="1285350" y="3130900"/>
            <a:ext cx="2709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Not much difference between training and validation accuracy.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This means the model is unbiased.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11"/>
          <p:cNvSpPr txBox="1">
            <a:spLocks noGrp="1"/>
          </p:cNvSpPr>
          <p:nvPr>
            <p:ph type="body" idx="1"/>
          </p:nvPr>
        </p:nvSpPr>
        <p:spPr>
          <a:xfrm>
            <a:off x="2981250" y="1431450"/>
            <a:ext cx="3675600" cy="30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843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5"/>
              <a:buChar char="●"/>
            </a:pPr>
            <a:r>
              <a:rPr lang="en" sz="1200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The model is able to recognize handwritten alphabets with above </a:t>
            </a:r>
            <a:r>
              <a:rPr lang="en" sz="1200" b="1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95 percent</a:t>
            </a:r>
            <a:r>
              <a:rPr lang="en" sz="1200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 accuracy.</a:t>
            </a:r>
            <a:endParaRPr sz="1200">
              <a:solidFill>
                <a:schemeClr val="l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200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This clearly suggests that, even though the model mis-classifies some of the handwritten alphabets, most of the letters are correctly recognized.</a:t>
            </a:r>
            <a:endParaRPr sz="1200">
              <a:solidFill>
                <a:schemeClr val="l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The model is not biased, due to the negligible difference between </a:t>
            </a:r>
            <a:r>
              <a:rPr lang="en" sz="1200" b="1" i="1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" sz="1200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200" b="1" i="1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testing</a:t>
            </a:r>
            <a:r>
              <a:rPr lang="en" sz="1200">
                <a:solidFill>
                  <a:schemeClr val="lt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 accuracy. Thus, the project is able to achieve its objective.</a:t>
            </a:r>
            <a:endParaRPr sz="1200">
              <a:solidFill>
                <a:schemeClr val="lt1"/>
              </a:solidFill>
              <a:highlight>
                <a:schemeClr val="accent3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Momentum</vt:lpstr>
      <vt:lpstr>OGTIP Oeson - Data Science Internship Final Project Report</vt:lpstr>
      <vt:lpstr>Description</vt:lpstr>
      <vt:lpstr>Exploratory Data Analysis (missing values)</vt:lpstr>
      <vt:lpstr>Exploratory Data Analysis (features selection)</vt:lpstr>
      <vt:lpstr>Exploratory Data Analysis (Visualization)</vt:lpstr>
      <vt:lpstr>Splitting the data and preparing the model</vt:lpstr>
      <vt:lpstr>Performance analysis (training)</vt:lpstr>
      <vt:lpstr>Performance analysis (validation and overall evaluation)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OGTIP Oeson - Data Science Internship Final Project Report</dc:title>
  <cp:lastModifiedBy>Unmilan Baruah</cp:lastModifiedBy>
  <cp:revision>1</cp:revision>
  <dcterms:modified xsi:type="dcterms:W3CDTF">2023-05-25T19:55:44Z</dcterms:modified>
</cp:coreProperties>
</file>