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6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0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3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8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8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5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6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5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4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8/14/2024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96299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2C33-16BA-A3EC-3649-31276F4B41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Used Car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A4459-8DCB-DF32-B9E8-05A84752B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By-Unmit Patel</a:t>
            </a:r>
          </a:p>
        </p:txBody>
      </p:sp>
    </p:spTree>
    <p:extLst>
      <p:ext uri="{BB962C8B-B14F-4D97-AF65-F5344CB8AC3E}">
        <p14:creationId xmlns:p14="http://schemas.microsoft.com/office/powerpoint/2010/main" val="2182682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8BCE-1C1C-7058-3EAA-C0E2DC8D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925006"/>
          </a:xfrm>
        </p:spPr>
        <p:txBody>
          <a:bodyPr>
            <a:normAutofit fontScale="90000"/>
          </a:bodyPr>
          <a:lstStyle/>
          <a:p>
            <a:r>
              <a:rPr lang="en-US" dirty="0"/>
              <a:t>Key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6A260-FA1F-0C0C-86F6-3FFD47B18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465006"/>
            <a:ext cx="11101136" cy="4843719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Further investigation into feature importance might reveal that some features are more influential than others, suggesting the removal or transformation of less important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Enrich the dataset with external data (e.g., market trends, economic indicators) that might influence car prices.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Provide stakeholders with an interpretability report (e.g., SHAP values, feature importance) to ensure they understand how the model arrives at its predictions.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Implement a monitoring system to track model performance over time, ensuring it continues to perform well as market conditions change.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system-ui"/>
              </a:rPr>
              <a:t>Key Actionable for stakeholders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system-ui"/>
              </a:rPr>
              <a:t>Integrate the Ridge Regression model into the pricing system to assist with setting competitive prices for used cars.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system-ui"/>
              </a:rPr>
              <a:t>Provide training to sales teams on how the model works and how to use it in decision-making.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system-ui"/>
              </a:rPr>
              <a:t>Use the model to develop dynamic pricing strategies, adjusting prices based on real-time data and trends.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system-ui"/>
              </a:rPr>
              <a:t>Streamline data collection processes to ensure that critical car features are accurately recorded at the time of acquisition.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system-ui"/>
              </a:rPr>
              <a:t>Regularly update the model with new data to keep it relevant and accurate.</a:t>
            </a:r>
          </a:p>
        </p:txBody>
      </p:sp>
    </p:spTree>
    <p:extLst>
      <p:ext uri="{BB962C8B-B14F-4D97-AF65-F5344CB8AC3E}">
        <p14:creationId xmlns:p14="http://schemas.microsoft.com/office/powerpoint/2010/main" val="2561328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F477-A98C-EBF1-10D8-0CD6A0CF1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102" y="2643315"/>
            <a:ext cx="5623795" cy="1571369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268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2E5BC-DCCD-24B1-ECA5-AD075218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787355"/>
          </a:xfrm>
        </p:spPr>
        <p:txBody>
          <a:bodyPr>
            <a:normAutofit fontScale="90000"/>
          </a:bodyPr>
          <a:lstStyle/>
          <a:p>
            <a:r>
              <a:rPr lang="en-US" dirty="0"/>
              <a:t>The 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27038-75B8-03E1-F8FB-3F97B1600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327355"/>
            <a:ext cx="11101136" cy="49813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Appropriately pricing the used cars for business to have maximum returns and buyers or customers do not have to overpay for a vehicle.</a:t>
            </a:r>
          </a:p>
          <a:p>
            <a:pPr lvl="1"/>
            <a:r>
              <a:rPr lang="en-US" dirty="0"/>
              <a:t>Gives businesses a better insights to fluctuate the prices based on market conditions, car characteristics and competitors pricing model.</a:t>
            </a:r>
          </a:p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The goal is to build a predictive model for used car prices based on their characteristics.</a:t>
            </a:r>
          </a:p>
          <a:p>
            <a:r>
              <a:rPr lang="en-US" dirty="0"/>
              <a:t>Questions to be answered</a:t>
            </a:r>
          </a:p>
          <a:p>
            <a:pPr lvl="1"/>
            <a:r>
              <a:rPr lang="en-US" b="0" i="0" dirty="0">
                <a:effectLst/>
              </a:rPr>
              <a:t>How accurately can we predict the price of a used car using the available data?</a:t>
            </a:r>
          </a:p>
          <a:p>
            <a:pPr lvl="1"/>
            <a:r>
              <a:rPr lang="en-US" b="0" i="0" dirty="0">
                <a:effectLst/>
              </a:rPr>
              <a:t>What is the model's performance on different subsets of the data?</a:t>
            </a:r>
          </a:p>
          <a:p>
            <a:pPr lvl="1"/>
            <a:r>
              <a:rPr lang="en-US" b="0" i="0" dirty="0">
                <a:effectLst/>
              </a:rPr>
              <a:t>How does missing data affect the accuracy of price predictions?</a:t>
            </a:r>
          </a:p>
          <a:p>
            <a:pPr lvl="1"/>
            <a:r>
              <a:rPr lang="en-US" b="0" i="0" dirty="0">
                <a:effectLst/>
              </a:rPr>
              <a:t>What methods can we use to handle missing data without significantly compromising model accuracy?</a:t>
            </a:r>
          </a:p>
        </p:txBody>
      </p:sp>
    </p:spTree>
    <p:extLst>
      <p:ext uri="{BB962C8B-B14F-4D97-AF65-F5344CB8AC3E}">
        <p14:creationId xmlns:p14="http://schemas.microsoft.com/office/powerpoint/2010/main" val="280297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613D-BD77-2BD9-6257-27149665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797187"/>
          </a:xfrm>
        </p:spPr>
        <p:txBody>
          <a:bodyPr>
            <a:normAutofit fontScale="90000"/>
          </a:bodyPr>
          <a:lstStyle/>
          <a:p>
            <a:r>
              <a:rPr lang="en-US" dirty="0"/>
              <a:t>Approach towards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F3AB2-09FA-D36D-8AE2-02FE39418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337187"/>
            <a:ext cx="11101136" cy="49715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EDA</a:t>
            </a:r>
          </a:p>
          <a:p>
            <a:pPr lvl="1"/>
            <a:r>
              <a:rPr lang="en-US" dirty="0"/>
              <a:t>EDA helped in understanding the dataset.</a:t>
            </a:r>
          </a:p>
          <a:p>
            <a:pPr lvl="1"/>
            <a:r>
              <a:rPr lang="en-US" dirty="0"/>
              <a:t>The statistical summary explains the properties of each column or feature.</a:t>
            </a:r>
          </a:p>
          <a:p>
            <a:pPr lvl="1"/>
            <a:r>
              <a:rPr lang="en-US" dirty="0"/>
              <a:t>It helped in identifying the total number of rows in dataset, total number of unique cars, various locations, variety of used car models based on year of manufacture, etc.</a:t>
            </a:r>
          </a:p>
          <a:p>
            <a:r>
              <a:rPr lang="en-US" dirty="0"/>
              <a:t>Univariate Analysis</a:t>
            </a:r>
          </a:p>
          <a:p>
            <a:pPr lvl="1"/>
            <a:r>
              <a:rPr lang="en-US" dirty="0"/>
              <a:t>Univariate analysis helped in identifying skewed features that needed to be transformed.</a:t>
            </a:r>
          </a:p>
          <a:p>
            <a:pPr lvl="1"/>
            <a:r>
              <a:rPr lang="en-US" dirty="0"/>
              <a:t>‘Kilometers_Driven’, ‘Engine’, ‘Power’, ‘New_price’, and ‘Price’ were the skewed features which were transformed using log-transformation.</a:t>
            </a:r>
          </a:p>
          <a:p>
            <a:pPr lvl="1"/>
            <a:r>
              <a:rPr lang="en-US" dirty="0"/>
              <a:t>Even after performing log-transformation, ‘log_Engine’, ‘log_New_price’, and ‘log_Power’ remains skewed.</a:t>
            </a:r>
          </a:p>
          <a:p>
            <a:pPr lvl="1"/>
            <a:r>
              <a:rPr lang="en-US" dirty="0"/>
              <a:t>Plot bar graphs on categorical features in this dataset which are, ‘Location’, ‘Fuel_type’, ‘Transmission’, and ‘Owner_type’.</a:t>
            </a:r>
          </a:p>
        </p:txBody>
      </p:sp>
    </p:spTree>
    <p:extLst>
      <p:ext uri="{BB962C8B-B14F-4D97-AF65-F5344CB8AC3E}">
        <p14:creationId xmlns:p14="http://schemas.microsoft.com/office/powerpoint/2010/main" val="321917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E6715-871B-B02D-8ACF-35323245B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915174"/>
          </a:xfrm>
        </p:spPr>
        <p:txBody>
          <a:bodyPr>
            <a:normAutofit fontScale="90000"/>
          </a:bodyPr>
          <a:lstStyle/>
          <a:p>
            <a:r>
              <a:rPr lang="en-US" dirty="0"/>
              <a:t>Approach towards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E4779-1F02-C8A6-04EF-5819D849C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455175"/>
            <a:ext cx="8289368" cy="48535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Bivariate Analysis</a:t>
            </a:r>
          </a:p>
          <a:p>
            <a:pPr lvl="1"/>
            <a:r>
              <a:rPr lang="en-US" dirty="0"/>
              <a:t>After log-transformation, scatter plot is built between transformed features to check the correlation between them and cluster of data points and their relevance.</a:t>
            </a:r>
          </a:p>
          <a:p>
            <a:pPr lvl="1"/>
            <a:r>
              <a:rPr lang="en-US" dirty="0"/>
              <a:t>The heatmap is created to check if a feature is positively or negatively correlated to other features.</a:t>
            </a:r>
          </a:p>
          <a:p>
            <a:pPr lvl="1"/>
            <a:r>
              <a:rPr lang="en-US" dirty="0"/>
              <a:t>A boxplot is created to check the price range of used cars in each city.</a:t>
            </a:r>
          </a:p>
          <a:p>
            <a:r>
              <a:rPr lang="en-US" dirty="0"/>
              <a:t>Feature Engineering</a:t>
            </a:r>
          </a:p>
          <a:p>
            <a:pPr lvl="1"/>
            <a:r>
              <a:rPr lang="en-US" dirty="0"/>
              <a:t>The ‘Name’ column is divided into two columns, ‘Brand’ and ‘Model_name’. As the Name column had 2041 unique names, it would be of no use for analysis purposes, hence it separated.</a:t>
            </a:r>
          </a:p>
          <a:p>
            <a:r>
              <a:rPr lang="en-US" dirty="0"/>
              <a:t>Missing value treatment</a:t>
            </a:r>
          </a:p>
          <a:p>
            <a:pPr lvl="1"/>
            <a:r>
              <a:rPr lang="en-US" dirty="0"/>
              <a:t>There are many features that has several null values. We can overcome this issue by using imputation.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BFDA399-B66F-1BA6-3ADF-83ABEDE15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925" y="2098715"/>
            <a:ext cx="2355771" cy="428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73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orful squares with black text&#10;&#10;Description automatically generated">
            <a:extLst>
              <a:ext uri="{FF2B5EF4-FFF2-40B4-BE49-F238E27FC236}">
                <a16:creationId xmlns:a16="http://schemas.microsoft.com/office/drawing/2014/main" id="{D69F1D84-D521-584B-F90C-0B77C410D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371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5D54-055B-A576-A152-D7D0E3898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915174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35A26-30D8-41B9-B19F-3BAA3F27B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455175"/>
            <a:ext cx="11101136" cy="4853550"/>
          </a:xfrm>
        </p:spPr>
        <p:txBody>
          <a:bodyPr/>
          <a:lstStyle/>
          <a:p>
            <a:r>
              <a:rPr lang="en-US" dirty="0"/>
              <a:t>Before building any model, the data is split into train and test sections.</a:t>
            </a:r>
          </a:p>
          <a:p>
            <a:r>
              <a:rPr lang="en-US" dirty="0"/>
              <a:t>‘log_Price’ is the target variable.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'Name’, 'Price’, 'log_Price’, 'Kilometers_Driven', 'Engine', 'Power’, and 'New_price’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independent variables has been removed as there are transformed versions of these independent variables available in dataset.</a:t>
            </a:r>
            <a:endParaRPr lang="en-US" altLang="en-US" sz="1600" dirty="0"/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There is 70:30 ratio</a:t>
            </a:r>
            <a:r>
              <a:rPr lang="en-US" altLang="en-US" sz="1600" dirty="0"/>
              <a:t> split between training and testing data.</a:t>
            </a: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A function is created to check the performance of models by calculating RMSE, MAE, and R</a:t>
            </a:r>
            <a:r>
              <a:rPr kumimoji="0" lang="en-US" altLang="en-US" sz="1600" b="0" i="0" u="none" strike="noStrike" cap="none" normalizeH="0" baseline="30000" dirty="0">
                <a:ln>
                  <a:noFill/>
                </a:ln>
                <a:effectLst/>
              </a:rPr>
              <a:t>2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693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53A1-EEDE-44FE-E6FF-6B927DC1D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934840"/>
          </a:xfrm>
        </p:spPr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712C4-6C70-85A5-96B5-9C6EF763A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474839"/>
            <a:ext cx="5437186" cy="48395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Linear Regression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Excellent performance on the training set (high r2 of 0.983894 and low RMSE of 0.109818).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Good performance on the test set, but slightly higher RMSE (0.255109) and lower r2 (0.908895).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indicates a bit of overfitting, but the model generalizes reasonably well.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D65D7-AD08-1D85-28C0-68236224C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474839"/>
            <a:ext cx="5437186" cy="48395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Ridge Regression optimized alpha</a:t>
            </a:r>
          </a:p>
          <a:p>
            <a:pPr lvl="1"/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Good balance between train and test performance.</a:t>
            </a:r>
          </a:p>
          <a:p>
            <a:pPr lvl="1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Lower test RMSE (0.188162) and higher test r2 (0.951492) compared to Linear Regression, indicating better generalization.</a:t>
            </a:r>
          </a:p>
          <a:p>
            <a:pPr lvl="1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Ridge regression has regularization that helps control overfitting, which is evident here. </a:t>
            </a:r>
          </a:p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1AC67C-597F-51D9-0899-FC74A4B3F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601" y="1929600"/>
            <a:ext cx="3841984" cy="7133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216A02-ACC5-C7DB-2B2E-39CC2473C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34" y="1929600"/>
            <a:ext cx="4390281" cy="71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5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CF30-D3EE-9F71-E9CB-9C068053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905343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3522F-FE7C-FDD5-56CF-1A5452A45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445342"/>
            <a:ext cx="5437186" cy="351011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Lasso Regression optimized alpha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Higher RMSE and lower r2 compared to both Linear and Ridge on the training set.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Test performance is better than Linear but worse than Ridge.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Lasso's higher regularization may be causing some underfitting.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DD02A-3EDF-C454-7812-184E35F00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445342"/>
            <a:ext cx="5437186" cy="351011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Hyper Tuning: Decision Tree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Very low RMSE and high r2 on the training set, indicating significant overfitting.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Test RMSE is higher (0.265036), and r2 is lower (0.906114) compared to Ridge and Lasso, showing poor generalization.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10BF93-BDF7-BD10-443C-BB3C63C41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85" y="2092085"/>
            <a:ext cx="3659615" cy="7728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1F4A7F-584A-3C94-5A94-E56E7ED4E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536" y="5520495"/>
            <a:ext cx="3853464" cy="6806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5FCF39-E73C-A701-073B-C1D4E499DA66}"/>
              </a:ext>
            </a:extLst>
          </p:cNvPr>
          <p:cNvSpPr txBox="1"/>
          <p:nvPr/>
        </p:nvSpPr>
        <p:spPr>
          <a:xfrm>
            <a:off x="540000" y="5133755"/>
            <a:ext cx="7798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Forest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Almost perfect fit on the training set (RMSE nearly zero and r2 of 1), indicating severe overfitting.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Test performance (RMSE of 0.280317, r2 of 0.897866) is worse than all other models, especially Ridge.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83C1AD-F9FE-8A64-E64E-19E6DEC07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735" y="2092085"/>
            <a:ext cx="3659615" cy="77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01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7408E-D48B-BB95-933B-5B23C0A2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925006"/>
          </a:xfrm>
        </p:spPr>
        <p:txBody>
          <a:bodyPr>
            <a:normAutofit fontScale="90000"/>
          </a:bodyPr>
          <a:lstStyle/>
          <a:p>
            <a:r>
              <a:rPr lang="en-US" dirty="0"/>
              <a:t>Why Ridge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09916-C5F8-F798-E840-7490B0524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465007"/>
            <a:ext cx="11101136" cy="4843718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effectLst/>
              </a:rPr>
              <a:t>Generalization: Ridge regression offers the best balance between training and test performance, with a low RMSE and high r2 on the test set. It avoids the overfitting seen in Random Forest and Decision Tree models, while also outperforming Linear and Lasso regression.</a:t>
            </a:r>
          </a:p>
          <a:p>
            <a:r>
              <a:rPr lang="en-US" b="0" i="0" dirty="0">
                <a:effectLst/>
              </a:rPr>
              <a:t>Regularization: The regularization in Ridge helps prevent the model from fitting the noise in the data, which is why it generalizes better to unseen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Comparison to other models:</a:t>
            </a:r>
          </a:p>
          <a:p>
            <a:pPr lvl="1"/>
            <a:r>
              <a:rPr lang="en-US" b="0" i="0" dirty="0">
                <a:effectLst/>
              </a:rPr>
              <a:t>Compared to Linear Regression: Ridge regression reduces overfitting, leading to better test performance.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Compared to Lasso Regression: Ridge provides a better fit by not shrinking coefficients as aggressively as Lasso, which avoids underfitting.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Compared to Decision Tree: Ridge regression is less prone to overfitting, leading to better generalization.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Compared to Random Forest: Despite Random Forest's strong training performance, its severe overfitting leads to poor test performance, making Ridge the superior choice for generalization.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27940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1113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Bell MT</vt:lpstr>
      <vt:lpstr>inherit</vt:lpstr>
      <vt:lpstr>system-ui</vt:lpstr>
      <vt:lpstr>GlowVTI</vt:lpstr>
      <vt:lpstr>Used Car Price Prediction</vt:lpstr>
      <vt:lpstr>The Problem Definition</vt:lpstr>
      <vt:lpstr>Approach towards solution</vt:lpstr>
      <vt:lpstr>Approach towards solution</vt:lpstr>
      <vt:lpstr>PowerPoint Presentation</vt:lpstr>
      <vt:lpstr>Building Models</vt:lpstr>
      <vt:lpstr>Model performance</vt:lpstr>
      <vt:lpstr>Model performance</vt:lpstr>
      <vt:lpstr>Why Ridge Regression?</vt:lpstr>
      <vt:lpstr>Key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Unmit Patel</dc:creator>
  <cp:lastModifiedBy>Unmit Patel</cp:lastModifiedBy>
  <cp:revision>1</cp:revision>
  <dcterms:created xsi:type="dcterms:W3CDTF">2024-08-15T01:51:41Z</dcterms:created>
  <dcterms:modified xsi:type="dcterms:W3CDTF">2024-08-15T05:06:32Z</dcterms:modified>
</cp:coreProperties>
</file>