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7" r:id="rId4"/>
    <p:sldId id="27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>
        <p:scale>
          <a:sx n="125" d="100"/>
          <a:sy n="125" d="100"/>
        </p:scale>
        <p:origin x="57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329AC-D265-4E3F-866C-ED00DCB0F55F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0DE54-AB30-4FE6-83A2-FD87C2916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2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89131aebef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89131aebef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Uli Niemann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0E0B7-0F81-47EE-9151-1439FAA2F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BDB415-BD27-4157-8A9C-284674D65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F8E02-966E-4D98-BC08-4C22D950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FF9-CEE5-4C4A-B58E-4AA050DBFFD0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548F4A-DA6B-4B8A-97FA-7EC58210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0907B-9760-42EB-9E1E-661F173E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62D-9595-4064-964F-BDBB0FD66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50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FC8D3-47E8-4481-8419-D798924B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ABD7FD-3507-451F-918C-84B4E6EA5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C87FA-2C8F-4480-A6AA-591710EC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FF9-CEE5-4C4A-B58E-4AA050DBFFD0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259692-5D31-4F58-9AA2-AD8DD360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82B7D1-131D-482B-ACA8-72B3ADB2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62D-9595-4064-964F-BDBB0FD66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05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3B31F2-7B33-481B-8D9C-FE3390D26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DF802C-3ED0-4437-B7B1-940C526EF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7A93FB-DD12-42D9-AF24-9ECA4148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FF9-CEE5-4C4A-B58E-4AA050DBFFD0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CE2500-70A2-4D2A-9D70-E1194E1B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DDA58-181D-452C-B8F1-7ACD1FD7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62D-9595-4064-964F-BDBB0FD66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071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41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21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02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002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81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899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856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30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DD1C7-C80A-4EC0-9CCA-FCBA7DF4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545ABA-19E8-4020-91DC-1AA013413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42222-80B8-4453-A134-B336309A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FF9-CEE5-4C4A-B58E-4AA050DBFFD0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43327-0D67-4A12-A641-110592AC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DF51B-C786-42F2-BE62-CB7DA0B7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62D-9595-4064-964F-BDBB0FD66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10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022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73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41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F57F4-4D3F-4BA5-8A76-00194145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6BC610-A3E8-4AF1-A372-3D9C4D383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6941D-A63F-4FCA-87EB-5FFD74EB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FF9-CEE5-4C4A-B58E-4AA050DBFFD0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319A9B-CF48-41F6-B815-4A4074CC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5FF7E-DBED-4F3F-AAFC-AD13E46B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62D-9595-4064-964F-BDBB0FD66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872CF-67D1-4F3C-A9A4-DAF2390C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3C2D54-CFEC-4F86-B7F9-FD309F4AB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B05226-614B-4974-9965-A2C5EA09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41CF7B-E4D3-4F94-BC5F-B4AE3509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FF9-CEE5-4C4A-B58E-4AA050DBFFD0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B32AD8-C132-4794-A04F-244ED1DB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6A5F00-578C-4D7E-BD60-8D1C3A49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62D-9595-4064-964F-BDBB0FD66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3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69153-21DD-4AB4-B95E-CDC72BE3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9D1DBA-EABD-446F-930E-52F94C1D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617DC4-C23C-45A1-A494-EABBA022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790C23-D6DC-4897-ABE2-6EBB2A261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F88E37-252D-4924-B792-7667EC8F6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CB3905-F0B1-416D-A26E-7F474145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FF9-CEE5-4C4A-B58E-4AA050DBFFD0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80D862-AF49-4CB7-8A37-4CB78BE0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DFEBBB-8DBC-4926-A06C-B7B81C32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62D-9595-4064-964F-BDBB0FD66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91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CFAF3-A003-4321-844A-03BE91E5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713BD8-3388-43FF-A994-4B595D6D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FF9-CEE5-4C4A-B58E-4AA050DBFFD0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C4AADF-040E-4BB2-BE77-FD4312FD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7BECEB-2C63-4E71-8549-FCCFB669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62D-9595-4064-964F-BDBB0FD66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91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D95E2E-F584-4AD5-93EE-76BFBF37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FF9-CEE5-4C4A-B58E-4AA050DBFFD0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B61885-907D-45C6-8CA8-069B979C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C277D0-F03F-4E33-AB7B-E164F96D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62D-9595-4064-964F-BDBB0FD66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53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5228C-A29A-4C33-A8E9-90736A75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0D4B00-08AB-4770-BEC5-C5789356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3BEABC-1A20-4A37-9009-1EF942682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CD8D46-2D82-4755-BB13-3B39AA59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FF9-CEE5-4C4A-B58E-4AA050DBFFD0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A52600-45A1-4BCC-8EC6-88139309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AC2BA7-9971-4C63-BA0D-1F703447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62D-9595-4064-964F-BDBB0FD66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68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17515-4A54-45D1-B8C3-16CD9F1A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8EA0E1-8FFC-4634-A996-02EDAF457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B7ACC8-11B7-4148-A1BF-25405C1B4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E12860-B3E1-42D8-B5C8-B0A6A323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FF9-CEE5-4C4A-B58E-4AA050DBFFD0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63F664-EDA0-4323-BA6F-36341319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3CA0B2-E43E-4E48-91E3-5C9BC0C6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62D-9595-4064-964F-BDBB0FD66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37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5BABEC-35C0-42A1-9DD6-061615C5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2390CB-46AB-4175-8AFF-5F7780417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932F96-B4DB-40F9-9787-A78B5238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4CFF9-CEE5-4C4A-B58E-4AA050DBFFD0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4CFE4-24DA-42B5-A1C9-7A0A9EE84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737A0C-F72B-4A51-B013-ABBB1892C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162D-9595-4064-964F-BDBB0FD66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46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0656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A440626-2373-4D3D-9C53-4666F024CCC2}"/>
              </a:ext>
            </a:extLst>
          </p:cNvPr>
          <p:cNvGrpSpPr/>
          <p:nvPr/>
        </p:nvGrpSpPr>
        <p:grpSpPr>
          <a:xfrm>
            <a:off x="1363686" y="2167580"/>
            <a:ext cx="9464629" cy="2522840"/>
            <a:chOff x="1370909" y="2047017"/>
            <a:chExt cx="9464629" cy="252284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E876D44B-CC9F-4E41-BF87-CC7EB04CA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281"/>
            <a:stretch/>
          </p:blipFill>
          <p:spPr>
            <a:xfrm>
              <a:off x="4560971" y="2047017"/>
              <a:ext cx="3070058" cy="2048304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5B9703F-E84D-4CC0-944F-98318A62D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909" y="2047017"/>
              <a:ext cx="3070058" cy="2048304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6EC71EE5-792B-4533-815D-254A96448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033" y="2047017"/>
              <a:ext cx="3084505" cy="2048304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01FA7B6-4F36-484C-8A2D-8CC1B8728DD2}"/>
                </a:ext>
              </a:extLst>
            </p:cNvPr>
            <p:cNvSpPr txBox="1"/>
            <p:nvPr/>
          </p:nvSpPr>
          <p:spPr>
            <a:xfrm>
              <a:off x="1419692" y="4200525"/>
              <a:ext cx="2972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>
                  <a:latin typeface="Fira Sans" panose="020B0503050000020004" pitchFamily="34" charset="0"/>
                </a:rPr>
                <a:t>Customer Subgroups</a:t>
              </a:r>
              <a:endParaRPr lang="de-DE" dirty="0">
                <a:latin typeface="Fira Sans" panose="020B05030500000200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D9CF4DE-20A6-4691-8A36-8604423252C2}"/>
                </a:ext>
              </a:extLst>
            </p:cNvPr>
            <p:cNvSpPr txBox="1"/>
            <p:nvPr/>
          </p:nvSpPr>
          <p:spPr>
            <a:xfrm>
              <a:off x="4609754" y="4200525"/>
              <a:ext cx="2972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Fira Sans" panose="020B0503050000020004" pitchFamily="34" charset="0"/>
                </a:rPr>
                <a:t>Disease </a:t>
              </a:r>
              <a:r>
                <a:rPr lang="de-DE" dirty="0" err="1">
                  <a:latin typeface="Fira Sans" panose="020B0503050000020004" pitchFamily="34" charset="0"/>
                </a:rPr>
                <a:t>Phenotypes</a:t>
              </a:r>
              <a:endParaRPr lang="de-DE" dirty="0">
                <a:latin typeface="Fira Sans" panose="020B0503050000020004" pitchFamily="34" charset="0"/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1EBC47F-C8F4-42D8-9ABF-FB8648E8A5DF}"/>
                </a:ext>
              </a:extLst>
            </p:cNvPr>
            <p:cNvSpPr txBox="1"/>
            <p:nvPr/>
          </p:nvSpPr>
          <p:spPr>
            <a:xfrm>
              <a:off x="7807039" y="4200525"/>
              <a:ext cx="2972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Fira Sans" panose="020B0503050000020004" pitchFamily="34" charset="0"/>
                </a:rPr>
                <a:t>Website </a:t>
              </a:r>
              <a:r>
                <a:rPr lang="de-DE" dirty="0" err="1">
                  <a:latin typeface="Fira Sans" panose="020B0503050000020004" pitchFamily="34" charset="0"/>
                </a:rPr>
                <a:t>Usage</a:t>
              </a:r>
              <a:r>
                <a:rPr lang="de-DE" dirty="0">
                  <a:latin typeface="Fira Sans" panose="020B0503050000020004" pitchFamily="34" charset="0"/>
                </a:rPr>
                <a:t> Patterns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49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973D014C-5B56-4A63-9DB2-1815F0652921}"/>
              </a:ext>
            </a:extLst>
          </p:cNvPr>
          <p:cNvSpPr txBox="1"/>
          <p:nvPr/>
        </p:nvSpPr>
        <p:spPr>
          <a:xfrm>
            <a:off x="3122922" y="3568979"/>
            <a:ext cx="8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Fira Sans" panose="020B0503050000020004" pitchFamily="34" charset="0"/>
              </a:rPr>
              <a:t>mini-</a:t>
            </a:r>
            <a:r>
              <a:rPr lang="de-DE" dirty="0" err="1">
                <a:latin typeface="Fira Sans" panose="020B0503050000020004" pitchFamily="34" charset="0"/>
              </a:rPr>
              <a:t>mizes</a:t>
            </a:r>
            <a:endParaRPr lang="de-DE" dirty="0">
              <a:latin typeface="Fira Sans" panose="020B0503050000020004" pitchFamily="34" charset="0"/>
            </a:endParaRPr>
          </a:p>
        </p:txBody>
      </p:sp>
      <p:sp>
        <p:nvSpPr>
          <p:cNvPr id="4" name="Google Shape;545;p34">
            <a:extLst>
              <a:ext uri="{FF2B5EF4-FFF2-40B4-BE49-F238E27FC236}">
                <a16:creationId xmlns:a16="http://schemas.microsoft.com/office/drawing/2014/main" id="{DA945206-598B-469B-8EAD-F2F7C8E10132}"/>
              </a:ext>
            </a:extLst>
          </p:cNvPr>
          <p:cNvSpPr/>
          <p:nvPr/>
        </p:nvSpPr>
        <p:spPr>
          <a:xfrm>
            <a:off x="4024720" y="1134121"/>
            <a:ext cx="16560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000000"/>
                </a:solidFill>
                <a:latin typeface="Fira Sans" panose="020B0503050000020004" pitchFamily="34" charset="0"/>
                <a:ea typeface="Source Sans Pro"/>
                <a:cs typeface="Source Sans Pro"/>
                <a:sym typeface="Source Sans Pro"/>
              </a:rPr>
              <a:t>Supervised learning</a:t>
            </a:r>
            <a:endParaRPr kern="0" dirty="0">
              <a:solidFill>
                <a:srgbClr val="000000"/>
              </a:solidFill>
              <a:latin typeface="Fira Sans" panose="020B05030500000200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545;p34">
            <a:extLst>
              <a:ext uri="{FF2B5EF4-FFF2-40B4-BE49-F238E27FC236}">
                <a16:creationId xmlns:a16="http://schemas.microsoft.com/office/drawing/2014/main" id="{38B035B0-5BB4-4C5D-90CE-65B014EAA530}"/>
              </a:ext>
            </a:extLst>
          </p:cNvPr>
          <p:cNvSpPr/>
          <p:nvPr/>
        </p:nvSpPr>
        <p:spPr>
          <a:xfrm>
            <a:off x="4024720" y="2342980"/>
            <a:ext cx="16560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000000"/>
                </a:solidFill>
                <a:latin typeface="Fira Sans" panose="020B0503050000020004" pitchFamily="34" charset="0"/>
                <a:ea typeface="Source Sans Pro"/>
                <a:cs typeface="Source Sans Pro"/>
                <a:sym typeface="Source Sans Pro"/>
              </a:rPr>
              <a:t>Unsupervised learning</a:t>
            </a:r>
            <a:endParaRPr kern="0" dirty="0">
              <a:solidFill>
                <a:srgbClr val="000000"/>
              </a:solidFill>
              <a:latin typeface="Fira Sans" panose="020B05030500000200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545;p34">
            <a:extLst>
              <a:ext uri="{FF2B5EF4-FFF2-40B4-BE49-F238E27FC236}">
                <a16:creationId xmlns:a16="http://schemas.microsoft.com/office/drawing/2014/main" id="{6EBFFC29-3760-4C6B-A848-1534C1534B48}"/>
              </a:ext>
            </a:extLst>
          </p:cNvPr>
          <p:cNvSpPr/>
          <p:nvPr/>
        </p:nvSpPr>
        <p:spPr>
          <a:xfrm>
            <a:off x="4024720" y="3551839"/>
            <a:ext cx="16560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000000"/>
                </a:solidFill>
                <a:latin typeface="Fira Sans" panose="020B0503050000020004" pitchFamily="34" charset="0"/>
                <a:ea typeface="Source Sans Pro"/>
                <a:cs typeface="Source Sans Pro"/>
                <a:sym typeface="Source Sans Pro"/>
              </a:rPr>
              <a:t>K-Means</a:t>
            </a:r>
            <a:endParaRPr kern="0" dirty="0">
              <a:solidFill>
                <a:srgbClr val="000000"/>
              </a:solidFill>
              <a:latin typeface="Fira Sans" panose="020B05030500000200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545;p34">
            <a:extLst>
              <a:ext uri="{FF2B5EF4-FFF2-40B4-BE49-F238E27FC236}">
                <a16:creationId xmlns:a16="http://schemas.microsoft.com/office/drawing/2014/main" id="{AE747764-B834-402F-B32E-21FB64C77B23}"/>
              </a:ext>
            </a:extLst>
          </p:cNvPr>
          <p:cNvSpPr/>
          <p:nvPr/>
        </p:nvSpPr>
        <p:spPr>
          <a:xfrm>
            <a:off x="4024720" y="4786137"/>
            <a:ext cx="16560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000000"/>
                </a:solidFill>
                <a:latin typeface="Fira Sans" panose="020B0503050000020004" pitchFamily="34" charset="0"/>
                <a:ea typeface="Source Sans Pro"/>
                <a:cs typeface="Source Sans Pro"/>
                <a:sym typeface="Source Sans Pro"/>
              </a:rPr>
              <a:t>Clusters</a:t>
            </a:r>
            <a:endParaRPr kern="0" dirty="0">
              <a:solidFill>
                <a:srgbClr val="000000"/>
              </a:solidFill>
              <a:latin typeface="Fira Sans" panose="020B05030500000200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545;p34">
            <a:extLst>
              <a:ext uri="{FF2B5EF4-FFF2-40B4-BE49-F238E27FC236}">
                <a16:creationId xmlns:a16="http://schemas.microsoft.com/office/drawing/2014/main" id="{22128136-0675-401A-8EF2-82EE37D76C32}"/>
              </a:ext>
            </a:extLst>
          </p:cNvPr>
          <p:cNvSpPr/>
          <p:nvPr/>
        </p:nvSpPr>
        <p:spPr>
          <a:xfrm>
            <a:off x="1350152" y="3447355"/>
            <a:ext cx="1656000" cy="892167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000000"/>
                </a:solidFill>
                <a:latin typeface="Fira Sans" panose="020B0503050000020004" pitchFamily="34" charset="0"/>
                <a:ea typeface="Source Sans Pro"/>
                <a:cs typeface="Source Sans Pro"/>
                <a:sym typeface="Source Sans Pro"/>
              </a:rPr>
              <a:t>Total intra-cluster variation</a:t>
            </a:r>
            <a:endParaRPr kern="0" dirty="0">
              <a:solidFill>
                <a:srgbClr val="000000"/>
              </a:solidFill>
              <a:latin typeface="Fira Sans" panose="020B05030500000200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545;p34">
            <a:extLst>
              <a:ext uri="{FF2B5EF4-FFF2-40B4-BE49-F238E27FC236}">
                <a16:creationId xmlns:a16="http://schemas.microsoft.com/office/drawing/2014/main" id="{D0279898-224B-48FC-BBBC-460594F2FD34}"/>
              </a:ext>
            </a:extLst>
          </p:cNvPr>
          <p:cNvSpPr/>
          <p:nvPr/>
        </p:nvSpPr>
        <p:spPr>
          <a:xfrm>
            <a:off x="1369202" y="4786137"/>
            <a:ext cx="16560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000000"/>
                </a:solidFill>
                <a:latin typeface="Fira Sans" panose="020B0503050000020004" pitchFamily="34" charset="0"/>
                <a:ea typeface="Source Sans Pro"/>
                <a:cs typeface="Source Sans Pro"/>
                <a:sym typeface="Source Sans Pro"/>
              </a:rPr>
              <a:t>Data points</a:t>
            </a:r>
            <a:endParaRPr kern="0" dirty="0">
              <a:solidFill>
                <a:srgbClr val="000000"/>
              </a:solidFill>
              <a:latin typeface="Fira Sans" panose="020B05030500000200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545;p34">
            <a:extLst>
              <a:ext uri="{FF2B5EF4-FFF2-40B4-BE49-F238E27FC236}">
                <a16:creationId xmlns:a16="http://schemas.microsoft.com/office/drawing/2014/main" id="{ED1F63F4-0E98-4244-B9B3-D1669982CD9F}"/>
              </a:ext>
            </a:extLst>
          </p:cNvPr>
          <p:cNvSpPr/>
          <p:nvPr/>
        </p:nvSpPr>
        <p:spPr>
          <a:xfrm>
            <a:off x="6680238" y="4784857"/>
            <a:ext cx="16560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000000"/>
                </a:solidFill>
                <a:latin typeface="Fira Sans" panose="020B0503050000020004" pitchFamily="34" charset="0"/>
                <a:ea typeface="Source Sans Pro"/>
                <a:cs typeface="Source Sans Pro"/>
                <a:sym typeface="Source Sans Pro"/>
              </a:rPr>
              <a:t>Centroids</a:t>
            </a:r>
            <a:endParaRPr kern="0" dirty="0">
              <a:solidFill>
                <a:srgbClr val="000000"/>
              </a:solidFill>
              <a:latin typeface="Fira Sans" panose="020B05030500000200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545;p34">
            <a:extLst>
              <a:ext uri="{FF2B5EF4-FFF2-40B4-BE49-F238E27FC236}">
                <a16:creationId xmlns:a16="http://schemas.microsoft.com/office/drawing/2014/main" id="{9D191D3B-0C83-46E9-9583-6B555949BE15}"/>
              </a:ext>
            </a:extLst>
          </p:cNvPr>
          <p:cNvSpPr/>
          <p:nvPr/>
        </p:nvSpPr>
        <p:spPr>
          <a:xfrm>
            <a:off x="6680237" y="3551839"/>
            <a:ext cx="16560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000000"/>
                </a:solidFill>
                <a:latin typeface="Fira Sans" panose="020B0503050000020004" pitchFamily="34" charset="0"/>
                <a:ea typeface="Source Sans Pro"/>
                <a:cs typeface="Source Sans Pro"/>
                <a:sym typeface="Source Sans Pro"/>
              </a:rPr>
              <a:t>R function </a:t>
            </a:r>
            <a:r>
              <a:rPr lang="en" kern="0" dirty="0">
                <a:solidFill>
                  <a:srgbClr val="00000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kmeans()</a:t>
            </a:r>
            <a:endParaRPr kern="0" dirty="0">
              <a:solidFill>
                <a:srgbClr val="000000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545;p34">
            <a:extLst>
              <a:ext uri="{FF2B5EF4-FFF2-40B4-BE49-F238E27FC236}">
                <a16:creationId xmlns:a16="http://schemas.microsoft.com/office/drawing/2014/main" id="{30A455E0-1DC1-4DB7-AAE0-90F81CE2702E}"/>
              </a:ext>
            </a:extLst>
          </p:cNvPr>
          <p:cNvSpPr/>
          <p:nvPr/>
        </p:nvSpPr>
        <p:spPr>
          <a:xfrm>
            <a:off x="6652630" y="2342980"/>
            <a:ext cx="1711215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000000"/>
                </a:solidFill>
                <a:latin typeface="Fira Sans" panose="020B0503050000020004" pitchFamily="34" charset="0"/>
                <a:ea typeface="Source Sans Pro"/>
                <a:cs typeface="Source Sans Pro"/>
                <a:sym typeface="Source Sans Pro"/>
              </a:rPr>
              <a:t>Object of class "</a:t>
            </a:r>
            <a:r>
              <a:rPr lang="en" kern="0" dirty="0">
                <a:solidFill>
                  <a:srgbClr val="00000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kmeans"</a:t>
            </a:r>
            <a:endParaRPr kern="0" dirty="0">
              <a:solidFill>
                <a:srgbClr val="000000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545;p34">
            <a:extLst>
              <a:ext uri="{FF2B5EF4-FFF2-40B4-BE49-F238E27FC236}">
                <a16:creationId xmlns:a16="http://schemas.microsoft.com/office/drawing/2014/main" id="{3F14AC6D-CED1-4F38-966C-02F2DBE22D9C}"/>
              </a:ext>
            </a:extLst>
          </p:cNvPr>
          <p:cNvSpPr/>
          <p:nvPr/>
        </p:nvSpPr>
        <p:spPr>
          <a:xfrm>
            <a:off x="9185848" y="3026180"/>
            <a:ext cx="16560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de-DE" kern="0" dirty="0" err="1">
                <a:solidFill>
                  <a:srgbClr val="00000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print</a:t>
            </a:r>
            <a:r>
              <a:rPr lang="en" kern="0" dirty="0">
                <a:solidFill>
                  <a:srgbClr val="000000"/>
                </a:solidFill>
                <a:latin typeface="Fira Sans" panose="020B0503050000020004" pitchFamily="34" charset="0"/>
                <a:ea typeface="Source Sans Pro"/>
                <a:cs typeface="Source Sans Pro"/>
                <a:sym typeface="Source Sans Pro"/>
              </a:rPr>
              <a:t> method</a:t>
            </a:r>
            <a:endParaRPr kern="0" dirty="0">
              <a:solidFill>
                <a:srgbClr val="000000"/>
              </a:solidFill>
              <a:latin typeface="Fira Sans" panose="020B05030500000200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545;p34">
            <a:extLst>
              <a:ext uri="{FF2B5EF4-FFF2-40B4-BE49-F238E27FC236}">
                <a16:creationId xmlns:a16="http://schemas.microsoft.com/office/drawing/2014/main" id="{9BE7B33E-66DC-4AA2-8D23-8FE28AE49C23}"/>
              </a:ext>
            </a:extLst>
          </p:cNvPr>
          <p:cNvSpPr/>
          <p:nvPr/>
        </p:nvSpPr>
        <p:spPr>
          <a:xfrm>
            <a:off x="9185848" y="1659780"/>
            <a:ext cx="16560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000000"/>
                </a:solidFill>
                <a:latin typeface="Fira Sans" panose="020B0503050000020004" pitchFamily="34" charset="0"/>
                <a:ea typeface="Source Sans Pro"/>
                <a:cs typeface="Source Sans Pro"/>
                <a:sym typeface="Source Sans Pro"/>
              </a:rPr>
              <a:t>Components</a:t>
            </a:r>
            <a:endParaRPr kern="0" dirty="0">
              <a:solidFill>
                <a:srgbClr val="000000"/>
              </a:solidFill>
              <a:latin typeface="Fira Sans" panose="020B0503050000020004" pitchFamily="34" charset="0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6AF689D-CFDD-4DA4-AA9C-9FC5EA246C2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852720" y="1817321"/>
            <a:ext cx="0" cy="52565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CB9FC13-C738-401F-A845-E3263838D87D}"/>
              </a:ext>
            </a:extLst>
          </p:cNvPr>
          <p:cNvSpPr txBox="1"/>
          <p:nvPr/>
        </p:nvSpPr>
        <p:spPr>
          <a:xfrm>
            <a:off x="4852720" y="1895484"/>
            <a:ext cx="200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Fira Sans" panose="020B0503050000020004" pitchFamily="34" charset="0"/>
              </a:rPr>
              <a:t>is</a:t>
            </a:r>
            <a:r>
              <a:rPr lang="de-DE" dirty="0">
                <a:latin typeface="Fira Sans" panose="020B0503050000020004" pitchFamily="34" charset="0"/>
              </a:rPr>
              <a:t> different </a:t>
            </a:r>
            <a:r>
              <a:rPr lang="de-DE" dirty="0" err="1">
                <a:latin typeface="Fira Sans" panose="020B0503050000020004" pitchFamily="34" charset="0"/>
              </a:rPr>
              <a:t>from</a:t>
            </a:r>
            <a:endParaRPr lang="de-DE" dirty="0">
              <a:latin typeface="Fira Sans" panose="020B0503050000020004" pitchFamily="34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DC99958-A20D-4866-B1CD-509E69B2558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852720" y="3026180"/>
            <a:ext cx="0" cy="52565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CE5D309-95B0-44C1-AC08-8ED3385BDB25}"/>
              </a:ext>
            </a:extLst>
          </p:cNvPr>
          <p:cNvSpPr txBox="1"/>
          <p:nvPr/>
        </p:nvSpPr>
        <p:spPr>
          <a:xfrm>
            <a:off x="4852720" y="3120995"/>
            <a:ext cx="200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Fira Sans" panose="020B0503050000020004" pitchFamily="34" charset="0"/>
              </a:rPr>
              <a:t>is</a:t>
            </a:r>
            <a:r>
              <a:rPr lang="de-DE" dirty="0">
                <a:latin typeface="Fira Sans" panose="020B0503050000020004" pitchFamily="34" charset="0"/>
              </a:rPr>
              <a:t> </a:t>
            </a:r>
            <a:r>
              <a:rPr lang="de-DE" dirty="0" err="1">
                <a:latin typeface="Fira Sans" panose="020B0503050000020004" pitchFamily="34" charset="0"/>
              </a:rPr>
              <a:t>method</a:t>
            </a:r>
            <a:r>
              <a:rPr lang="de-DE" dirty="0">
                <a:latin typeface="Fira Sans" panose="020B0503050000020004" pitchFamily="34" charset="0"/>
              </a:rPr>
              <a:t> </a:t>
            </a:r>
            <a:r>
              <a:rPr lang="de-DE" dirty="0" err="1">
                <a:latin typeface="Fira Sans" panose="020B0503050000020004" pitchFamily="34" charset="0"/>
              </a:rPr>
              <a:t>of</a:t>
            </a:r>
            <a:endParaRPr lang="de-DE" dirty="0">
              <a:latin typeface="Fira Sans" panose="020B05030500000200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F319C66-679C-410E-BFAC-D1FB10470E00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006152" y="3893439"/>
            <a:ext cx="1018568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533D0C9-6415-4878-9C6E-223AC7CC0FBB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4852720" y="4235039"/>
            <a:ext cx="0" cy="55109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A3CA9A1D-E0BF-479C-891D-5BE87300C36C}"/>
              </a:ext>
            </a:extLst>
          </p:cNvPr>
          <p:cNvSpPr txBox="1"/>
          <p:nvPr/>
        </p:nvSpPr>
        <p:spPr>
          <a:xfrm>
            <a:off x="4859070" y="4325922"/>
            <a:ext cx="123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Fira Sans" panose="020B0503050000020004" pitchFamily="34" charset="0"/>
              </a:rPr>
              <a:t>produces</a:t>
            </a:r>
            <a:endParaRPr lang="de-DE" dirty="0">
              <a:latin typeface="Fira Sans" panose="020B05030500000200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F890120-8694-4770-8191-26BA19F457D8}"/>
              </a:ext>
            </a:extLst>
          </p:cNvPr>
          <p:cNvSpPr txBox="1"/>
          <p:nvPr/>
        </p:nvSpPr>
        <p:spPr>
          <a:xfrm>
            <a:off x="2982138" y="4746738"/>
            <a:ext cx="1099605" cy="75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dirty="0" err="1">
                <a:latin typeface="Fira Sans" panose="020B0503050000020004" pitchFamily="34" charset="0"/>
              </a:rPr>
              <a:t>assigned</a:t>
            </a:r>
            <a:r>
              <a:rPr lang="de-DE" dirty="0">
                <a:latin typeface="Fira Sans" panose="020B0503050000020004" pitchFamily="34" charset="0"/>
              </a:rPr>
              <a:t> </a:t>
            </a:r>
            <a:r>
              <a:rPr lang="de-DE" dirty="0" err="1">
                <a:latin typeface="Fira Sans" panose="020B0503050000020004" pitchFamily="34" charset="0"/>
              </a:rPr>
              <a:t>to</a:t>
            </a:r>
            <a:endParaRPr lang="de-DE" dirty="0">
              <a:latin typeface="Fira Sans" panose="020B0503050000020004" pitchFamily="34" charset="0"/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1132BFA-4B35-431D-9015-544F93BE8A1B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3025202" y="5127737"/>
            <a:ext cx="999518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962C7EB-7009-4B66-96B3-BC5B62BEFD4C}"/>
              </a:ext>
            </a:extLst>
          </p:cNvPr>
          <p:cNvCxnSpPr>
            <a:cxnSpLocks/>
          </p:cNvCxnSpPr>
          <p:nvPr/>
        </p:nvCxnSpPr>
        <p:spPr>
          <a:xfrm flipH="1">
            <a:off x="3006152" y="4187897"/>
            <a:ext cx="1045154" cy="62429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D68367ED-AA6F-4F2A-98C9-2F01541BCF3E}"/>
              </a:ext>
            </a:extLst>
          </p:cNvPr>
          <p:cNvSpPr txBox="1"/>
          <p:nvPr/>
        </p:nvSpPr>
        <p:spPr>
          <a:xfrm>
            <a:off x="3618960" y="4335522"/>
            <a:ext cx="123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Fira Sans" panose="020B0503050000020004" pitchFamily="34" charset="0"/>
              </a:rPr>
              <a:t>input</a:t>
            </a:r>
            <a:r>
              <a:rPr lang="de-DE" dirty="0">
                <a:latin typeface="Fira Sans" panose="020B0503050000020004" pitchFamily="34" charset="0"/>
              </a:rPr>
              <a:t> </a:t>
            </a:r>
            <a:r>
              <a:rPr lang="de-DE" dirty="0" err="1">
                <a:latin typeface="Fira Sans" panose="020B0503050000020004" pitchFamily="34" charset="0"/>
              </a:rPr>
              <a:t>of</a:t>
            </a:r>
            <a:endParaRPr lang="de-DE" dirty="0">
              <a:latin typeface="Fira Sans" panose="020B0503050000020004" pitchFamily="34" charset="0"/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9334073-CEA9-40B2-83D4-00B028DD7F0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5680720" y="3893439"/>
            <a:ext cx="9995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2EAF2357-6304-4EF8-B385-165189AC40A9}"/>
              </a:ext>
            </a:extLst>
          </p:cNvPr>
          <p:cNvSpPr txBox="1"/>
          <p:nvPr/>
        </p:nvSpPr>
        <p:spPr>
          <a:xfrm>
            <a:off x="5680720" y="3570272"/>
            <a:ext cx="99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Fira Sans" panose="020B0503050000020004" pitchFamily="34" charset="0"/>
              </a:rPr>
              <a:t>imple-ments</a:t>
            </a:r>
            <a:endParaRPr lang="de-DE" dirty="0">
              <a:latin typeface="Fira Sans" panose="020B0503050000020004" pitchFamily="34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E95547BB-4DD2-43DD-8280-3394CF0F7D44}"/>
              </a:ext>
            </a:extLst>
          </p:cNvPr>
          <p:cNvCxnSpPr>
            <a:cxnSpLocks/>
          </p:cNvCxnSpPr>
          <p:nvPr/>
        </p:nvCxnSpPr>
        <p:spPr>
          <a:xfrm>
            <a:off x="5641390" y="4215310"/>
            <a:ext cx="1045154" cy="62429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9A000EF-DF56-4D43-A058-C8E1C0B0079D}"/>
              </a:ext>
            </a:extLst>
          </p:cNvPr>
          <p:cNvSpPr txBox="1"/>
          <p:nvPr/>
        </p:nvSpPr>
        <p:spPr>
          <a:xfrm>
            <a:off x="6167777" y="4311249"/>
            <a:ext cx="123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Fira Sans" panose="020B0503050000020004" pitchFamily="34" charset="0"/>
              </a:rPr>
              <a:t>input</a:t>
            </a:r>
            <a:r>
              <a:rPr lang="de-DE" dirty="0">
                <a:latin typeface="Fira Sans" panose="020B0503050000020004" pitchFamily="34" charset="0"/>
              </a:rPr>
              <a:t> </a:t>
            </a:r>
            <a:r>
              <a:rPr lang="de-DE" dirty="0" err="1">
                <a:latin typeface="Fira Sans" panose="020B0503050000020004" pitchFamily="34" charset="0"/>
              </a:rPr>
              <a:t>of</a:t>
            </a:r>
            <a:endParaRPr lang="de-DE" dirty="0">
              <a:latin typeface="Fira Sans" panose="020B0503050000020004" pitchFamily="34" charset="0"/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EBA0B24-4640-4809-A785-EF059C032D2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5680720" y="5126457"/>
            <a:ext cx="999518" cy="12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DD2CF6E5-4AFC-4E2E-A56D-3B6587D99AA3}"/>
              </a:ext>
            </a:extLst>
          </p:cNvPr>
          <p:cNvSpPr txBox="1"/>
          <p:nvPr/>
        </p:nvSpPr>
        <p:spPr>
          <a:xfrm>
            <a:off x="5697191" y="4815790"/>
            <a:ext cx="999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Fira Sans" panose="020B0503050000020004" pitchFamily="34" charset="0"/>
              </a:rPr>
              <a:t>initiali-zation</a:t>
            </a:r>
            <a:r>
              <a:rPr lang="de-DE" dirty="0">
                <a:latin typeface="Fira Sans" panose="020B0503050000020004" pitchFamily="34" charset="0"/>
              </a:rPr>
              <a:t> </a:t>
            </a:r>
            <a:r>
              <a:rPr lang="de-DE" dirty="0" err="1">
                <a:latin typeface="Fira Sans" panose="020B0503050000020004" pitchFamily="34" charset="0"/>
              </a:rPr>
              <a:t>affects</a:t>
            </a:r>
            <a:endParaRPr lang="de-DE" dirty="0">
              <a:latin typeface="Fira Sans" panose="020B0503050000020004" pitchFamily="34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11EC65D-6DAB-40A5-A478-EB80426FE7CF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8363846" y="2001380"/>
            <a:ext cx="822003" cy="68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5A50745E-39F0-4344-833D-8F174EF9DC8B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7508237" y="3026180"/>
            <a:ext cx="1" cy="52565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49610091-39CA-41F9-B417-625AF4D0C1D2}"/>
              </a:ext>
            </a:extLst>
          </p:cNvPr>
          <p:cNvSpPr txBox="1"/>
          <p:nvPr/>
        </p:nvSpPr>
        <p:spPr>
          <a:xfrm>
            <a:off x="7508237" y="3104343"/>
            <a:ext cx="104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Fira Sans" panose="020B0503050000020004" pitchFamily="34" charset="0"/>
              </a:rPr>
              <a:t>returns</a:t>
            </a:r>
            <a:endParaRPr lang="de-DE" dirty="0">
              <a:latin typeface="Fira Sans" panose="020B0503050000020004" pitchFamily="34" charset="0"/>
            </a:endParaRPr>
          </a:p>
        </p:txBody>
      </p:sp>
      <p:cxnSp>
        <p:nvCxnSpPr>
          <p:cNvPr id="68" name="Gerade Verbindung mit Pfeil 59">
            <a:extLst>
              <a:ext uri="{FF2B5EF4-FFF2-40B4-BE49-F238E27FC236}">
                <a16:creationId xmlns:a16="http://schemas.microsoft.com/office/drawing/2014/main" id="{BE8E8FF5-537C-45B4-893F-8D055A440E10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8363846" y="2684580"/>
            <a:ext cx="822003" cy="68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81475FFC-1B7D-46EE-B437-CEA5866D6769}"/>
              </a:ext>
            </a:extLst>
          </p:cNvPr>
          <p:cNvSpPr txBox="1"/>
          <p:nvPr/>
        </p:nvSpPr>
        <p:spPr>
          <a:xfrm>
            <a:off x="8771881" y="2490507"/>
            <a:ext cx="57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Fira Sans" panose="020B0503050000020004" pitchFamily="34" charset="0"/>
              </a:rPr>
              <a:t>has</a:t>
            </a:r>
            <a:endParaRPr lang="de-DE" dirty="0">
              <a:latin typeface="Fira Sans" panose="020B0503050000020004" pitchFamily="34" charset="0"/>
            </a:endParaRPr>
          </a:p>
        </p:txBody>
      </p:sp>
      <p:cxnSp>
        <p:nvCxnSpPr>
          <p:cNvPr id="74" name="Gerade Verbindung mit Pfeil 59">
            <a:extLst>
              <a:ext uri="{FF2B5EF4-FFF2-40B4-BE49-F238E27FC236}">
                <a16:creationId xmlns:a16="http://schemas.microsoft.com/office/drawing/2014/main" id="{4C1774FA-DC27-4886-A3A0-972280229BA7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H="1">
            <a:off x="2197202" y="3893439"/>
            <a:ext cx="6139035" cy="1575898"/>
          </a:xfrm>
          <a:prstGeom prst="bentConnector4">
            <a:avLst>
              <a:gd name="adj1" fmla="val -3724"/>
              <a:gd name="adj2" fmla="val 11450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64395503-DCEF-46C7-B54E-D466B1185E8E}"/>
              </a:ext>
            </a:extLst>
          </p:cNvPr>
          <p:cNvSpPr txBox="1"/>
          <p:nvPr/>
        </p:nvSpPr>
        <p:spPr>
          <a:xfrm>
            <a:off x="4629902" y="5713871"/>
            <a:ext cx="123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Fira Sans" panose="020B0503050000020004" pitchFamily="34" charset="0"/>
              </a:rPr>
              <a:t>input</a:t>
            </a:r>
            <a:r>
              <a:rPr lang="de-DE" dirty="0">
                <a:latin typeface="Fira Sans" panose="020B0503050000020004" pitchFamily="34" charset="0"/>
              </a:rPr>
              <a:t> </a:t>
            </a:r>
            <a:r>
              <a:rPr lang="de-DE" dirty="0" err="1">
                <a:latin typeface="Fira Sans" panose="020B0503050000020004" pitchFamily="34" charset="0"/>
              </a:rPr>
              <a:t>of</a:t>
            </a:r>
            <a:endParaRPr lang="de-DE" dirty="0">
              <a:latin typeface="Fira Sans" panose="020B0503050000020004" pitchFamily="34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DD21C448-A9DB-4ABD-A182-A6D3951B1A1F}"/>
              </a:ext>
            </a:extLst>
          </p:cNvPr>
          <p:cNvSpPr txBox="1"/>
          <p:nvPr/>
        </p:nvSpPr>
        <p:spPr>
          <a:xfrm>
            <a:off x="7510148" y="4323703"/>
            <a:ext cx="123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Fira Sans" panose="020B0503050000020004" pitchFamily="34" charset="0"/>
              </a:rPr>
              <a:t>input</a:t>
            </a:r>
            <a:r>
              <a:rPr lang="de-DE" dirty="0">
                <a:latin typeface="Fira Sans" panose="020B0503050000020004" pitchFamily="34" charset="0"/>
              </a:rPr>
              <a:t> </a:t>
            </a:r>
            <a:r>
              <a:rPr lang="de-DE" dirty="0" err="1">
                <a:latin typeface="Fira Sans" panose="020B0503050000020004" pitchFamily="34" charset="0"/>
              </a:rPr>
              <a:t>of</a:t>
            </a:r>
            <a:endParaRPr lang="de-DE" dirty="0">
              <a:latin typeface="Fira Sans" panose="020B0503050000020004" pitchFamily="34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57EB08B0-E840-418A-BF6B-5BA1561B6B61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7508237" y="4235039"/>
            <a:ext cx="1" cy="5498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224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Data Clustering</a:t>
            </a:r>
            <a:endParaRPr/>
          </a:p>
        </p:txBody>
      </p:sp>
      <p:sp>
        <p:nvSpPr>
          <p:cNvPr id="538" name="Google Shape;538;p34"/>
          <p:cNvSpPr/>
          <p:nvPr/>
        </p:nvSpPr>
        <p:spPr>
          <a:xfrm>
            <a:off x="6427267" y="3835133"/>
            <a:ext cx="14844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Clustering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Algorithm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9" name="Google Shape;539;p34"/>
          <p:cNvSpPr/>
          <p:nvPr/>
        </p:nvSpPr>
        <p:spPr>
          <a:xfrm>
            <a:off x="3194900" y="3835133"/>
            <a:ext cx="14844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of Clusters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40" name="Google Shape;540;p34"/>
          <p:cNvCxnSpPr>
            <a:stCxn id="539" idx="3"/>
            <a:endCxn id="538" idx="1"/>
          </p:cNvCxnSpPr>
          <p:nvPr/>
        </p:nvCxnSpPr>
        <p:spPr>
          <a:xfrm>
            <a:off x="4679300" y="4176733"/>
            <a:ext cx="174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41" name="Google Shape;541;p34"/>
          <p:cNvSpPr txBox="1"/>
          <p:nvPr/>
        </p:nvSpPr>
        <p:spPr>
          <a:xfrm>
            <a:off x="4980967" y="3955933"/>
            <a:ext cx="12656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generates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2" name="Google Shape;542;p34"/>
          <p:cNvSpPr/>
          <p:nvPr/>
        </p:nvSpPr>
        <p:spPr>
          <a:xfrm>
            <a:off x="4141567" y="2316467"/>
            <a:ext cx="14844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Evaluation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43" name="Google Shape;543;p34"/>
          <p:cNvCxnSpPr>
            <a:stCxn id="539" idx="0"/>
            <a:endCxn id="542" idx="2"/>
          </p:cNvCxnSpPr>
          <p:nvPr/>
        </p:nvCxnSpPr>
        <p:spPr>
          <a:xfrm rot="10800000" flipH="1">
            <a:off x="3937100" y="2999533"/>
            <a:ext cx="946800" cy="83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44" name="Google Shape;544;p34"/>
          <p:cNvSpPr txBox="1"/>
          <p:nvPr/>
        </p:nvSpPr>
        <p:spPr>
          <a:xfrm>
            <a:off x="3712800" y="3112000"/>
            <a:ext cx="1626400" cy="54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measures quality of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5" name="Google Shape;545;p34"/>
          <p:cNvSpPr/>
          <p:nvPr/>
        </p:nvSpPr>
        <p:spPr>
          <a:xfrm>
            <a:off x="1906433" y="1874300"/>
            <a:ext cx="11668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6" name="Google Shape;546;p34"/>
          <p:cNvSpPr/>
          <p:nvPr/>
        </p:nvSpPr>
        <p:spPr>
          <a:xfrm>
            <a:off x="1922933" y="2878867"/>
            <a:ext cx="11668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external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7" name="Google Shape;547;p34"/>
          <p:cNvSpPr txBox="1"/>
          <p:nvPr/>
        </p:nvSpPr>
        <p:spPr>
          <a:xfrm>
            <a:off x="3277600" y="2437251"/>
            <a:ext cx="6596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48" name="Google Shape;548;p34"/>
          <p:cNvCxnSpPr>
            <a:stCxn id="547" idx="3"/>
            <a:endCxn id="542" idx="1"/>
          </p:cNvCxnSpPr>
          <p:nvPr/>
        </p:nvCxnSpPr>
        <p:spPr>
          <a:xfrm>
            <a:off x="3937200" y="2658051"/>
            <a:ext cx="20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9" name="Google Shape;549;p34"/>
          <p:cNvSpPr txBox="1"/>
          <p:nvPr/>
        </p:nvSpPr>
        <p:spPr>
          <a:xfrm>
            <a:off x="2270000" y="4916213"/>
            <a:ext cx="13064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illustrates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0" name="Google Shape;550;p34"/>
          <p:cNvSpPr/>
          <p:nvPr/>
        </p:nvSpPr>
        <p:spPr>
          <a:xfrm>
            <a:off x="2133600" y="5612300"/>
            <a:ext cx="15792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1" name="Google Shape;551;p34"/>
          <p:cNvSpPr/>
          <p:nvPr/>
        </p:nvSpPr>
        <p:spPr>
          <a:xfrm>
            <a:off x="333333" y="3870300"/>
            <a:ext cx="1484400" cy="659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Prototype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52" name="Google Shape;552;p34"/>
          <p:cNvCxnSpPr/>
          <p:nvPr/>
        </p:nvCxnSpPr>
        <p:spPr>
          <a:xfrm>
            <a:off x="1765433" y="5589133"/>
            <a:ext cx="368000" cy="36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34"/>
          <p:cNvCxnSpPr>
            <a:stCxn id="538" idx="0"/>
            <a:endCxn id="554" idx="2"/>
          </p:cNvCxnSpPr>
          <p:nvPr/>
        </p:nvCxnSpPr>
        <p:spPr>
          <a:xfrm rot="10800000">
            <a:off x="7169467" y="2999533"/>
            <a:ext cx="0" cy="83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54" name="Google Shape;554;p34"/>
          <p:cNvSpPr/>
          <p:nvPr/>
        </p:nvSpPr>
        <p:spPr>
          <a:xfrm>
            <a:off x="6427267" y="2316467"/>
            <a:ext cx="14844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Distance Measure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5" name="Google Shape;555;p34"/>
          <p:cNvSpPr txBox="1"/>
          <p:nvPr/>
        </p:nvSpPr>
        <p:spPr>
          <a:xfrm>
            <a:off x="6536667" y="3163733"/>
            <a:ext cx="12656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affects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6" name="Google Shape;556;p34"/>
          <p:cNvSpPr txBox="1"/>
          <p:nvPr/>
        </p:nvSpPr>
        <p:spPr>
          <a:xfrm>
            <a:off x="5056900" y="1612867"/>
            <a:ext cx="13704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Euclidean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7" name="Google Shape;557;p34"/>
          <p:cNvSpPr txBox="1"/>
          <p:nvPr/>
        </p:nvSpPr>
        <p:spPr>
          <a:xfrm>
            <a:off x="6489233" y="1612867"/>
            <a:ext cx="13704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Manhattan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8" name="Google Shape;558;p34"/>
          <p:cNvSpPr txBox="1"/>
          <p:nvPr/>
        </p:nvSpPr>
        <p:spPr>
          <a:xfrm>
            <a:off x="7831033" y="1612867"/>
            <a:ext cx="13704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Cosine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59" name="Google Shape;559;p34"/>
          <p:cNvCxnSpPr>
            <a:stCxn id="556" idx="2"/>
            <a:endCxn id="554" idx="0"/>
          </p:cNvCxnSpPr>
          <p:nvPr/>
        </p:nvCxnSpPr>
        <p:spPr>
          <a:xfrm>
            <a:off x="5742100" y="2054467"/>
            <a:ext cx="1427200" cy="26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34"/>
          <p:cNvCxnSpPr>
            <a:stCxn id="557" idx="2"/>
            <a:endCxn id="554" idx="0"/>
          </p:cNvCxnSpPr>
          <p:nvPr/>
        </p:nvCxnSpPr>
        <p:spPr>
          <a:xfrm flipH="1">
            <a:off x="7169633" y="2054467"/>
            <a:ext cx="4800" cy="26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34"/>
          <p:cNvCxnSpPr/>
          <p:nvPr/>
        </p:nvCxnSpPr>
        <p:spPr>
          <a:xfrm flipH="1">
            <a:off x="7169433" y="2054467"/>
            <a:ext cx="1346800" cy="26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34"/>
          <p:cNvCxnSpPr>
            <a:endCxn id="550" idx="1"/>
          </p:cNvCxnSpPr>
          <p:nvPr/>
        </p:nvCxnSpPr>
        <p:spPr>
          <a:xfrm>
            <a:off x="1825200" y="5953900"/>
            <a:ext cx="30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34"/>
          <p:cNvCxnSpPr/>
          <p:nvPr/>
        </p:nvCxnSpPr>
        <p:spPr>
          <a:xfrm rot="10800000" flipH="1">
            <a:off x="1765433" y="5953900"/>
            <a:ext cx="368000" cy="36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4" name="Google Shape;564;p34"/>
          <p:cNvSpPr txBox="1"/>
          <p:nvPr/>
        </p:nvSpPr>
        <p:spPr>
          <a:xfrm>
            <a:off x="434933" y="5357800"/>
            <a:ext cx="13704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scatterplot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5" name="Google Shape;565;p34"/>
          <p:cNvSpPr txBox="1"/>
          <p:nvPr/>
        </p:nvSpPr>
        <p:spPr>
          <a:xfrm>
            <a:off x="383600" y="5733100"/>
            <a:ext cx="14844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dendrogram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6" name="Google Shape;566;p34"/>
          <p:cNvSpPr txBox="1"/>
          <p:nvPr/>
        </p:nvSpPr>
        <p:spPr>
          <a:xfrm>
            <a:off x="418633" y="6101467"/>
            <a:ext cx="13468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heatmap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67" name="Google Shape;567;p34"/>
          <p:cNvGrpSpPr/>
          <p:nvPr/>
        </p:nvGrpSpPr>
        <p:grpSpPr>
          <a:xfrm rot="10800000" flipH="1">
            <a:off x="5822700" y="4533100"/>
            <a:ext cx="2693533" cy="279600"/>
            <a:chOff x="4519425" y="1146650"/>
            <a:chExt cx="2020150" cy="209700"/>
          </a:xfrm>
        </p:grpSpPr>
        <p:cxnSp>
          <p:nvCxnSpPr>
            <p:cNvPr id="568" name="Google Shape;568;p34"/>
            <p:cNvCxnSpPr/>
            <p:nvPr/>
          </p:nvCxnSpPr>
          <p:spPr>
            <a:xfrm>
              <a:off x="4519425" y="1159850"/>
              <a:ext cx="1010100" cy="196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34"/>
            <p:cNvCxnSpPr/>
            <p:nvPr/>
          </p:nvCxnSpPr>
          <p:spPr>
            <a:xfrm>
              <a:off x="5529500" y="11466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34"/>
            <p:cNvCxnSpPr/>
            <p:nvPr/>
          </p:nvCxnSpPr>
          <p:spPr>
            <a:xfrm flipH="1">
              <a:off x="5529475" y="1159850"/>
              <a:ext cx="1010100" cy="196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34"/>
          <p:cNvSpPr txBox="1"/>
          <p:nvPr/>
        </p:nvSpPr>
        <p:spPr>
          <a:xfrm>
            <a:off x="5137500" y="4830484"/>
            <a:ext cx="13704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K-means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2" name="Google Shape;572;p34"/>
          <p:cNvSpPr txBox="1"/>
          <p:nvPr/>
        </p:nvSpPr>
        <p:spPr>
          <a:xfrm>
            <a:off x="6314033" y="4830500"/>
            <a:ext cx="17208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Agglomerative</a:t>
            </a:r>
            <a:b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hierarchical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3" name="Google Shape;573;p34"/>
          <p:cNvSpPr txBox="1"/>
          <p:nvPr/>
        </p:nvSpPr>
        <p:spPr>
          <a:xfrm>
            <a:off x="7932833" y="4830500"/>
            <a:ext cx="11668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DBSCAN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4" name="Google Shape;574;p34"/>
          <p:cNvSpPr/>
          <p:nvPr/>
        </p:nvSpPr>
        <p:spPr>
          <a:xfrm>
            <a:off x="8712967" y="2311133"/>
            <a:ext cx="1891600" cy="683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Curse of Dimensionality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75" name="Google Shape;575;p34"/>
          <p:cNvCxnSpPr>
            <a:stCxn id="538" idx="3"/>
            <a:endCxn id="574" idx="1"/>
          </p:cNvCxnSpPr>
          <p:nvPr/>
        </p:nvCxnSpPr>
        <p:spPr>
          <a:xfrm rot="10800000" flipH="1">
            <a:off x="7911667" y="2652733"/>
            <a:ext cx="801200" cy="152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76" name="Google Shape;576;p34"/>
          <p:cNvSpPr txBox="1"/>
          <p:nvPr/>
        </p:nvSpPr>
        <p:spPr>
          <a:xfrm>
            <a:off x="7679467" y="3129400"/>
            <a:ext cx="12656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reduces efficacy of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7" name="Google Shape;577;p34"/>
          <p:cNvSpPr/>
          <p:nvPr/>
        </p:nvSpPr>
        <p:spPr>
          <a:xfrm>
            <a:off x="8916567" y="3782300"/>
            <a:ext cx="1484400" cy="83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Selection/</a:t>
            </a:r>
            <a:b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Reduction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78" name="Google Shape;578;p34"/>
          <p:cNvCxnSpPr>
            <a:stCxn id="574" idx="2"/>
            <a:endCxn id="577" idx="0"/>
          </p:cNvCxnSpPr>
          <p:nvPr/>
        </p:nvCxnSpPr>
        <p:spPr>
          <a:xfrm>
            <a:off x="9658767" y="2994333"/>
            <a:ext cx="0" cy="78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79" name="Google Shape;579;p34"/>
          <p:cNvSpPr txBox="1"/>
          <p:nvPr/>
        </p:nvSpPr>
        <p:spPr>
          <a:xfrm>
            <a:off x="9120367" y="3251000"/>
            <a:ext cx="1076800" cy="36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reduces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0" name="Google Shape;580;p34"/>
          <p:cNvCxnSpPr>
            <a:stCxn id="550" idx="3"/>
            <a:endCxn id="577" idx="2"/>
          </p:cNvCxnSpPr>
          <p:nvPr/>
        </p:nvCxnSpPr>
        <p:spPr>
          <a:xfrm rot="10800000" flipH="1">
            <a:off x="3712800" y="4617900"/>
            <a:ext cx="5946000" cy="1336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1" name="Google Shape;581;p34"/>
          <p:cNvCxnSpPr/>
          <p:nvPr/>
        </p:nvCxnSpPr>
        <p:spPr>
          <a:xfrm flipH="1">
            <a:off x="10401300" y="3811951"/>
            <a:ext cx="368000" cy="36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34"/>
          <p:cNvCxnSpPr/>
          <p:nvPr/>
        </p:nvCxnSpPr>
        <p:spPr>
          <a:xfrm rot="10800000">
            <a:off x="10400967" y="4176717"/>
            <a:ext cx="30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34"/>
          <p:cNvCxnSpPr/>
          <p:nvPr/>
        </p:nvCxnSpPr>
        <p:spPr>
          <a:xfrm rot="10800000">
            <a:off x="10401300" y="4176717"/>
            <a:ext cx="368000" cy="36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4" name="Google Shape;584;p34"/>
          <p:cNvSpPr txBox="1"/>
          <p:nvPr/>
        </p:nvSpPr>
        <p:spPr>
          <a:xfrm>
            <a:off x="10709367" y="4384900"/>
            <a:ext cx="14476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Correlation-</a:t>
            </a:r>
            <a:b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based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5" name="Google Shape;585;p34"/>
          <p:cNvSpPr txBox="1"/>
          <p:nvPr/>
        </p:nvSpPr>
        <p:spPr>
          <a:xfrm>
            <a:off x="10709367" y="3658633"/>
            <a:ext cx="1370400" cy="3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PCA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6" name="Google Shape;586;p34"/>
          <p:cNvSpPr txBox="1"/>
          <p:nvPr/>
        </p:nvSpPr>
        <p:spPr>
          <a:xfrm>
            <a:off x="10709367" y="3955933"/>
            <a:ext cx="13704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t-SNE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7" name="Google Shape;587;p34"/>
          <p:cNvSpPr txBox="1"/>
          <p:nvPr/>
        </p:nvSpPr>
        <p:spPr>
          <a:xfrm>
            <a:off x="5822700" y="5740467"/>
            <a:ext cx="13704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enables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8" name="Google Shape;588;p34"/>
          <p:cNvCxnSpPr>
            <a:stCxn id="551" idx="3"/>
            <a:endCxn id="539" idx="1"/>
          </p:cNvCxnSpPr>
          <p:nvPr/>
        </p:nvCxnSpPr>
        <p:spPr>
          <a:xfrm rot="10800000" flipH="1">
            <a:off x="1817733" y="4176900"/>
            <a:ext cx="1377200" cy="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89" name="Google Shape;589;p34"/>
          <p:cNvSpPr txBox="1"/>
          <p:nvPr/>
        </p:nvSpPr>
        <p:spPr>
          <a:xfrm>
            <a:off x="2092867" y="3984100"/>
            <a:ext cx="9932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b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contain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90" name="Google Shape;590;p34"/>
          <p:cNvCxnSpPr>
            <a:stCxn id="545" idx="3"/>
          </p:cNvCxnSpPr>
          <p:nvPr/>
        </p:nvCxnSpPr>
        <p:spPr>
          <a:xfrm>
            <a:off x="3073233" y="2215900"/>
            <a:ext cx="267600" cy="26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91" name="Google Shape;591;p34"/>
          <p:cNvCxnSpPr>
            <a:stCxn id="546" idx="3"/>
          </p:cNvCxnSpPr>
          <p:nvPr/>
        </p:nvCxnSpPr>
        <p:spPr>
          <a:xfrm rot="10800000" flipH="1">
            <a:off x="3089733" y="2824867"/>
            <a:ext cx="251200" cy="39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92" name="Google Shape;592;p34"/>
          <p:cNvCxnSpPr/>
          <p:nvPr/>
        </p:nvCxnSpPr>
        <p:spPr>
          <a:xfrm>
            <a:off x="1538100" y="1857133"/>
            <a:ext cx="368000" cy="36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34"/>
          <p:cNvCxnSpPr/>
          <p:nvPr/>
        </p:nvCxnSpPr>
        <p:spPr>
          <a:xfrm>
            <a:off x="1598033" y="2221900"/>
            <a:ext cx="30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34"/>
          <p:cNvCxnSpPr/>
          <p:nvPr/>
        </p:nvCxnSpPr>
        <p:spPr>
          <a:xfrm rot="10800000" flipH="1">
            <a:off x="1538100" y="2221900"/>
            <a:ext cx="368000" cy="36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34"/>
          <p:cNvCxnSpPr>
            <a:stCxn id="596" idx="3"/>
            <a:endCxn id="546" idx="1"/>
          </p:cNvCxnSpPr>
          <p:nvPr/>
        </p:nvCxnSpPr>
        <p:spPr>
          <a:xfrm>
            <a:off x="1651535" y="2926817"/>
            <a:ext cx="271200" cy="29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7" name="Google Shape;597;p34"/>
          <p:cNvCxnSpPr>
            <a:endCxn id="546" idx="1"/>
          </p:cNvCxnSpPr>
          <p:nvPr/>
        </p:nvCxnSpPr>
        <p:spPr>
          <a:xfrm>
            <a:off x="1574133" y="3216467"/>
            <a:ext cx="348800" cy="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34"/>
          <p:cNvCxnSpPr>
            <a:stCxn id="599" idx="3"/>
            <a:endCxn id="546" idx="1"/>
          </p:cNvCxnSpPr>
          <p:nvPr/>
        </p:nvCxnSpPr>
        <p:spPr>
          <a:xfrm rot="10800000" flipH="1">
            <a:off x="1651535" y="3220300"/>
            <a:ext cx="271200" cy="3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34"/>
          <p:cNvSpPr txBox="1"/>
          <p:nvPr/>
        </p:nvSpPr>
        <p:spPr>
          <a:xfrm>
            <a:off x="281135" y="1625800"/>
            <a:ext cx="13704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Cohesion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1" name="Google Shape;601;p34"/>
          <p:cNvSpPr txBox="1"/>
          <p:nvPr/>
        </p:nvSpPr>
        <p:spPr>
          <a:xfrm>
            <a:off x="167135" y="1997633"/>
            <a:ext cx="14844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Separation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2" name="Google Shape;602;p34"/>
          <p:cNvSpPr txBox="1"/>
          <p:nvPr/>
        </p:nvSpPr>
        <p:spPr>
          <a:xfrm>
            <a:off x="304735" y="2369467"/>
            <a:ext cx="13468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Silhouette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6" name="Google Shape;596;p34"/>
          <p:cNvSpPr txBox="1"/>
          <p:nvPr/>
        </p:nvSpPr>
        <p:spPr>
          <a:xfrm>
            <a:off x="281135" y="2706017"/>
            <a:ext cx="13704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Jaccard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9" name="Google Shape;599;p34"/>
          <p:cNvSpPr txBox="1"/>
          <p:nvPr/>
        </p:nvSpPr>
        <p:spPr>
          <a:xfrm>
            <a:off x="224335" y="3337500"/>
            <a:ext cx="14272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F1 Measure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3" name="Google Shape;603;p34"/>
          <p:cNvSpPr txBox="1"/>
          <p:nvPr/>
        </p:nvSpPr>
        <p:spPr>
          <a:xfrm>
            <a:off x="167135" y="3060159"/>
            <a:ext cx="1484400" cy="36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Purity</a:t>
            </a:r>
            <a:endParaRPr sz="1867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04" name="Google Shape;604;p34"/>
          <p:cNvCxnSpPr>
            <a:stCxn id="549" idx="2"/>
            <a:endCxn id="550" idx="0"/>
          </p:cNvCxnSpPr>
          <p:nvPr/>
        </p:nvCxnSpPr>
        <p:spPr>
          <a:xfrm>
            <a:off x="2923200" y="5357813"/>
            <a:ext cx="0" cy="25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34"/>
          <p:cNvCxnSpPr>
            <a:stCxn id="551" idx="2"/>
            <a:endCxn id="549" idx="1"/>
          </p:cNvCxnSpPr>
          <p:nvPr/>
        </p:nvCxnSpPr>
        <p:spPr>
          <a:xfrm>
            <a:off x="1075533" y="4529900"/>
            <a:ext cx="1194400" cy="60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06" name="Google Shape;606;p34"/>
          <p:cNvCxnSpPr>
            <a:stCxn id="539" idx="2"/>
            <a:endCxn id="549" idx="3"/>
          </p:cNvCxnSpPr>
          <p:nvPr/>
        </p:nvCxnSpPr>
        <p:spPr>
          <a:xfrm flipH="1">
            <a:off x="3576300" y="4518333"/>
            <a:ext cx="360800" cy="6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68</Paragraphs>
  <Slides>3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Fira Sans</vt:lpstr>
      <vt:lpstr>Source Sans Pro</vt:lpstr>
      <vt:lpstr>Office</vt:lpstr>
      <vt:lpstr>Simple Light</vt:lpstr>
      <vt:lpstr>PowerPoint-Präsentation</vt:lpstr>
      <vt:lpstr>PowerPoint-Präsentation</vt:lpstr>
      <vt:lpstr>Data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Uli Niemann</dc:creator>
  <cp:lastModifiedBy>Uli Niemann</cp:lastModifiedBy>
  <cp:revision>15</cp:revision>
  <dcterms:created xsi:type="dcterms:W3CDTF">2020-07-20T12:07:24Z</dcterms:created>
  <dcterms:modified xsi:type="dcterms:W3CDTF">2020-07-21T13:57:48Z</dcterms:modified>
</cp:coreProperties>
</file>