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4" r:id="rId3"/>
    <p:sldId id="257" r:id="rId4"/>
    <p:sldId id="258" r:id="rId5"/>
    <p:sldId id="259" r:id="rId6"/>
    <p:sldId id="261" r:id="rId7"/>
    <p:sldId id="262" r:id="rId8"/>
    <p:sldId id="263" r:id="rId9"/>
    <p:sldId id="26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4DC22C-153A-43CC-B3CF-03A63882BFEB}" type="datetimeFigureOut">
              <a:rPr lang="en-IN" smtClean="0"/>
              <a:t>29-11-2016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90502E-97C6-4F5C-84BA-547F66FA24DC}" type="slidenum">
              <a:rPr lang="en-IN" smtClean="0"/>
              <a:t>‹#›</a:t>
            </a:fld>
            <a:endParaRPr lang="en-IN"/>
          </a:p>
        </p:txBody>
      </p:sp>
    </p:spTree>
    <p:extLst>
      <p:ext uri="{BB962C8B-B14F-4D97-AF65-F5344CB8AC3E}">
        <p14:creationId xmlns:p14="http://schemas.microsoft.com/office/powerpoint/2010/main" val="2677741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E70BB8B-8035-41E3-9BB3-47F1CE7047C8}" type="datetime1">
              <a:rPr lang="en-IN" smtClean="0"/>
              <a:t>29-11-2016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967765-7EAB-4B97-92A4-0C890A7485A9}" type="slidenum">
              <a:rPr lang="en-IN" smtClean="0"/>
              <a:t>‹#›</a:t>
            </a:fld>
            <a:endParaRPr lang="en-IN"/>
          </a:p>
        </p:txBody>
      </p:sp>
    </p:spTree>
    <p:extLst>
      <p:ext uri="{BB962C8B-B14F-4D97-AF65-F5344CB8AC3E}">
        <p14:creationId xmlns:p14="http://schemas.microsoft.com/office/powerpoint/2010/main" val="430617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9AF482-4A3F-4F90-9A6C-09EF54B06763}" type="datetime1">
              <a:rPr lang="en-IN" smtClean="0"/>
              <a:t>29-11-2016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967765-7EAB-4B97-92A4-0C890A7485A9}" type="slidenum">
              <a:rPr lang="en-IN" smtClean="0"/>
              <a:t>‹#›</a:t>
            </a:fld>
            <a:endParaRPr lang="en-IN"/>
          </a:p>
        </p:txBody>
      </p:sp>
    </p:spTree>
    <p:extLst>
      <p:ext uri="{BB962C8B-B14F-4D97-AF65-F5344CB8AC3E}">
        <p14:creationId xmlns:p14="http://schemas.microsoft.com/office/powerpoint/2010/main" val="1163762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758BFC-15D9-4526-9DF4-AC4F0F7A5070}" type="datetime1">
              <a:rPr lang="en-IN" smtClean="0"/>
              <a:t>29-11-2016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967765-7EAB-4B97-92A4-0C890A7485A9}" type="slidenum">
              <a:rPr lang="en-IN" smtClean="0"/>
              <a:t>‹#›</a:t>
            </a:fld>
            <a:endParaRPr lang="en-IN"/>
          </a:p>
        </p:txBody>
      </p:sp>
    </p:spTree>
    <p:extLst>
      <p:ext uri="{BB962C8B-B14F-4D97-AF65-F5344CB8AC3E}">
        <p14:creationId xmlns:p14="http://schemas.microsoft.com/office/powerpoint/2010/main" val="2805185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A208C4-3F38-4119-83D2-F0FF25F1D021}" type="datetime1">
              <a:rPr lang="en-IN" smtClean="0"/>
              <a:t>29-11-2016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967765-7EAB-4B97-92A4-0C890A7485A9}" type="slidenum">
              <a:rPr lang="en-IN" smtClean="0"/>
              <a:t>‹#›</a:t>
            </a:fld>
            <a:endParaRPr lang="en-IN"/>
          </a:p>
        </p:txBody>
      </p:sp>
    </p:spTree>
    <p:extLst>
      <p:ext uri="{BB962C8B-B14F-4D97-AF65-F5344CB8AC3E}">
        <p14:creationId xmlns:p14="http://schemas.microsoft.com/office/powerpoint/2010/main" val="3029257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C31B06-AD3D-473C-9641-D7323DF0BA11}" type="datetime1">
              <a:rPr lang="en-IN" smtClean="0"/>
              <a:t>29-11-2016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967765-7EAB-4B97-92A4-0C890A7485A9}" type="slidenum">
              <a:rPr lang="en-IN" smtClean="0"/>
              <a:t>‹#›</a:t>
            </a:fld>
            <a:endParaRPr lang="en-IN"/>
          </a:p>
        </p:txBody>
      </p:sp>
    </p:spTree>
    <p:extLst>
      <p:ext uri="{BB962C8B-B14F-4D97-AF65-F5344CB8AC3E}">
        <p14:creationId xmlns:p14="http://schemas.microsoft.com/office/powerpoint/2010/main" val="3014324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888B7CA-2DFA-44C1-B4E4-1F1622456A7F}" type="datetime1">
              <a:rPr lang="en-IN" smtClean="0"/>
              <a:t>29-11-2016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967765-7EAB-4B97-92A4-0C890A7485A9}" type="slidenum">
              <a:rPr lang="en-IN" smtClean="0"/>
              <a:t>‹#›</a:t>
            </a:fld>
            <a:endParaRPr lang="en-IN"/>
          </a:p>
        </p:txBody>
      </p:sp>
    </p:spTree>
    <p:extLst>
      <p:ext uri="{BB962C8B-B14F-4D97-AF65-F5344CB8AC3E}">
        <p14:creationId xmlns:p14="http://schemas.microsoft.com/office/powerpoint/2010/main" val="41071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14644FB-BA23-47A3-BFBB-0B2BDB5CFDF0}" type="datetime1">
              <a:rPr lang="en-IN" smtClean="0"/>
              <a:t>29-11-2016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967765-7EAB-4B97-92A4-0C890A7485A9}" type="slidenum">
              <a:rPr lang="en-IN" smtClean="0"/>
              <a:t>‹#›</a:t>
            </a:fld>
            <a:endParaRPr lang="en-IN"/>
          </a:p>
        </p:txBody>
      </p:sp>
    </p:spTree>
    <p:extLst>
      <p:ext uri="{BB962C8B-B14F-4D97-AF65-F5344CB8AC3E}">
        <p14:creationId xmlns:p14="http://schemas.microsoft.com/office/powerpoint/2010/main" val="224196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799187B-8741-423D-9128-BC1BE799D955}" type="datetime1">
              <a:rPr lang="en-IN" smtClean="0"/>
              <a:t>29-11-2016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967765-7EAB-4B97-92A4-0C890A7485A9}" type="slidenum">
              <a:rPr lang="en-IN" smtClean="0"/>
              <a:t>‹#›</a:t>
            </a:fld>
            <a:endParaRPr lang="en-IN"/>
          </a:p>
        </p:txBody>
      </p:sp>
    </p:spTree>
    <p:extLst>
      <p:ext uri="{BB962C8B-B14F-4D97-AF65-F5344CB8AC3E}">
        <p14:creationId xmlns:p14="http://schemas.microsoft.com/office/powerpoint/2010/main" val="918548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34085-9B5B-4B99-998B-A37C46C599F8}" type="datetime1">
              <a:rPr lang="en-IN" smtClean="0"/>
              <a:t>29-11-2016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967765-7EAB-4B97-92A4-0C890A7485A9}" type="slidenum">
              <a:rPr lang="en-IN" smtClean="0"/>
              <a:t>‹#›</a:t>
            </a:fld>
            <a:endParaRPr lang="en-IN"/>
          </a:p>
        </p:txBody>
      </p:sp>
    </p:spTree>
    <p:extLst>
      <p:ext uri="{BB962C8B-B14F-4D97-AF65-F5344CB8AC3E}">
        <p14:creationId xmlns:p14="http://schemas.microsoft.com/office/powerpoint/2010/main" val="4144604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9783EA-B928-4783-AAF9-42D1A6DC5F1F}" type="datetime1">
              <a:rPr lang="en-IN" smtClean="0"/>
              <a:t>29-11-2016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967765-7EAB-4B97-92A4-0C890A7485A9}" type="slidenum">
              <a:rPr lang="en-IN" smtClean="0"/>
              <a:t>‹#›</a:t>
            </a:fld>
            <a:endParaRPr lang="en-IN"/>
          </a:p>
        </p:txBody>
      </p:sp>
    </p:spTree>
    <p:extLst>
      <p:ext uri="{BB962C8B-B14F-4D97-AF65-F5344CB8AC3E}">
        <p14:creationId xmlns:p14="http://schemas.microsoft.com/office/powerpoint/2010/main" val="2032652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486A63-E6D7-4CC3-B43E-A8CEA2327AF0}" type="datetime1">
              <a:rPr lang="en-IN" smtClean="0"/>
              <a:t>29-11-2016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967765-7EAB-4B97-92A4-0C890A7485A9}" type="slidenum">
              <a:rPr lang="en-IN" smtClean="0"/>
              <a:t>‹#›</a:t>
            </a:fld>
            <a:endParaRPr lang="en-IN"/>
          </a:p>
        </p:txBody>
      </p:sp>
    </p:spTree>
    <p:extLst>
      <p:ext uri="{BB962C8B-B14F-4D97-AF65-F5344CB8AC3E}">
        <p14:creationId xmlns:p14="http://schemas.microsoft.com/office/powerpoint/2010/main" val="3100210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7A73D-B392-4C77-853B-669D2111DF13}" type="datetime1">
              <a:rPr lang="en-IN" smtClean="0"/>
              <a:t>29-11-2016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67765-7EAB-4B97-92A4-0C890A7485A9}" type="slidenum">
              <a:rPr lang="en-IN" smtClean="0"/>
              <a:t>‹#›</a:t>
            </a:fld>
            <a:endParaRPr lang="en-IN"/>
          </a:p>
        </p:txBody>
      </p:sp>
    </p:spTree>
    <p:extLst>
      <p:ext uri="{BB962C8B-B14F-4D97-AF65-F5344CB8AC3E}">
        <p14:creationId xmlns:p14="http://schemas.microsoft.com/office/powerpoint/2010/main" val="3250757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Microsoft_Word_97_-_2003_Document1.doc"/></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0815"/>
            <a:ext cx="7772400" cy="1470025"/>
          </a:xfrm>
        </p:spPr>
        <p:txBody>
          <a:bodyPr>
            <a:noAutofit/>
          </a:bodyPr>
          <a:lstStyle/>
          <a:p>
            <a:r>
              <a:rPr lang="en-US" sz="2400" b="1" dirty="0" smtClean="0">
                <a:solidFill>
                  <a:srgbClr val="002060"/>
                </a:solidFill>
                <a:latin typeface="Bookman Old Style" panose="02050604050505020204" pitchFamily="18" charset="0"/>
              </a:rPr>
              <a:t>Efficient </a:t>
            </a:r>
            <a:r>
              <a:rPr lang="en-US" sz="2400" b="1" dirty="0">
                <a:solidFill>
                  <a:srgbClr val="002060"/>
                </a:solidFill>
                <a:latin typeface="Bookman Old Style" panose="02050604050505020204" pitchFamily="18" charset="0"/>
              </a:rPr>
              <a:t>w</a:t>
            </a:r>
            <a:r>
              <a:rPr lang="en-US" sz="2400" b="1" dirty="0" smtClean="0">
                <a:solidFill>
                  <a:srgbClr val="002060"/>
                </a:solidFill>
                <a:latin typeface="Bookman Old Style" panose="02050604050505020204" pitchFamily="18" charset="0"/>
              </a:rPr>
              <a:t>ay of Data Masking in SQL Server</a:t>
            </a:r>
            <a:r>
              <a:rPr lang="en-US" sz="2800" dirty="0" smtClean="0"/>
              <a:t> </a:t>
            </a:r>
            <a:endParaRPr lang="en-IN" sz="2800" dirty="0"/>
          </a:p>
        </p:txBody>
      </p:sp>
      <p:sp>
        <p:nvSpPr>
          <p:cNvPr id="3" name="Subtitle 2"/>
          <p:cNvSpPr>
            <a:spLocks noGrp="1"/>
          </p:cNvSpPr>
          <p:nvPr>
            <p:ph type="subTitle" idx="1"/>
          </p:nvPr>
        </p:nvSpPr>
        <p:spPr>
          <a:xfrm>
            <a:off x="1371600" y="3309242"/>
            <a:ext cx="6400800" cy="1752600"/>
          </a:xfrm>
        </p:spPr>
        <p:txBody>
          <a:bodyPr>
            <a:normAutofit/>
          </a:bodyPr>
          <a:lstStyle/>
          <a:p>
            <a:r>
              <a:rPr lang="en-US" sz="2000" b="1" dirty="0" smtClean="0">
                <a:solidFill>
                  <a:schemeClr val="accent2">
                    <a:lumMod val="50000"/>
                  </a:schemeClr>
                </a:solidFill>
                <a:latin typeface="Book Antiqua" panose="02040602050305030304" pitchFamily="18" charset="0"/>
              </a:rPr>
              <a:t>Unmon </a:t>
            </a:r>
            <a:r>
              <a:rPr lang="en-US" sz="2000" b="1" dirty="0" smtClean="0">
                <a:solidFill>
                  <a:schemeClr val="accent2">
                    <a:lumMod val="50000"/>
                  </a:schemeClr>
                </a:solidFill>
                <a:latin typeface="Book Antiqua" panose="02040602050305030304" pitchFamily="18" charset="0"/>
              </a:rPr>
              <a:t>Mukherjee </a:t>
            </a:r>
          </a:p>
          <a:p>
            <a:r>
              <a:rPr lang="en-US" sz="2000" b="1" dirty="0" smtClean="0">
                <a:solidFill>
                  <a:schemeClr val="accent2">
                    <a:lumMod val="50000"/>
                  </a:schemeClr>
                </a:solidFill>
                <a:latin typeface="Book Antiqua" panose="02040602050305030304" pitchFamily="18" charset="0"/>
              </a:rPr>
              <a:t>Sr. Software Engineer</a:t>
            </a:r>
            <a:endParaRPr lang="en-IN" sz="2000" b="1" dirty="0">
              <a:solidFill>
                <a:schemeClr val="accent2">
                  <a:lumMod val="50000"/>
                </a:schemeClr>
              </a:solidFill>
              <a:latin typeface="Book Antiqua" panose="02040602050305030304" pitchFamily="18" charset="0"/>
            </a:endParaRPr>
          </a:p>
        </p:txBody>
      </p:sp>
      <p:sp>
        <p:nvSpPr>
          <p:cNvPr id="4" name="Slide Number Placeholder 3"/>
          <p:cNvSpPr>
            <a:spLocks noGrp="1"/>
          </p:cNvSpPr>
          <p:nvPr>
            <p:ph type="sldNum" sz="quarter" idx="12"/>
          </p:nvPr>
        </p:nvSpPr>
        <p:spPr/>
        <p:txBody>
          <a:bodyPr/>
          <a:lstStyle/>
          <a:p>
            <a:fld id="{70967765-7EAB-4B97-92A4-0C890A7485A9}" type="slidenum">
              <a:rPr lang="en-IN" smtClean="0"/>
              <a:t>1</a:t>
            </a:fld>
            <a:endParaRPr lang="en-IN"/>
          </a:p>
        </p:txBody>
      </p:sp>
    </p:spTree>
    <p:extLst>
      <p:ext uri="{BB962C8B-B14F-4D97-AF65-F5344CB8AC3E}">
        <p14:creationId xmlns:p14="http://schemas.microsoft.com/office/powerpoint/2010/main" val="2271670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0967765-7EAB-4B97-92A4-0C890A7485A9}" type="slidenum">
              <a:rPr lang="en-IN" smtClean="0"/>
              <a:t>2</a:t>
            </a:fld>
            <a:endParaRPr lang="en-IN"/>
          </a:p>
        </p:txBody>
      </p:sp>
      <p:sp>
        <p:nvSpPr>
          <p:cNvPr id="3" name="Rectangle 2"/>
          <p:cNvSpPr/>
          <p:nvPr/>
        </p:nvSpPr>
        <p:spPr>
          <a:xfrm>
            <a:off x="21772" y="21772"/>
            <a:ext cx="9122228" cy="4524315"/>
          </a:xfrm>
          <a:prstGeom prst="rect">
            <a:avLst/>
          </a:prstGeom>
        </p:spPr>
        <p:txBody>
          <a:bodyPr wrap="square">
            <a:spAutoFit/>
          </a:bodyPr>
          <a:lstStyle/>
          <a:p>
            <a:pPr algn="ctr"/>
            <a:endParaRPr lang="en-US" b="1" dirty="0" smtClean="0">
              <a:solidFill>
                <a:srgbClr val="002060"/>
              </a:solidFill>
              <a:latin typeface="Bookman Old Style" panose="02050604050505020204" pitchFamily="18" charset="0"/>
            </a:endParaRPr>
          </a:p>
          <a:p>
            <a:pPr algn="ctr"/>
            <a:endParaRPr lang="en-US" b="1" dirty="0">
              <a:solidFill>
                <a:srgbClr val="002060"/>
              </a:solidFill>
              <a:latin typeface="Bookman Old Style" panose="02050604050505020204" pitchFamily="18" charset="0"/>
            </a:endParaRPr>
          </a:p>
          <a:p>
            <a:pPr algn="ctr"/>
            <a:endParaRPr lang="en-US" b="1" dirty="0" smtClean="0">
              <a:solidFill>
                <a:srgbClr val="002060"/>
              </a:solidFill>
              <a:latin typeface="Bookman Old Style" panose="02050604050505020204" pitchFamily="18" charset="0"/>
            </a:endParaRPr>
          </a:p>
          <a:p>
            <a:pPr algn="ctr"/>
            <a:endParaRPr lang="en-US" b="1" dirty="0" smtClean="0">
              <a:solidFill>
                <a:srgbClr val="002060"/>
              </a:solidFill>
              <a:latin typeface="Bookman Old Style" panose="02050604050505020204" pitchFamily="18" charset="0"/>
            </a:endParaRPr>
          </a:p>
          <a:p>
            <a:pPr algn="ctr"/>
            <a:r>
              <a:rPr lang="en-US" b="1" dirty="0" smtClean="0">
                <a:solidFill>
                  <a:srgbClr val="FF0000"/>
                </a:solidFill>
                <a:latin typeface="Bookman Old Style" panose="02050604050505020204" pitchFamily="18" charset="0"/>
              </a:rPr>
              <a:t>Introduction</a:t>
            </a:r>
          </a:p>
          <a:p>
            <a:endParaRPr lang="en-US" b="1" dirty="0" smtClean="0">
              <a:solidFill>
                <a:srgbClr val="002060"/>
              </a:solidFill>
              <a:latin typeface="Bookman Old Style" panose="02050604050505020204" pitchFamily="18" charset="0"/>
            </a:endParaRPr>
          </a:p>
          <a:p>
            <a:endParaRPr lang="en-IN" b="1" dirty="0">
              <a:solidFill>
                <a:srgbClr val="002060"/>
              </a:solidFill>
              <a:latin typeface="Bookman Old Style" panose="02050604050505020204" pitchFamily="18" charset="0"/>
            </a:endParaRPr>
          </a:p>
          <a:p>
            <a:r>
              <a:rPr lang="en-IN" b="1" i="1" dirty="0" smtClean="0">
                <a:solidFill>
                  <a:srgbClr val="002060"/>
                </a:solidFill>
                <a:latin typeface="Book Antiqua" panose="02040602050305030304" pitchFamily="18" charset="0"/>
              </a:rPr>
              <a:t>Almost </a:t>
            </a:r>
            <a:r>
              <a:rPr lang="en-IN" b="1" i="1" dirty="0">
                <a:solidFill>
                  <a:srgbClr val="002060"/>
                </a:solidFill>
                <a:latin typeface="Book Antiqua" panose="02040602050305030304" pitchFamily="18" charset="0"/>
              </a:rPr>
              <a:t>all column encryption mechanism in SQL Server which are used in production line are SMK (Service Master Key) dependent. This results in high maintenance and real time challenges faced during Server </a:t>
            </a:r>
            <a:r>
              <a:rPr lang="en-IN" b="1" i="1" dirty="0" smtClean="0">
                <a:solidFill>
                  <a:srgbClr val="002060"/>
                </a:solidFill>
                <a:latin typeface="Book Antiqua" panose="02040602050305030304" pitchFamily="18" charset="0"/>
              </a:rPr>
              <a:t>Migration and maintenance. </a:t>
            </a:r>
            <a:r>
              <a:rPr lang="en-IN" b="1" i="1" dirty="0">
                <a:solidFill>
                  <a:srgbClr val="002060"/>
                </a:solidFill>
                <a:latin typeface="Book Antiqua" panose="02040602050305030304" pitchFamily="18" charset="0"/>
              </a:rPr>
              <a:t>Such encryption mechanism is also tightly coupled to the Certificate or Key used for encryption or decryption. And hence changing the Certificate or Key requires a lot </a:t>
            </a:r>
            <a:r>
              <a:rPr lang="en-IN" b="1" i="1" dirty="0" smtClean="0">
                <a:solidFill>
                  <a:srgbClr val="002060"/>
                </a:solidFill>
                <a:latin typeface="Book Antiqua" panose="02040602050305030304" pitchFamily="18" charset="0"/>
              </a:rPr>
              <a:t>of </a:t>
            </a:r>
            <a:r>
              <a:rPr lang="en-IN" b="1" i="1" dirty="0">
                <a:solidFill>
                  <a:srgbClr val="002060"/>
                </a:solidFill>
                <a:latin typeface="Book Antiqua" panose="02040602050305030304" pitchFamily="18" charset="0"/>
              </a:rPr>
              <a:t>re-work which is sometimes </a:t>
            </a:r>
            <a:r>
              <a:rPr lang="en-IN" b="1" i="1" dirty="0" smtClean="0">
                <a:solidFill>
                  <a:srgbClr val="002060"/>
                </a:solidFill>
                <a:latin typeface="Book Antiqua" panose="02040602050305030304" pitchFamily="18" charset="0"/>
              </a:rPr>
              <a:t>inconvenient </a:t>
            </a:r>
            <a:r>
              <a:rPr lang="en-IN" b="1" i="1" dirty="0">
                <a:solidFill>
                  <a:srgbClr val="002060"/>
                </a:solidFill>
                <a:latin typeface="Book Antiqua" panose="02040602050305030304" pitchFamily="18" charset="0"/>
              </a:rPr>
              <a:t>if the size of data is high. Such challenges can be overcome by following some of the Basic Design Principles in SQL Server along with the most basic encryption mechanism. This will also be as secured as the other encryption mechanisms. </a:t>
            </a:r>
          </a:p>
        </p:txBody>
      </p:sp>
    </p:spTree>
    <p:extLst>
      <p:ext uri="{BB962C8B-B14F-4D97-AF65-F5344CB8AC3E}">
        <p14:creationId xmlns:p14="http://schemas.microsoft.com/office/powerpoint/2010/main" val="1925900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63" y="20297"/>
            <a:ext cx="8928992" cy="5632311"/>
          </a:xfrm>
          <a:prstGeom prst="rect">
            <a:avLst/>
          </a:prstGeom>
          <a:noFill/>
        </p:spPr>
        <p:txBody>
          <a:bodyPr wrap="square" rtlCol="0">
            <a:spAutoFit/>
          </a:bodyPr>
          <a:lstStyle/>
          <a:p>
            <a:r>
              <a:rPr lang="en-US" b="1" u="sng" dirty="0" smtClean="0">
                <a:solidFill>
                  <a:srgbClr val="002060"/>
                </a:solidFill>
                <a:latin typeface="Bookman Old Style" panose="02050604050505020204" pitchFamily="18" charset="0"/>
              </a:rPr>
              <a:t>Data Masking in SQL Server</a:t>
            </a:r>
          </a:p>
          <a:p>
            <a:endParaRPr lang="en-US" dirty="0">
              <a:latin typeface="Book Antiqua" panose="02040602050305030304" pitchFamily="18" charset="0"/>
            </a:endParaRPr>
          </a:p>
          <a:p>
            <a:r>
              <a:rPr lang="en-US" b="1" dirty="0" smtClean="0">
                <a:solidFill>
                  <a:schemeClr val="accent2">
                    <a:lumMod val="50000"/>
                  </a:schemeClr>
                </a:solidFill>
                <a:latin typeface="Book Antiqua" panose="02040602050305030304" pitchFamily="18" charset="0"/>
              </a:rPr>
              <a:t>Data Masking is a technique to hide critical data like “Passwords”, “Credit Card Numbers” etc. from certain level of users.</a:t>
            </a:r>
          </a:p>
          <a:p>
            <a:endParaRPr lang="en-US" b="1" dirty="0" smtClean="0">
              <a:solidFill>
                <a:schemeClr val="accent2">
                  <a:lumMod val="50000"/>
                </a:schemeClr>
              </a:solidFill>
              <a:latin typeface="Book Antiqua" panose="02040602050305030304" pitchFamily="18" charset="0"/>
            </a:endParaRPr>
          </a:p>
          <a:p>
            <a:r>
              <a:rPr lang="en-US" b="1" dirty="0" smtClean="0">
                <a:solidFill>
                  <a:schemeClr val="accent2">
                    <a:lumMod val="50000"/>
                  </a:schemeClr>
                </a:solidFill>
                <a:latin typeface="Book Antiqua" panose="02040602050305030304" pitchFamily="18" charset="0"/>
              </a:rPr>
              <a:t>There are mainly two types of Encryption mechanism available in an OLTP like SQL Server:</a:t>
            </a:r>
          </a:p>
          <a:p>
            <a:endParaRPr lang="en-US" b="1" dirty="0" smtClean="0">
              <a:solidFill>
                <a:schemeClr val="accent2">
                  <a:lumMod val="50000"/>
                </a:schemeClr>
              </a:solidFill>
              <a:latin typeface="Book Antiqua" panose="02040602050305030304" pitchFamily="18" charset="0"/>
            </a:endParaRPr>
          </a:p>
          <a:p>
            <a:pPr marL="342900" indent="-342900">
              <a:buFont typeface="Arial" panose="020B0604020202020204" pitchFamily="34" charset="0"/>
              <a:buChar char="•"/>
            </a:pPr>
            <a:r>
              <a:rPr lang="en-US" b="1" i="1" dirty="0" smtClean="0">
                <a:solidFill>
                  <a:srgbClr val="002060"/>
                </a:solidFill>
                <a:latin typeface="Book Antiqua" panose="02040602050305030304" pitchFamily="18" charset="0"/>
              </a:rPr>
              <a:t>Database level encryption</a:t>
            </a:r>
          </a:p>
          <a:p>
            <a:pPr marL="342900" indent="-342900">
              <a:buFont typeface="Arial" panose="020B0604020202020204" pitchFamily="34" charset="0"/>
              <a:buChar char="•"/>
            </a:pPr>
            <a:r>
              <a:rPr lang="en-US" b="1" i="1" dirty="0" smtClean="0">
                <a:solidFill>
                  <a:srgbClr val="002060"/>
                </a:solidFill>
                <a:latin typeface="Book Antiqua" panose="02040602050305030304" pitchFamily="18" charset="0"/>
              </a:rPr>
              <a:t>Column Level encryption</a:t>
            </a:r>
          </a:p>
          <a:p>
            <a:endParaRPr lang="en-US" b="1" dirty="0" smtClean="0">
              <a:solidFill>
                <a:schemeClr val="accent2">
                  <a:lumMod val="50000"/>
                </a:schemeClr>
              </a:solidFill>
              <a:latin typeface="Book Antiqua" panose="02040602050305030304" pitchFamily="18" charset="0"/>
            </a:endParaRPr>
          </a:p>
          <a:p>
            <a:r>
              <a:rPr lang="en-US" b="1" dirty="0" smtClean="0">
                <a:solidFill>
                  <a:schemeClr val="accent2">
                    <a:lumMod val="50000"/>
                  </a:schemeClr>
                </a:solidFill>
                <a:latin typeface="Book Antiqua" panose="02040602050305030304" pitchFamily="18" charset="0"/>
              </a:rPr>
              <a:t>We are going to show how efficiently the Column Level encryption can be implemented by following Design Principles of SQL Server to overcome challenges like:</a:t>
            </a:r>
          </a:p>
          <a:p>
            <a:endParaRPr lang="en-US" b="1" i="1" dirty="0" smtClean="0">
              <a:solidFill>
                <a:schemeClr val="accent2">
                  <a:lumMod val="50000"/>
                </a:schemeClr>
              </a:solidFill>
              <a:latin typeface="Book Antiqua" panose="02040602050305030304" pitchFamily="18" charset="0"/>
            </a:endParaRPr>
          </a:p>
          <a:p>
            <a:pPr marL="285750" indent="-285750">
              <a:buFont typeface="Arial" panose="020B0604020202020204" pitchFamily="34" charset="0"/>
              <a:buChar char="•"/>
            </a:pPr>
            <a:r>
              <a:rPr lang="en-US" b="1" i="1" dirty="0" smtClean="0">
                <a:solidFill>
                  <a:srgbClr val="002060"/>
                </a:solidFill>
                <a:latin typeface="Book Antiqua" panose="02040602050305030304" pitchFamily="18" charset="0"/>
              </a:rPr>
              <a:t>Server Migration</a:t>
            </a:r>
          </a:p>
          <a:p>
            <a:pPr marL="285750" indent="-285750">
              <a:buFont typeface="Arial" panose="020B0604020202020204" pitchFamily="34" charset="0"/>
              <a:buChar char="•"/>
            </a:pPr>
            <a:r>
              <a:rPr lang="en-US" b="1" i="1" dirty="0" smtClean="0">
                <a:solidFill>
                  <a:srgbClr val="002060"/>
                </a:solidFill>
                <a:latin typeface="Book Antiqua" panose="02040602050305030304" pitchFamily="18" charset="0"/>
              </a:rPr>
              <a:t>Slower Development and High Maintenance</a:t>
            </a:r>
          </a:p>
          <a:p>
            <a:pPr marL="285750" indent="-285750">
              <a:buFont typeface="Arial" panose="020B0604020202020204" pitchFamily="34" charset="0"/>
              <a:buChar char="•"/>
            </a:pPr>
            <a:r>
              <a:rPr lang="en-US" b="1" i="1" dirty="0" smtClean="0">
                <a:solidFill>
                  <a:srgbClr val="002060"/>
                </a:solidFill>
                <a:latin typeface="Book Antiqua" panose="02040602050305030304" pitchFamily="18" charset="0"/>
              </a:rPr>
              <a:t>More Cost Involved </a:t>
            </a:r>
          </a:p>
          <a:p>
            <a:pPr marL="285750" indent="-285750">
              <a:buFont typeface="Arial" panose="020B0604020202020204" pitchFamily="34" charset="0"/>
              <a:buChar char="•"/>
            </a:pPr>
            <a:r>
              <a:rPr lang="en-US" b="1" i="1" dirty="0" smtClean="0">
                <a:solidFill>
                  <a:srgbClr val="002060"/>
                </a:solidFill>
                <a:latin typeface="Book Antiqua" panose="02040602050305030304" pitchFamily="18" charset="0"/>
              </a:rPr>
              <a:t>Service Master Key (SMK) Dependency</a:t>
            </a:r>
          </a:p>
          <a:p>
            <a:endParaRPr lang="en-US" b="1" u="sng" dirty="0">
              <a:latin typeface="Book Antiqua" panose="02040602050305030304" pitchFamily="18" charset="0"/>
            </a:endParaRPr>
          </a:p>
        </p:txBody>
      </p:sp>
      <p:sp>
        <p:nvSpPr>
          <p:cNvPr id="3" name="Slide Number Placeholder 2"/>
          <p:cNvSpPr>
            <a:spLocks noGrp="1"/>
          </p:cNvSpPr>
          <p:nvPr>
            <p:ph type="sldNum" sz="quarter" idx="12"/>
          </p:nvPr>
        </p:nvSpPr>
        <p:spPr/>
        <p:txBody>
          <a:bodyPr/>
          <a:lstStyle/>
          <a:p>
            <a:fld id="{70967765-7EAB-4B97-92A4-0C890A7485A9}" type="slidenum">
              <a:rPr lang="en-IN" smtClean="0"/>
              <a:t>3</a:t>
            </a:fld>
            <a:endParaRPr lang="en-IN"/>
          </a:p>
        </p:txBody>
      </p:sp>
    </p:spTree>
    <p:extLst>
      <p:ext uri="{BB962C8B-B14F-4D97-AF65-F5344CB8AC3E}">
        <p14:creationId xmlns:p14="http://schemas.microsoft.com/office/powerpoint/2010/main" val="3834410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63" y="20297"/>
            <a:ext cx="4696753" cy="923330"/>
          </a:xfrm>
          <a:prstGeom prst="rect">
            <a:avLst/>
          </a:prstGeom>
          <a:noFill/>
        </p:spPr>
        <p:txBody>
          <a:bodyPr wrap="square" rtlCol="0">
            <a:spAutoFit/>
          </a:bodyPr>
          <a:lstStyle/>
          <a:p>
            <a:r>
              <a:rPr lang="en-US" b="1" u="sng" dirty="0" smtClean="0">
                <a:solidFill>
                  <a:srgbClr val="002060"/>
                </a:solidFill>
                <a:latin typeface="Bookman Old Style" panose="02050604050505020204" pitchFamily="18" charset="0"/>
              </a:rPr>
              <a:t>Database Encryption in SQL Server</a:t>
            </a:r>
          </a:p>
          <a:p>
            <a:endParaRPr lang="en-US" dirty="0">
              <a:latin typeface="Book Antiqua" panose="02040602050305030304" pitchFamily="18" charset="0"/>
            </a:endParaRPr>
          </a:p>
          <a:p>
            <a:endParaRPr lang="en-US" b="1" dirty="0" smtClean="0">
              <a:solidFill>
                <a:schemeClr val="accent2">
                  <a:lumMod val="50000"/>
                </a:schemeClr>
              </a:solidFill>
              <a:latin typeface="Book Antiqua" panose="0204060205030503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210" y="394873"/>
            <a:ext cx="8042607" cy="6396335"/>
          </a:xfrm>
          <a:prstGeom prst="rect">
            <a:avLst/>
          </a:prstGeom>
        </p:spPr>
      </p:pic>
      <p:sp>
        <p:nvSpPr>
          <p:cNvPr id="3" name="Slide Number Placeholder 2"/>
          <p:cNvSpPr>
            <a:spLocks noGrp="1"/>
          </p:cNvSpPr>
          <p:nvPr>
            <p:ph type="sldNum" sz="quarter" idx="12"/>
          </p:nvPr>
        </p:nvSpPr>
        <p:spPr/>
        <p:txBody>
          <a:bodyPr/>
          <a:lstStyle/>
          <a:p>
            <a:fld id="{70967765-7EAB-4B97-92A4-0C890A7485A9}" type="slidenum">
              <a:rPr lang="en-IN" smtClean="0"/>
              <a:t>4</a:t>
            </a:fld>
            <a:endParaRPr lang="en-IN"/>
          </a:p>
        </p:txBody>
      </p:sp>
    </p:spTree>
    <p:extLst>
      <p:ext uri="{BB962C8B-B14F-4D97-AF65-F5344CB8AC3E}">
        <p14:creationId xmlns:p14="http://schemas.microsoft.com/office/powerpoint/2010/main" val="3985915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23528" y="548680"/>
            <a:ext cx="129614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19263" y="20297"/>
            <a:ext cx="9017233" cy="5632311"/>
          </a:xfrm>
          <a:prstGeom prst="rect">
            <a:avLst/>
          </a:prstGeom>
          <a:noFill/>
        </p:spPr>
        <p:txBody>
          <a:bodyPr wrap="square" rtlCol="0">
            <a:spAutoFit/>
          </a:bodyPr>
          <a:lstStyle/>
          <a:p>
            <a:r>
              <a:rPr lang="en-US" b="1" u="sng" dirty="0" smtClean="0">
                <a:solidFill>
                  <a:srgbClr val="002060"/>
                </a:solidFill>
                <a:latin typeface="Bookman Old Style" panose="02050604050505020204" pitchFamily="18" charset="0"/>
              </a:rPr>
              <a:t>Column Level encryption in SQL Server</a:t>
            </a:r>
          </a:p>
          <a:p>
            <a:endParaRPr lang="en-US" dirty="0" smtClean="0">
              <a:latin typeface="Book Antiqua" panose="02040602050305030304" pitchFamily="18" charset="0"/>
            </a:endParaRPr>
          </a:p>
          <a:p>
            <a:pPr marL="285750" indent="-285750">
              <a:buFont typeface="Arial" panose="020B0604020202020204" pitchFamily="34" charset="0"/>
              <a:buChar char="•"/>
            </a:pPr>
            <a:r>
              <a:rPr lang="en-US" b="1" i="1" dirty="0" smtClean="0">
                <a:solidFill>
                  <a:srgbClr val="002060"/>
                </a:solidFill>
                <a:latin typeface="Book Antiqua" panose="02040602050305030304" pitchFamily="18" charset="0"/>
              </a:rPr>
              <a:t>Passphrase</a:t>
            </a:r>
          </a:p>
          <a:p>
            <a:pPr marL="285750" indent="-285750">
              <a:buFont typeface="Arial" panose="020B0604020202020204" pitchFamily="34" charset="0"/>
              <a:buChar char="•"/>
            </a:pPr>
            <a:r>
              <a:rPr lang="en-US" b="1" i="1" dirty="0" smtClean="0">
                <a:solidFill>
                  <a:srgbClr val="002060"/>
                </a:solidFill>
                <a:latin typeface="Book Antiqua" panose="02040602050305030304" pitchFamily="18" charset="0"/>
              </a:rPr>
              <a:t>Asymmetric Key</a:t>
            </a:r>
          </a:p>
          <a:p>
            <a:pPr marL="285750" indent="-285750">
              <a:buFont typeface="Arial" panose="020B0604020202020204" pitchFamily="34" charset="0"/>
              <a:buChar char="•"/>
            </a:pPr>
            <a:r>
              <a:rPr lang="en-US" b="1" i="1" dirty="0" smtClean="0">
                <a:solidFill>
                  <a:srgbClr val="002060"/>
                </a:solidFill>
                <a:latin typeface="Book Antiqua" panose="02040602050305030304" pitchFamily="18" charset="0"/>
              </a:rPr>
              <a:t>Symmetric Key</a:t>
            </a:r>
          </a:p>
          <a:p>
            <a:pPr marL="285750" indent="-285750">
              <a:buFont typeface="Arial" panose="020B0604020202020204" pitchFamily="34" charset="0"/>
              <a:buChar char="•"/>
            </a:pPr>
            <a:r>
              <a:rPr lang="en-US" b="1" i="1" dirty="0" smtClean="0">
                <a:solidFill>
                  <a:srgbClr val="002060"/>
                </a:solidFill>
                <a:latin typeface="Book Antiqua" panose="02040602050305030304" pitchFamily="18" charset="0"/>
              </a:rPr>
              <a:t>Certificate</a:t>
            </a:r>
          </a:p>
          <a:p>
            <a:endParaRPr lang="en-US" b="1" dirty="0" smtClean="0">
              <a:solidFill>
                <a:schemeClr val="accent2">
                  <a:lumMod val="50000"/>
                </a:schemeClr>
              </a:solidFill>
              <a:latin typeface="Book Antiqua" panose="02040602050305030304" pitchFamily="18" charset="0"/>
            </a:endParaRPr>
          </a:p>
          <a:p>
            <a:r>
              <a:rPr lang="en-US" b="1" u="sng" dirty="0" smtClean="0">
                <a:solidFill>
                  <a:srgbClr val="002060"/>
                </a:solidFill>
                <a:latin typeface="Bookman Old Style" panose="02050604050505020204" pitchFamily="18" charset="0"/>
              </a:rPr>
              <a:t>Passphrase</a:t>
            </a:r>
          </a:p>
          <a:p>
            <a:endParaRPr lang="en-US" dirty="0">
              <a:solidFill>
                <a:srgbClr val="002060"/>
              </a:solidFill>
              <a:latin typeface="Bookman Old Style" panose="02050604050505020204" pitchFamily="18" charset="0"/>
            </a:endParaRPr>
          </a:p>
          <a:p>
            <a:r>
              <a:rPr lang="en-US" b="1" dirty="0" smtClean="0">
                <a:solidFill>
                  <a:schemeClr val="accent2">
                    <a:lumMod val="50000"/>
                  </a:schemeClr>
                </a:solidFill>
                <a:latin typeface="Book Antiqua" panose="02040602050305030304" pitchFamily="18" charset="0"/>
              </a:rPr>
              <a:t>In this type of encryption mechanism a Phrase is used to encrypt a column value (Password). The same Phrase is used both for Encryption and Decryption.</a:t>
            </a:r>
          </a:p>
          <a:p>
            <a:endParaRPr lang="en-US" b="1" dirty="0">
              <a:solidFill>
                <a:schemeClr val="accent2">
                  <a:lumMod val="50000"/>
                </a:schemeClr>
              </a:solidFill>
              <a:latin typeface="Book Antiqua" panose="02040602050305030304" pitchFamily="18" charset="0"/>
            </a:endParaRPr>
          </a:p>
          <a:p>
            <a:r>
              <a:rPr lang="en-US" b="1" dirty="0" smtClean="0">
                <a:solidFill>
                  <a:schemeClr val="accent2">
                    <a:lumMod val="50000"/>
                  </a:schemeClr>
                </a:solidFill>
                <a:latin typeface="Book Antiqua" panose="02040602050305030304" pitchFamily="18" charset="0"/>
              </a:rPr>
              <a:t>This simple encryption mechanism if used wisely, could provide a better column level encryption overcoming the challenges which other encryption mechanisms may have.</a:t>
            </a:r>
          </a:p>
          <a:p>
            <a:endParaRPr lang="en-US" b="1" dirty="0">
              <a:solidFill>
                <a:schemeClr val="accent2">
                  <a:lumMod val="50000"/>
                </a:schemeClr>
              </a:solidFill>
              <a:latin typeface="Book Antiqua" panose="02040602050305030304" pitchFamily="18" charset="0"/>
            </a:endParaRPr>
          </a:p>
          <a:p>
            <a:r>
              <a:rPr lang="en-US" b="1" dirty="0" smtClean="0">
                <a:solidFill>
                  <a:schemeClr val="accent2">
                    <a:lumMod val="50000"/>
                  </a:schemeClr>
                </a:solidFill>
                <a:latin typeface="Book Antiqua" panose="02040602050305030304" pitchFamily="18" charset="0"/>
              </a:rPr>
              <a:t> The following slide will describe the challenges faced while using Encryption mechanism that depends on SMK. </a:t>
            </a:r>
            <a:r>
              <a:rPr lang="en-US" b="1" i="1" dirty="0" smtClean="0">
                <a:solidFill>
                  <a:srgbClr val="002060"/>
                </a:solidFill>
                <a:latin typeface="Book Antiqua" panose="02040602050305030304" pitchFamily="18" charset="0"/>
              </a:rPr>
              <a:t>Symmetric Key, Asymmetric Key and Certificate</a:t>
            </a:r>
            <a:r>
              <a:rPr lang="en-US" b="1" dirty="0" smtClean="0">
                <a:solidFill>
                  <a:schemeClr val="accent2">
                    <a:lumMod val="50000"/>
                  </a:schemeClr>
                </a:solidFill>
                <a:latin typeface="Book Antiqua" panose="02040602050305030304" pitchFamily="18" charset="0"/>
              </a:rPr>
              <a:t> encryption mechanisms are dependent on SMK  </a:t>
            </a:r>
          </a:p>
          <a:p>
            <a:endParaRPr lang="en-US" b="1" dirty="0" smtClean="0">
              <a:solidFill>
                <a:schemeClr val="accent2">
                  <a:lumMod val="50000"/>
                </a:schemeClr>
              </a:solidFill>
              <a:latin typeface="Book Antiqua" panose="02040602050305030304" pitchFamily="18" charset="0"/>
            </a:endParaRPr>
          </a:p>
        </p:txBody>
      </p:sp>
      <p:sp>
        <p:nvSpPr>
          <p:cNvPr id="4" name="Slide Number Placeholder 3"/>
          <p:cNvSpPr>
            <a:spLocks noGrp="1"/>
          </p:cNvSpPr>
          <p:nvPr>
            <p:ph type="sldNum" sz="quarter" idx="12"/>
          </p:nvPr>
        </p:nvSpPr>
        <p:spPr/>
        <p:txBody>
          <a:bodyPr/>
          <a:lstStyle/>
          <a:p>
            <a:fld id="{70967765-7EAB-4B97-92A4-0C890A7485A9}" type="slidenum">
              <a:rPr lang="en-IN" smtClean="0"/>
              <a:t>5</a:t>
            </a:fld>
            <a:endParaRPr lang="en-IN"/>
          </a:p>
        </p:txBody>
      </p:sp>
    </p:spTree>
    <p:extLst>
      <p:ext uri="{BB962C8B-B14F-4D97-AF65-F5344CB8AC3E}">
        <p14:creationId xmlns:p14="http://schemas.microsoft.com/office/powerpoint/2010/main" val="1128162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63" y="20297"/>
            <a:ext cx="9017233" cy="6186309"/>
          </a:xfrm>
          <a:prstGeom prst="rect">
            <a:avLst/>
          </a:prstGeom>
          <a:noFill/>
        </p:spPr>
        <p:txBody>
          <a:bodyPr wrap="square" rtlCol="0">
            <a:spAutoFit/>
          </a:bodyPr>
          <a:lstStyle/>
          <a:p>
            <a:r>
              <a:rPr lang="en-US" b="1" u="sng" dirty="0" smtClean="0">
                <a:solidFill>
                  <a:srgbClr val="002060"/>
                </a:solidFill>
                <a:latin typeface="Bookman Old Style" panose="02050604050505020204" pitchFamily="18" charset="0"/>
              </a:rPr>
              <a:t>Major Challenges</a:t>
            </a:r>
          </a:p>
          <a:p>
            <a:endParaRPr lang="en-US" dirty="0" smtClean="0">
              <a:latin typeface="Book Antiqua" panose="02040602050305030304" pitchFamily="18" charset="0"/>
            </a:endParaRPr>
          </a:p>
          <a:p>
            <a:pPr marL="285750" indent="-285750">
              <a:buFont typeface="Arial" panose="020B0604020202020204" pitchFamily="34" charset="0"/>
              <a:buChar char="•"/>
            </a:pPr>
            <a:r>
              <a:rPr lang="en-US" b="1" dirty="0" smtClean="0">
                <a:solidFill>
                  <a:srgbClr val="FF0000"/>
                </a:solidFill>
                <a:latin typeface="Book Antiqua" panose="02040602050305030304" pitchFamily="18" charset="0"/>
              </a:rPr>
              <a:t>Server Migration</a:t>
            </a:r>
          </a:p>
          <a:p>
            <a:endParaRPr lang="en-US" b="1" dirty="0" smtClean="0">
              <a:solidFill>
                <a:srgbClr val="FF0000"/>
              </a:solidFill>
              <a:latin typeface="Book Antiqua" panose="02040602050305030304" pitchFamily="18" charset="0"/>
            </a:endParaRPr>
          </a:p>
          <a:p>
            <a:r>
              <a:rPr lang="en-US" b="1" i="1" dirty="0">
                <a:solidFill>
                  <a:schemeClr val="accent2">
                    <a:lumMod val="50000"/>
                  </a:schemeClr>
                </a:solidFill>
                <a:latin typeface="Book Antiqua" panose="02040602050305030304" pitchFamily="18" charset="0"/>
              </a:rPr>
              <a:t>	</a:t>
            </a:r>
            <a:r>
              <a:rPr lang="en-US" b="1" i="1" dirty="0" smtClean="0">
                <a:solidFill>
                  <a:srgbClr val="002060"/>
                </a:solidFill>
                <a:latin typeface="Book Antiqua" panose="02040602050305030304" pitchFamily="18" charset="0"/>
              </a:rPr>
              <a:t>When a table uses Symmetric, Asymmetric Key or Certificate to encrypt the 	column data then these objects are depended on the SMK. Every SQL Server 	instance has a SMK which is unique. So, let’s say, if a database is migrated 	from Server A to B, the SMK’s will be different and the encryption mechanism 	of A will not work on B until the SMK of A is restored on B. This may lead to 	data loss if B already has some encryption mechanism built on it which uses 	the SMK of B as SMK of A won’t be able to decrypt the encrypted data 	already present in B</a:t>
            </a:r>
          </a:p>
          <a:p>
            <a:endParaRPr lang="en-US" b="1" i="1" dirty="0" smtClean="0">
              <a:solidFill>
                <a:srgbClr val="002060"/>
              </a:solidFill>
              <a:latin typeface="Book Antiqua" panose="02040602050305030304" pitchFamily="18" charset="0"/>
            </a:endParaRPr>
          </a:p>
          <a:p>
            <a:pPr marL="285750" indent="-285750">
              <a:buFont typeface="Arial" panose="020B0604020202020204" pitchFamily="34" charset="0"/>
              <a:buChar char="•"/>
            </a:pPr>
            <a:r>
              <a:rPr lang="en-US" b="1" dirty="0" smtClean="0">
                <a:solidFill>
                  <a:srgbClr val="FF0000"/>
                </a:solidFill>
                <a:latin typeface="Book Antiqua" panose="02040602050305030304" pitchFamily="18" charset="0"/>
              </a:rPr>
              <a:t>Increased Development Time</a:t>
            </a:r>
          </a:p>
          <a:p>
            <a:pPr marL="285750" indent="-285750">
              <a:buFont typeface="Arial" panose="020B0604020202020204" pitchFamily="34" charset="0"/>
              <a:buChar char="•"/>
            </a:pPr>
            <a:endParaRPr lang="en-US" b="1" dirty="0" smtClean="0">
              <a:solidFill>
                <a:srgbClr val="FF0000"/>
              </a:solidFill>
              <a:latin typeface="Book Antiqua" panose="02040602050305030304" pitchFamily="18" charset="0"/>
            </a:endParaRPr>
          </a:p>
          <a:p>
            <a:r>
              <a:rPr lang="en-US" b="1" i="1" dirty="0" smtClean="0">
                <a:solidFill>
                  <a:srgbClr val="FF0000"/>
                </a:solidFill>
                <a:latin typeface="Book Antiqua" panose="02040602050305030304" pitchFamily="18" charset="0"/>
              </a:rPr>
              <a:t>	</a:t>
            </a:r>
            <a:r>
              <a:rPr lang="en-US" b="1" i="1" dirty="0" smtClean="0">
                <a:solidFill>
                  <a:srgbClr val="002060"/>
                </a:solidFill>
                <a:latin typeface="Book Antiqua" panose="02040602050305030304" pitchFamily="18" charset="0"/>
              </a:rPr>
              <a:t>During the server migration process, the restoration of SMK in the new 	server is required, as a result there will be re-work associated to manage the 	existing encrypted data in the new server.</a:t>
            </a:r>
          </a:p>
          <a:p>
            <a:endParaRPr lang="en-US" b="1" i="1" dirty="0" smtClean="0">
              <a:solidFill>
                <a:srgbClr val="002060"/>
              </a:solidFill>
              <a:latin typeface="Book Antiqua" panose="02040602050305030304" pitchFamily="18" charset="0"/>
            </a:endParaRPr>
          </a:p>
          <a:p>
            <a:pPr marL="285750" indent="-285750">
              <a:buFont typeface="Arial" panose="020B0604020202020204" pitchFamily="34" charset="0"/>
              <a:buChar char="•"/>
            </a:pPr>
            <a:r>
              <a:rPr lang="en-US" b="1" dirty="0" smtClean="0">
                <a:solidFill>
                  <a:srgbClr val="FF0000"/>
                </a:solidFill>
                <a:latin typeface="Book Antiqua" panose="02040602050305030304" pitchFamily="18" charset="0"/>
              </a:rPr>
              <a:t>SMK depended and High Maintainability</a:t>
            </a:r>
          </a:p>
          <a:p>
            <a:pPr marL="285750" indent="-285750">
              <a:buFont typeface="Arial" panose="020B0604020202020204" pitchFamily="34" charset="0"/>
              <a:buChar char="•"/>
            </a:pPr>
            <a:endParaRPr lang="en-US" b="1" dirty="0" smtClean="0">
              <a:solidFill>
                <a:srgbClr val="FF0000"/>
              </a:solidFill>
              <a:latin typeface="Book Antiqua" panose="02040602050305030304" pitchFamily="18" charset="0"/>
            </a:endParaRPr>
          </a:p>
          <a:p>
            <a:r>
              <a:rPr lang="en-US" b="1" dirty="0">
                <a:solidFill>
                  <a:srgbClr val="FF0000"/>
                </a:solidFill>
                <a:latin typeface="Book Antiqua" panose="02040602050305030304" pitchFamily="18" charset="0"/>
              </a:rPr>
              <a:t>	</a:t>
            </a:r>
            <a:r>
              <a:rPr lang="en-US" b="1" i="1" dirty="0" smtClean="0">
                <a:solidFill>
                  <a:srgbClr val="002060"/>
                </a:solidFill>
                <a:latin typeface="Book Antiqua" panose="02040602050305030304" pitchFamily="18" charset="0"/>
              </a:rPr>
              <a:t>The “Key” or “Certificate” should be maintained properly throughout</a:t>
            </a:r>
            <a:endParaRPr lang="en-US" b="1" dirty="0" smtClean="0">
              <a:solidFill>
                <a:srgbClr val="FF0000"/>
              </a:solidFill>
              <a:latin typeface="Book Antiqua" panose="02040602050305030304" pitchFamily="18" charset="0"/>
            </a:endParaRPr>
          </a:p>
        </p:txBody>
      </p:sp>
      <p:sp>
        <p:nvSpPr>
          <p:cNvPr id="3" name="Slide Number Placeholder 2"/>
          <p:cNvSpPr>
            <a:spLocks noGrp="1"/>
          </p:cNvSpPr>
          <p:nvPr>
            <p:ph type="sldNum" sz="quarter" idx="12"/>
          </p:nvPr>
        </p:nvSpPr>
        <p:spPr/>
        <p:txBody>
          <a:bodyPr/>
          <a:lstStyle/>
          <a:p>
            <a:fld id="{70967765-7EAB-4B97-92A4-0C890A7485A9}" type="slidenum">
              <a:rPr lang="en-IN" smtClean="0"/>
              <a:t>6</a:t>
            </a:fld>
            <a:endParaRPr lang="en-IN"/>
          </a:p>
        </p:txBody>
      </p:sp>
    </p:spTree>
    <p:extLst>
      <p:ext uri="{BB962C8B-B14F-4D97-AF65-F5344CB8AC3E}">
        <p14:creationId xmlns:p14="http://schemas.microsoft.com/office/powerpoint/2010/main" val="34651134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63" y="20297"/>
            <a:ext cx="9017233" cy="6740307"/>
          </a:xfrm>
          <a:prstGeom prst="rect">
            <a:avLst/>
          </a:prstGeom>
          <a:noFill/>
        </p:spPr>
        <p:txBody>
          <a:bodyPr wrap="square" rtlCol="0">
            <a:spAutoFit/>
          </a:bodyPr>
          <a:lstStyle/>
          <a:p>
            <a:r>
              <a:rPr lang="en-US" b="1" u="sng" dirty="0" smtClean="0">
                <a:solidFill>
                  <a:srgbClr val="002060"/>
                </a:solidFill>
                <a:latin typeface="Bookman Old Style" panose="02050604050505020204" pitchFamily="18" charset="0"/>
              </a:rPr>
              <a:t>The Design</a:t>
            </a:r>
          </a:p>
          <a:p>
            <a:endParaRPr lang="en-US" dirty="0" smtClean="0">
              <a:latin typeface="Book Antiqua" panose="02040602050305030304" pitchFamily="18" charset="0"/>
            </a:endParaRPr>
          </a:p>
          <a:p>
            <a:r>
              <a:rPr lang="en-US" b="1" dirty="0" smtClean="0">
                <a:solidFill>
                  <a:schemeClr val="accent2">
                    <a:lumMod val="50000"/>
                  </a:schemeClr>
                </a:solidFill>
                <a:latin typeface="Book Antiqua" panose="02040602050305030304" pitchFamily="18" charset="0"/>
              </a:rPr>
              <a:t>We are going to use the ENCRYPTBYPASSPHRASE and DECRYPTBYPASSPHRASE to build an efficient encryption-decryption mechanism following the most basic Design Principles of SQL Server while considering the following factors:</a:t>
            </a:r>
          </a:p>
          <a:p>
            <a:endParaRPr lang="en-US" b="1" dirty="0" smtClean="0">
              <a:solidFill>
                <a:schemeClr val="accent2">
                  <a:lumMod val="50000"/>
                </a:schemeClr>
              </a:solidFill>
              <a:latin typeface="Book Antiqua" panose="02040602050305030304" pitchFamily="18" charset="0"/>
            </a:endParaRPr>
          </a:p>
          <a:p>
            <a:pPr marL="285750" indent="-285750">
              <a:buFont typeface="Arial" panose="020B0604020202020204" pitchFamily="34" charset="0"/>
              <a:buChar char="•"/>
            </a:pPr>
            <a:r>
              <a:rPr lang="en-US" b="1" i="1" dirty="0" smtClean="0">
                <a:solidFill>
                  <a:srgbClr val="FF0000"/>
                </a:solidFill>
                <a:latin typeface="Book Antiqua" panose="02040602050305030304" pitchFamily="18" charset="0"/>
              </a:rPr>
              <a:t>Scalar Valued Functions</a:t>
            </a:r>
          </a:p>
          <a:p>
            <a:pPr marL="285750" indent="-285750">
              <a:buFont typeface="Arial" panose="020B0604020202020204" pitchFamily="34" charset="0"/>
              <a:buChar char="•"/>
            </a:pPr>
            <a:r>
              <a:rPr lang="en-US" b="1" i="1" dirty="0" smtClean="0">
                <a:solidFill>
                  <a:srgbClr val="FF0000"/>
                </a:solidFill>
                <a:latin typeface="Book Antiqua" panose="02040602050305030304" pitchFamily="18" charset="0"/>
              </a:rPr>
              <a:t>Views</a:t>
            </a:r>
          </a:p>
          <a:p>
            <a:pPr marL="285750" indent="-285750">
              <a:buFont typeface="Arial" panose="020B0604020202020204" pitchFamily="34" charset="0"/>
              <a:buChar char="•"/>
            </a:pPr>
            <a:r>
              <a:rPr lang="en-US" b="1" i="1" dirty="0" smtClean="0">
                <a:solidFill>
                  <a:srgbClr val="FF0000"/>
                </a:solidFill>
                <a:latin typeface="Book Antiqua" panose="02040602050305030304" pitchFamily="18" charset="0"/>
              </a:rPr>
              <a:t>Security</a:t>
            </a:r>
          </a:p>
          <a:p>
            <a:pPr marL="285750" indent="-285750">
              <a:buFont typeface="Arial" panose="020B0604020202020204" pitchFamily="34" charset="0"/>
              <a:buChar char="•"/>
            </a:pPr>
            <a:r>
              <a:rPr lang="en-US" b="1" i="1" dirty="0" smtClean="0">
                <a:solidFill>
                  <a:srgbClr val="FF0000"/>
                </a:solidFill>
                <a:latin typeface="Book Antiqua" panose="02040602050305030304" pitchFamily="18" charset="0"/>
              </a:rPr>
              <a:t>Unique Identifier </a:t>
            </a:r>
          </a:p>
          <a:p>
            <a:pPr marL="285750" indent="-285750">
              <a:buFont typeface="Arial" panose="020B0604020202020204" pitchFamily="34" charset="0"/>
              <a:buChar char="•"/>
            </a:pPr>
            <a:r>
              <a:rPr lang="en-US" b="1" i="1" dirty="0" smtClean="0">
                <a:solidFill>
                  <a:srgbClr val="FF0000"/>
                </a:solidFill>
                <a:latin typeface="Book Antiqua" panose="02040602050305030304" pitchFamily="18" charset="0"/>
              </a:rPr>
              <a:t>Password Vaulting and Trigger</a:t>
            </a:r>
          </a:p>
          <a:p>
            <a:endParaRPr lang="en-US" b="1" i="1" dirty="0" smtClean="0">
              <a:solidFill>
                <a:srgbClr val="FF0000"/>
              </a:solidFill>
              <a:latin typeface="Book Antiqua" panose="02040602050305030304" pitchFamily="18" charset="0"/>
            </a:endParaRPr>
          </a:p>
          <a:p>
            <a:r>
              <a:rPr lang="en-US" b="1" dirty="0" smtClean="0">
                <a:solidFill>
                  <a:schemeClr val="accent2">
                    <a:lumMod val="50000"/>
                  </a:schemeClr>
                </a:solidFill>
                <a:latin typeface="Book Antiqua" panose="02040602050305030304" pitchFamily="18" charset="0"/>
              </a:rPr>
              <a:t>The two Scalar Valued Functions namely </a:t>
            </a:r>
            <a:r>
              <a:rPr lang="en-US" b="1" dirty="0" err="1" smtClean="0">
                <a:solidFill>
                  <a:schemeClr val="accent2">
                    <a:lumMod val="50000"/>
                  </a:schemeClr>
                </a:solidFill>
                <a:latin typeface="Book Antiqua" panose="02040602050305030304" pitchFamily="18" charset="0"/>
              </a:rPr>
              <a:t>dbo.fn_Encrypt</a:t>
            </a:r>
            <a:r>
              <a:rPr lang="en-US" b="1" dirty="0" smtClean="0">
                <a:solidFill>
                  <a:schemeClr val="accent2">
                    <a:lumMod val="50000"/>
                  </a:schemeClr>
                </a:solidFill>
                <a:latin typeface="Book Antiqua" panose="02040602050305030304" pitchFamily="18" charset="0"/>
              </a:rPr>
              <a:t> and </a:t>
            </a:r>
            <a:r>
              <a:rPr lang="en-US" b="1" dirty="0" err="1" smtClean="0">
                <a:solidFill>
                  <a:schemeClr val="accent2">
                    <a:lumMod val="50000"/>
                  </a:schemeClr>
                </a:solidFill>
                <a:latin typeface="Book Antiqua" panose="02040602050305030304" pitchFamily="18" charset="0"/>
              </a:rPr>
              <a:t>dbo.fn_Decrypt</a:t>
            </a:r>
            <a:r>
              <a:rPr lang="en-US" b="1" dirty="0" smtClean="0">
                <a:solidFill>
                  <a:schemeClr val="accent2">
                    <a:lumMod val="50000"/>
                  </a:schemeClr>
                </a:solidFill>
                <a:latin typeface="Book Antiqua" panose="02040602050305030304" pitchFamily="18" charset="0"/>
              </a:rPr>
              <a:t> uses the SQL Server’s in-built ENCRYPTBYPASSPHRASE and DECRYPTBYPASSPHRASE to encrypt and decrypt the column data</a:t>
            </a:r>
          </a:p>
          <a:p>
            <a:endParaRPr lang="en-US" b="1" dirty="0">
              <a:solidFill>
                <a:schemeClr val="accent2">
                  <a:lumMod val="50000"/>
                </a:schemeClr>
              </a:solidFill>
              <a:latin typeface="Book Antiqua" panose="02040602050305030304" pitchFamily="18" charset="0"/>
            </a:endParaRPr>
          </a:p>
          <a:p>
            <a:r>
              <a:rPr lang="en-US" b="1" dirty="0" smtClean="0">
                <a:solidFill>
                  <a:schemeClr val="accent2">
                    <a:lumMod val="50000"/>
                  </a:schemeClr>
                </a:solidFill>
                <a:latin typeface="Book Antiqua" panose="02040602050305030304" pitchFamily="18" charset="0"/>
              </a:rPr>
              <a:t>The Views namely </a:t>
            </a:r>
            <a:r>
              <a:rPr lang="en-US" b="1" dirty="0" err="1" smtClean="0">
                <a:solidFill>
                  <a:schemeClr val="accent2">
                    <a:lumMod val="50000"/>
                  </a:schemeClr>
                </a:solidFill>
                <a:latin typeface="Book Antiqua" panose="02040602050305030304" pitchFamily="18" charset="0"/>
              </a:rPr>
              <a:t>dbo.vw_Encrypt</a:t>
            </a:r>
            <a:r>
              <a:rPr lang="en-US" b="1" dirty="0" smtClean="0">
                <a:solidFill>
                  <a:schemeClr val="accent2">
                    <a:lumMod val="50000"/>
                  </a:schemeClr>
                </a:solidFill>
                <a:latin typeface="Book Antiqua" panose="02040602050305030304" pitchFamily="18" charset="0"/>
              </a:rPr>
              <a:t> and </a:t>
            </a:r>
            <a:r>
              <a:rPr lang="en-US" b="1" dirty="0" err="1" smtClean="0">
                <a:solidFill>
                  <a:schemeClr val="accent2">
                    <a:lumMod val="50000"/>
                  </a:schemeClr>
                </a:solidFill>
                <a:latin typeface="Book Antiqua" panose="02040602050305030304" pitchFamily="18" charset="0"/>
              </a:rPr>
              <a:t>dbo.vw_Decrypt</a:t>
            </a:r>
            <a:r>
              <a:rPr lang="en-US" b="1" dirty="0" smtClean="0">
                <a:solidFill>
                  <a:schemeClr val="accent2">
                    <a:lumMod val="50000"/>
                  </a:schemeClr>
                </a:solidFill>
                <a:latin typeface="Book Antiqua" panose="02040602050305030304" pitchFamily="18" charset="0"/>
              </a:rPr>
              <a:t>  calls the functions and represents the final data. The table with sensitive data will be hidden and can be only accessed through these views</a:t>
            </a:r>
          </a:p>
          <a:p>
            <a:endParaRPr lang="en-US" b="1" dirty="0">
              <a:solidFill>
                <a:schemeClr val="accent2">
                  <a:lumMod val="50000"/>
                </a:schemeClr>
              </a:solidFill>
              <a:latin typeface="Book Antiqua" panose="02040602050305030304" pitchFamily="18" charset="0"/>
            </a:endParaRPr>
          </a:p>
          <a:p>
            <a:r>
              <a:rPr lang="en-US" b="1" dirty="0" smtClean="0">
                <a:solidFill>
                  <a:schemeClr val="accent2">
                    <a:lumMod val="50000"/>
                  </a:schemeClr>
                </a:solidFill>
                <a:latin typeface="Book Antiqua" panose="02040602050305030304" pitchFamily="18" charset="0"/>
              </a:rPr>
              <a:t>SQL Server’s secured login is used to provide “SELECT” access only to the Views. The “Phrase” here is the Unique Identifier which is generated  automatically through an automated script </a:t>
            </a:r>
            <a:endParaRPr lang="en-US" b="1" dirty="0">
              <a:solidFill>
                <a:schemeClr val="accent2">
                  <a:lumMod val="50000"/>
                </a:schemeClr>
              </a:solidFill>
              <a:latin typeface="Book Antiqua" panose="02040602050305030304" pitchFamily="18" charset="0"/>
            </a:endParaRPr>
          </a:p>
        </p:txBody>
      </p:sp>
      <p:sp>
        <p:nvSpPr>
          <p:cNvPr id="3" name="Slide Number Placeholder 2"/>
          <p:cNvSpPr>
            <a:spLocks noGrp="1"/>
          </p:cNvSpPr>
          <p:nvPr>
            <p:ph type="sldNum" sz="quarter" idx="12"/>
          </p:nvPr>
        </p:nvSpPr>
        <p:spPr/>
        <p:txBody>
          <a:bodyPr/>
          <a:lstStyle/>
          <a:p>
            <a:fld id="{70967765-7EAB-4B97-92A4-0C890A7485A9}" type="slidenum">
              <a:rPr lang="en-IN" smtClean="0"/>
              <a:t>7</a:t>
            </a:fld>
            <a:endParaRPr lang="en-IN"/>
          </a:p>
        </p:txBody>
      </p:sp>
    </p:spTree>
    <p:extLst>
      <p:ext uri="{BB962C8B-B14F-4D97-AF65-F5344CB8AC3E}">
        <p14:creationId xmlns:p14="http://schemas.microsoft.com/office/powerpoint/2010/main" val="4208018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63" y="20297"/>
            <a:ext cx="9017233" cy="923330"/>
          </a:xfrm>
          <a:prstGeom prst="rect">
            <a:avLst/>
          </a:prstGeom>
          <a:noFill/>
        </p:spPr>
        <p:txBody>
          <a:bodyPr wrap="square" rtlCol="0">
            <a:spAutoFit/>
          </a:bodyPr>
          <a:lstStyle/>
          <a:p>
            <a:r>
              <a:rPr lang="en-US" b="1" dirty="0" smtClean="0">
                <a:solidFill>
                  <a:schemeClr val="accent2">
                    <a:lumMod val="50000"/>
                  </a:schemeClr>
                </a:solidFill>
                <a:latin typeface="Bookman Old Style" panose="02050604050505020204" pitchFamily="18" charset="0"/>
              </a:rPr>
              <a:t>Password Vaulting is maintained in a table in the following way</a:t>
            </a:r>
          </a:p>
          <a:p>
            <a:endParaRPr lang="en-US" b="1" dirty="0">
              <a:solidFill>
                <a:schemeClr val="accent2">
                  <a:lumMod val="50000"/>
                </a:schemeClr>
              </a:solidFill>
              <a:latin typeface="Bookman Old Style" panose="02050604050505020204" pitchFamily="18" charset="0"/>
            </a:endParaRPr>
          </a:p>
          <a:p>
            <a:endParaRPr lang="en-US" b="1" dirty="0" smtClean="0">
              <a:solidFill>
                <a:schemeClr val="accent2">
                  <a:lumMod val="50000"/>
                </a:schemeClr>
              </a:solidFill>
              <a:latin typeface="Bookman Old Style" panose="020506040505050202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145450821"/>
              </p:ext>
            </p:extLst>
          </p:nvPr>
        </p:nvGraphicFramePr>
        <p:xfrm>
          <a:off x="827584" y="692696"/>
          <a:ext cx="6096000" cy="7416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solidFill>
                            <a:srgbClr val="002060"/>
                          </a:solidFill>
                        </a:rPr>
                        <a:t>ID</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rgbClr val="002060"/>
                          </a:solidFill>
                        </a:rPr>
                        <a:t>PASSKEY</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rgbClr val="002060"/>
                          </a:solidFill>
                        </a:rPr>
                        <a:t>ISVALID</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rgbClr val="002060"/>
                          </a:solidFill>
                        </a:rPr>
                        <a:t>GENDATE</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400" b="1" dirty="0" smtClean="0">
                          <a:solidFill>
                            <a:srgbClr val="002060"/>
                          </a:solidFill>
                        </a:rPr>
                        <a:t>Auto</a:t>
                      </a:r>
                      <a:r>
                        <a:rPr lang="en-US" sz="1400" b="1" baseline="0" dirty="0" smtClean="0">
                          <a:solidFill>
                            <a:srgbClr val="002060"/>
                          </a:solidFill>
                        </a:rPr>
                        <a:t> Number</a:t>
                      </a:r>
                      <a:endParaRPr lang="en-IN" sz="1400"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smtClean="0">
                          <a:solidFill>
                            <a:srgbClr val="002060"/>
                          </a:solidFill>
                        </a:rPr>
                        <a:t>Unique Identifier</a:t>
                      </a:r>
                      <a:endParaRPr lang="en-IN" sz="1400"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smtClean="0">
                          <a:solidFill>
                            <a:srgbClr val="002060"/>
                          </a:solidFill>
                        </a:rPr>
                        <a:t>0</a:t>
                      </a:r>
                      <a:r>
                        <a:rPr lang="en-US" sz="1400" b="1" baseline="0" dirty="0" smtClean="0">
                          <a:solidFill>
                            <a:srgbClr val="002060"/>
                          </a:solidFill>
                        </a:rPr>
                        <a:t> or 1</a:t>
                      </a:r>
                      <a:endParaRPr lang="en-IN" sz="1400"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smtClean="0">
                          <a:solidFill>
                            <a:srgbClr val="002060"/>
                          </a:solidFill>
                        </a:rPr>
                        <a:t>Today’s Date</a:t>
                      </a:r>
                      <a:endParaRPr lang="en-IN" sz="1400" b="1"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TextBox 3"/>
          <p:cNvSpPr txBox="1"/>
          <p:nvPr/>
        </p:nvSpPr>
        <p:spPr>
          <a:xfrm>
            <a:off x="64228" y="1700808"/>
            <a:ext cx="9017233" cy="4801314"/>
          </a:xfrm>
          <a:prstGeom prst="rect">
            <a:avLst/>
          </a:prstGeom>
          <a:noFill/>
        </p:spPr>
        <p:txBody>
          <a:bodyPr wrap="square" rtlCol="0">
            <a:spAutoFit/>
          </a:bodyPr>
          <a:lstStyle/>
          <a:p>
            <a:r>
              <a:rPr lang="en-US" b="1" dirty="0" smtClean="0">
                <a:solidFill>
                  <a:schemeClr val="accent2">
                    <a:lumMod val="50000"/>
                  </a:schemeClr>
                </a:solidFill>
                <a:latin typeface="Bookman Old Style" panose="02050604050505020204" pitchFamily="18" charset="0"/>
              </a:rPr>
              <a:t>The Unique Identifier is generated everyday and is valid for 24 hrs. You cannot generate more than one PASSKEY in a day which is controlled by a Trigger defined on the table.</a:t>
            </a:r>
          </a:p>
          <a:p>
            <a:endParaRPr lang="en-US" b="1" dirty="0">
              <a:solidFill>
                <a:schemeClr val="accent2">
                  <a:lumMod val="50000"/>
                </a:schemeClr>
              </a:solidFill>
              <a:latin typeface="Bookman Old Style" panose="02050604050505020204" pitchFamily="18" charset="0"/>
            </a:endParaRPr>
          </a:p>
          <a:p>
            <a:r>
              <a:rPr lang="en-US" b="1" dirty="0" smtClean="0">
                <a:solidFill>
                  <a:schemeClr val="accent2">
                    <a:lumMod val="50000"/>
                  </a:schemeClr>
                </a:solidFill>
                <a:latin typeface="Bookman Old Style" panose="02050604050505020204" pitchFamily="18" charset="0"/>
              </a:rPr>
              <a:t>This PASSKEY is used by the Functions to Encrypt or Decrypt data. If the password vaulting table doesn’t get refreshed every 24 </a:t>
            </a:r>
            <a:r>
              <a:rPr lang="en-US" b="1" dirty="0" err="1" smtClean="0">
                <a:solidFill>
                  <a:schemeClr val="accent2">
                    <a:lumMod val="50000"/>
                  </a:schemeClr>
                </a:solidFill>
                <a:latin typeface="Bookman Old Style" panose="02050604050505020204" pitchFamily="18" charset="0"/>
              </a:rPr>
              <a:t>hrs</a:t>
            </a:r>
            <a:r>
              <a:rPr lang="en-US" b="1" dirty="0" smtClean="0">
                <a:solidFill>
                  <a:schemeClr val="accent2">
                    <a:lumMod val="50000"/>
                  </a:schemeClr>
                </a:solidFill>
                <a:latin typeface="Bookman Old Style" panose="02050604050505020204" pitchFamily="18" charset="0"/>
              </a:rPr>
              <a:t> (12:00 am) then the views will display </a:t>
            </a:r>
            <a:r>
              <a:rPr lang="en-US" b="1" i="1" dirty="0" smtClean="0">
                <a:solidFill>
                  <a:schemeClr val="accent2">
                    <a:lumMod val="50000"/>
                  </a:schemeClr>
                </a:solidFill>
                <a:latin typeface="Bookman Old Style" panose="02050604050505020204" pitchFamily="18" charset="0"/>
              </a:rPr>
              <a:t>“Password has expired”</a:t>
            </a:r>
            <a:r>
              <a:rPr lang="en-US" b="1" dirty="0" smtClean="0">
                <a:solidFill>
                  <a:schemeClr val="accent2">
                    <a:lumMod val="50000"/>
                  </a:schemeClr>
                </a:solidFill>
                <a:latin typeface="Bookman Old Style" panose="02050604050505020204" pitchFamily="18" charset="0"/>
              </a:rPr>
              <a:t> as output.</a:t>
            </a:r>
          </a:p>
          <a:p>
            <a:endParaRPr lang="en-US" b="1" dirty="0">
              <a:solidFill>
                <a:schemeClr val="accent2">
                  <a:lumMod val="50000"/>
                </a:schemeClr>
              </a:solidFill>
              <a:latin typeface="Bookman Old Style" panose="02050604050505020204" pitchFamily="18" charset="0"/>
            </a:endParaRPr>
          </a:p>
          <a:p>
            <a:r>
              <a:rPr lang="en-US" b="1" dirty="0" smtClean="0">
                <a:solidFill>
                  <a:schemeClr val="accent2">
                    <a:lumMod val="50000"/>
                  </a:schemeClr>
                </a:solidFill>
                <a:latin typeface="Bookman Old Style" panose="02050604050505020204" pitchFamily="18" charset="0"/>
              </a:rPr>
              <a:t>The Password Vaulting ensures better security and automatic maintenance of the KEY and also it is SMK independent i.e. No SMK restoration is required during migration. </a:t>
            </a:r>
          </a:p>
          <a:p>
            <a:r>
              <a:rPr lang="en-US" b="1" dirty="0" smtClean="0">
                <a:solidFill>
                  <a:schemeClr val="accent2">
                    <a:lumMod val="50000"/>
                  </a:schemeClr>
                </a:solidFill>
                <a:latin typeface="Bookman Old Style" panose="02050604050505020204" pitchFamily="18" charset="0"/>
              </a:rPr>
              <a:t>Thus we have come up with a design which can be efficient for encrypting column data like “Email Address”, “Passwords”, “Credit Card Numbers” etc. using the most basic encryption mechanism. The server migration time and effort thus reduces which also saves budget as this entire setup is just a SQL Script which needs to be maintained in Source Controls like TFS or SVN.</a:t>
            </a:r>
          </a:p>
        </p:txBody>
      </p:sp>
      <p:sp>
        <p:nvSpPr>
          <p:cNvPr id="5" name="Slide Number Placeholder 4"/>
          <p:cNvSpPr>
            <a:spLocks noGrp="1"/>
          </p:cNvSpPr>
          <p:nvPr>
            <p:ph type="sldNum" sz="quarter" idx="12"/>
          </p:nvPr>
        </p:nvSpPr>
        <p:spPr/>
        <p:txBody>
          <a:bodyPr/>
          <a:lstStyle/>
          <a:p>
            <a:fld id="{70967765-7EAB-4B97-92A4-0C890A7485A9}" type="slidenum">
              <a:rPr lang="en-IN" smtClean="0"/>
              <a:t>8</a:t>
            </a:fld>
            <a:endParaRPr lang="en-IN"/>
          </a:p>
        </p:txBody>
      </p:sp>
    </p:spTree>
    <p:extLst>
      <p:ext uri="{BB962C8B-B14F-4D97-AF65-F5344CB8AC3E}">
        <p14:creationId xmlns:p14="http://schemas.microsoft.com/office/powerpoint/2010/main" val="2834304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1772" y="35294"/>
            <a:ext cx="9017233" cy="3416320"/>
          </a:xfrm>
          <a:prstGeom prst="rect">
            <a:avLst/>
          </a:prstGeom>
          <a:noFill/>
        </p:spPr>
        <p:txBody>
          <a:bodyPr wrap="square" rtlCol="0">
            <a:spAutoFit/>
          </a:bodyPr>
          <a:lstStyle/>
          <a:p>
            <a:r>
              <a:rPr lang="en-US" b="1" dirty="0" smtClean="0">
                <a:solidFill>
                  <a:schemeClr val="accent2">
                    <a:lumMod val="50000"/>
                  </a:schemeClr>
                </a:solidFill>
                <a:latin typeface="Bookman Old Style" panose="02050604050505020204" pitchFamily="18" charset="0"/>
              </a:rPr>
              <a:t>The two Functions can also be used as a Computed column instead of Views to serve the purpose. Please refer to the attached Technical and Implementation Document for details on the entire setup.</a:t>
            </a:r>
          </a:p>
          <a:p>
            <a:endParaRPr lang="en-US" b="1" dirty="0">
              <a:solidFill>
                <a:schemeClr val="accent2">
                  <a:lumMod val="50000"/>
                </a:schemeClr>
              </a:solidFill>
              <a:latin typeface="Bookman Old Style" panose="02050604050505020204" pitchFamily="18" charset="0"/>
            </a:endParaRPr>
          </a:p>
          <a:p>
            <a:endParaRPr lang="en-US" b="1" dirty="0" smtClean="0">
              <a:solidFill>
                <a:schemeClr val="accent2">
                  <a:lumMod val="50000"/>
                </a:schemeClr>
              </a:solidFill>
              <a:latin typeface="Bookman Old Style" panose="02050604050505020204" pitchFamily="18" charset="0"/>
            </a:endParaRPr>
          </a:p>
          <a:p>
            <a:endParaRPr lang="en-US" b="1" dirty="0">
              <a:solidFill>
                <a:schemeClr val="accent2">
                  <a:lumMod val="50000"/>
                </a:schemeClr>
              </a:solidFill>
              <a:latin typeface="Bookman Old Style" panose="02050604050505020204" pitchFamily="18" charset="0"/>
            </a:endParaRPr>
          </a:p>
          <a:p>
            <a:r>
              <a:rPr lang="en-US" b="1" i="1" dirty="0" smtClean="0">
                <a:solidFill>
                  <a:srgbClr val="002060"/>
                </a:solidFill>
                <a:latin typeface="Bookman Old Style" panose="02050604050505020204" pitchFamily="18" charset="0"/>
              </a:rPr>
              <a:t>We have not tested this mechanism to encrypt very large values, hence there might be a challenge faced while encrypting such values. However it works good for attributes like “Credit Card Numbers” which are 16 to 20 characters long</a:t>
            </a:r>
          </a:p>
          <a:p>
            <a:endParaRPr lang="en-US" b="1" dirty="0">
              <a:solidFill>
                <a:schemeClr val="accent2">
                  <a:lumMod val="50000"/>
                </a:schemeClr>
              </a:solidFill>
              <a:latin typeface="Bookman Old Style" panose="02050604050505020204" pitchFamily="18" charset="0"/>
            </a:endParaRPr>
          </a:p>
          <a:p>
            <a:r>
              <a:rPr lang="en-US" b="1" dirty="0" smtClean="0">
                <a:solidFill>
                  <a:srgbClr val="FF0000"/>
                </a:solidFill>
                <a:latin typeface="Bookman Old Style" panose="02050604050505020204" pitchFamily="18" charset="0"/>
              </a:rPr>
              <a:t>Questions?</a:t>
            </a:r>
          </a:p>
        </p:txBody>
      </p:sp>
      <p:graphicFrame>
        <p:nvGraphicFramePr>
          <p:cNvPr id="2" name="Object 1"/>
          <p:cNvGraphicFramePr>
            <a:graphicFrameLocks noChangeAspect="1"/>
          </p:cNvGraphicFramePr>
          <p:nvPr>
            <p:extLst>
              <p:ext uri="{D42A27DB-BD31-4B8C-83A1-F6EECF244321}">
                <p14:modId xmlns:p14="http://schemas.microsoft.com/office/powerpoint/2010/main" val="2646089097"/>
              </p:ext>
            </p:extLst>
          </p:nvPr>
        </p:nvGraphicFramePr>
        <p:xfrm>
          <a:off x="3779912" y="971929"/>
          <a:ext cx="914400" cy="771525"/>
        </p:xfrm>
        <a:graphic>
          <a:graphicData uri="http://schemas.openxmlformats.org/presentationml/2006/ole">
            <mc:AlternateContent xmlns:mc="http://schemas.openxmlformats.org/markup-compatibility/2006">
              <mc:Choice xmlns:v="urn:schemas-microsoft-com:vml" Requires="v">
                <p:oleObj spid="_x0000_s1046" name="Document" showAsIcon="1" r:id="rId4" imgW="914400" imgH="771480" progId="Word.Document.8">
                  <p:embed/>
                </p:oleObj>
              </mc:Choice>
              <mc:Fallback>
                <p:oleObj name="Document" showAsIcon="1" r:id="rId4" imgW="914400" imgH="771480" progId="Word.Document.8">
                  <p:embed/>
                  <p:pic>
                    <p:nvPicPr>
                      <p:cNvPr id="0" name=""/>
                      <p:cNvPicPr/>
                      <p:nvPr/>
                    </p:nvPicPr>
                    <p:blipFill>
                      <a:blip r:embed="rId5"/>
                      <a:stretch>
                        <a:fillRect/>
                      </a:stretch>
                    </p:blipFill>
                    <p:spPr>
                      <a:xfrm>
                        <a:off x="3779912" y="971929"/>
                        <a:ext cx="914400" cy="77152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747431818"/>
              </p:ext>
            </p:extLst>
          </p:nvPr>
        </p:nvGraphicFramePr>
        <p:xfrm>
          <a:off x="4716016" y="971929"/>
          <a:ext cx="914400" cy="771525"/>
        </p:xfrm>
        <a:graphic>
          <a:graphicData uri="http://schemas.openxmlformats.org/presentationml/2006/ole">
            <mc:AlternateContent xmlns:mc="http://schemas.openxmlformats.org/markup-compatibility/2006">
              <mc:Choice xmlns:v="urn:schemas-microsoft-com:vml" Requires="v">
                <p:oleObj spid="_x0000_s1047" name="Packager Shell Object" showAsIcon="1" r:id="rId6" imgW="914400" imgH="771480" progId="Package">
                  <p:embed/>
                </p:oleObj>
              </mc:Choice>
              <mc:Fallback>
                <p:oleObj name="Packager Shell Object" showAsIcon="1" r:id="rId6" imgW="914400" imgH="771480" progId="Package">
                  <p:embed/>
                  <p:pic>
                    <p:nvPicPr>
                      <p:cNvPr id="0" name=""/>
                      <p:cNvPicPr/>
                      <p:nvPr/>
                    </p:nvPicPr>
                    <p:blipFill>
                      <a:blip r:embed="rId7"/>
                      <a:stretch>
                        <a:fillRect/>
                      </a:stretch>
                    </p:blipFill>
                    <p:spPr>
                      <a:xfrm>
                        <a:off x="4716016" y="971929"/>
                        <a:ext cx="914400" cy="771525"/>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fld id="{70967765-7EAB-4B97-92A4-0C890A7485A9}" type="slidenum">
              <a:rPr lang="en-IN" smtClean="0"/>
              <a:t>9</a:t>
            </a:fld>
            <a:endParaRPr lang="en-IN"/>
          </a:p>
        </p:txBody>
      </p:sp>
    </p:spTree>
    <p:extLst>
      <p:ext uri="{BB962C8B-B14F-4D97-AF65-F5344CB8AC3E}">
        <p14:creationId xmlns:p14="http://schemas.microsoft.com/office/powerpoint/2010/main" val="1524090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604</TotalTime>
  <Words>755</Words>
  <Application>Microsoft Office PowerPoint</Application>
  <PresentationFormat>On-screen Show (4:3)</PresentationFormat>
  <Paragraphs>100</Paragraphs>
  <Slides>9</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12" baseType="lpstr">
      <vt:lpstr>Office Theme</vt:lpstr>
      <vt:lpstr>Document</vt:lpstr>
      <vt:lpstr>Packager Shell Object</vt:lpstr>
      <vt:lpstr>Efficient way of Data Masking in SQL Server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Shell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Way Of Data Masking In SQL Server</dc:title>
  <dc:creator>Mukherjee, Unmon SOMACC-BNG-MYL</dc:creator>
  <cp:lastModifiedBy>Mukherjee, Unmon SOMACC-BNG-MYL</cp:lastModifiedBy>
  <cp:revision>56</cp:revision>
  <dcterms:created xsi:type="dcterms:W3CDTF">2016-07-31T10:07:17Z</dcterms:created>
  <dcterms:modified xsi:type="dcterms:W3CDTF">2016-11-28T18:47:00Z</dcterms:modified>
</cp:coreProperties>
</file>