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525349E-C404-4DFF-9508-C8A156CF55F1}">
  <a:tblStyle styleName="Table_0" styleId="{4525349E-C404-4DFF-9508-C8A156CF55F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4"/><Relationship Target="../media/image07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http://www.theguardian.com/society/2014/feb/23/europe-11m-empty-properties-enough-house-homeless-continent-twice/print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http://edgeryders.eu/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png" Type="http://schemas.openxmlformats.org/officeDocument/2006/relationships/image" Id="rId3"/><Relationship Target="../media/image01.jpg" Type="http://schemas.openxmlformats.org/officeDocument/2006/relationships/image" Id="rId6"/><Relationship Target="../media/image03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12.png" Type="http://schemas.openxmlformats.org/officeDocument/2006/relationships/image" Id="rId3"/><Relationship Target="../media/image13.png" Type="http://schemas.openxmlformats.org/officeDocument/2006/relationships/image" Id="rId6"/><Relationship Target="../media/image14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t="10735" b="4396" r="0" l="0"/>
          <a:stretch/>
        </p:blipFill>
        <p:spPr>
          <a:xfrm>
            <a:off y="-88225" x="-141200"/>
            <a:ext cy="5302348" cx="942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456799" x="304800"/>
            <a:ext cy="1449301" cx="14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1583400" x="457200"/>
            <a:ext cy="3115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#LOTE4 The Stewardship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ability to come together to take care of assets in an unstable context is a key skill for surviving and thriving in the future. The gathering is meant as a locus to exchange information and practical knowledge on how we can put the stock of underutilized public assets to a better use.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">
                <a:solidFill>
                  <a:srgbClr val="F15C32"/>
                </a:solidFill>
                <a:latin typeface="Montserrat"/>
                <a:ea typeface="Montserrat"/>
                <a:cs typeface="Montserrat"/>
                <a:sym typeface="Montserrat"/>
              </a:rPr>
              <a:t>This is an invitation to participate!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Host a session, join a team, or bring your project to the Hackathon, October 15-23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" x="0"/>
            <a:ext cy="1281938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t="0" b="26356" r="0" l="0"/>
          <a:stretch/>
        </p:blipFill>
        <p:spPr>
          <a:xfrm>
            <a:off y="2" x="0"/>
            <a:ext cy="27031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body"/>
          </p:nvPr>
        </p:nvSpPr>
        <p:spPr>
          <a:xfrm>
            <a:off y="2876550" x="457225"/>
            <a:ext cy="174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200" lang="en">
                <a:latin typeface="Montserrat"/>
                <a:ea typeface="Montserrat"/>
                <a:cs typeface="Montserrat"/>
                <a:sym typeface="Montserrat"/>
              </a:rPr>
              <a:t>“Follow Us”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600" lang="en">
                <a:latin typeface="Montserrat"/>
                <a:ea typeface="Montserrat"/>
                <a:cs typeface="Montserrat"/>
                <a:sym typeface="Montserrat"/>
              </a:rPr>
              <a:t>unmonastery.org </a:t>
            </a:r>
            <a:r>
              <a:rPr sz="1600" lang="en"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b="1" sz="1600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1600" lang="en">
                <a:latin typeface="Montserrat"/>
                <a:ea typeface="Montserrat"/>
                <a:cs typeface="Montserrat"/>
                <a:sym typeface="Montserrat"/>
              </a:rPr>
              <a:t>edgeryders.eu/unmonastery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600" lang="en">
                <a:latin typeface="Montserrat"/>
                <a:ea typeface="Montserrat"/>
                <a:cs typeface="Montserrat"/>
                <a:sym typeface="Montserrat"/>
              </a:rPr>
              <a:t>Twitter</a:t>
            </a:r>
            <a:r>
              <a:rPr sz="1600" lang="en">
                <a:latin typeface="Montserrat"/>
                <a:ea typeface="Montserrat"/>
                <a:cs typeface="Montserrat"/>
                <a:sym typeface="Montserrat"/>
              </a:rPr>
              <a:t>: @unmonastery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600" lang="en">
                <a:latin typeface="Montserrat"/>
                <a:ea typeface="Montserrat"/>
                <a:cs typeface="Montserrat"/>
                <a:sym typeface="Montserrat"/>
              </a:rPr>
              <a:t>Facebook</a:t>
            </a:r>
            <a:r>
              <a:rPr sz="1600" lang="en">
                <a:latin typeface="Montserrat"/>
                <a:ea typeface="Montserrat"/>
                <a:cs typeface="Montserrat"/>
                <a:sym typeface="Montserrat"/>
              </a:rPr>
              <a:t>: facebook.com/unmonastery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600" lang="en">
                <a:latin typeface="Montserrat"/>
                <a:ea typeface="Montserrat"/>
                <a:cs typeface="Montserrat"/>
                <a:sym typeface="Montserrat"/>
              </a:rPr>
              <a:t>Email: </a:t>
            </a:r>
            <a:r>
              <a:rPr sz="1600" lang="en">
                <a:latin typeface="Montserrat"/>
                <a:ea typeface="Montserrat"/>
                <a:cs typeface="Montserrat"/>
                <a:sym typeface="Montserrat"/>
              </a:rPr>
              <a:t>matera@unmonastery.org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8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is unMonastery?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974325" x="457200"/>
            <a:ext cy="2799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— A group of people working on community-driven projects in a shared living space.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— Physical space for a distributed network.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— unMonastery aims to establish a network of spaces throughout the world, which will work together but autonomously to prototype new solutions to common problems.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— unMonastery draws inspiration from 10th century monastic codes and the concept of hackerspaces, borrowing parts of each model that engage closely with the local community.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2762" x="4105100"/>
            <a:ext cy="933801" cx="9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-30275" x="0"/>
            <a:ext cy="994800" cx="9144000"/>
          </a:xfrm>
          <a:prstGeom prst="rect">
            <a:avLst/>
          </a:prstGeom>
          <a:solidFill>
            <a:srgbClr val="89B63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-226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Now?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484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Creating spaces in which residents do not fully rely on the generation of income in order to make a living, unMonastery addresses fundamental contemporary challenges: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(1) </a:t>
            </a:r>
            <a:r>
              <a:rPr u="sng" sz="1400" lang="en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Large numbers</a:t>
            </a: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 of empty and disused property.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(2) Austerity: the rollback of state provision.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(3) High unemployment throughout Europe, particularly among young and highly skilled individuals.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75800" x="5464800"/>
            <a:ext cy="3222000" cx="3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4648400" x="5356400"/>
            <a:ext cy="233399" cx="290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sz="1000" lang="en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Eurostat</a:t>
            </a:r>
            <a:r>
              <a:rPr sz="1000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2012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y="11257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The concept and establishment of unMonastery came out of an annual conference organized by </a:t>
            </a:r>
            <a:r>
              <a:rPr u="sng" sz="1400" lang="en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EdgeRyders</a:t>
            </a: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, a distributed think-tank of citizen experts wielding collective intelligence and consultation.</a:t>
            </a:r>
          </a:p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Montserrat"/>
                <a:ea typeface="Montserrat"/>
                <a:cs typeface="Montserrat"/>
                <a:sym typeface="Montserrat"/>
              </a:rPr>
              <a:t>12 Challenges</a:t>
            </a:r>
          </a:p>
          <a:p>
            <a:pPr algn="ctr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>
                <a:latin typeface="Montserrat"/>
                <a:ea typeface="Montserrat"/>
                <a:cs typeface="Montserrat"/>
                <a:sym typeface="Montserrat"/>
              </a:rPr>
              <a:t>4 Months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8374" x="3873550"/>
            <a:ext cy="1396901" cx="1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0" x="0"/>
            <a:ext cy="2806500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t="37357" b="11696" r="0" l="0"/>
          <a:stretch/>
        </p:blipFill>
        <p:spPr>
          <a:xfrm>
            <a:off y="0" x="457200"/>
            <a:ext cy="2806524" cx="83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y="1900425" x="-110050"/>
            <a:ext cy="857400" cx="4914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800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Materan Prototype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2960350" x="457200"/>
            <a:ext cy="1579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400" lang="en">
                <a:latin typeface="Montserrat"/>
                <a:ea typeface="Montserrat"/>
                <a:cs typeface="Montserrat"/>
                <a:sym typeface="Montserrat"/>
              </a:rPr>
              <a:t>CoderDojo Matera + OpenTechSchool Matera:</a:t>
            </a: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 free intergenerational learning spaces.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400" lang="en"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1" sz="1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nTransit:</a:t>
            </a:r>
            <a:r>
              <a:rPr sz="1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using OpenStreetMap to publish the city’s transit system in real time.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KIDERWIND:</a:t>
            </a:r>
            <a:r>
              <a:rPr sz="1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open-source project to harness the wind at high energy in order to generate power. Hackathon 22-27 September in Matera.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Mapping the Commons:</a:t>
            </a:r>
            <a:r>
              <a:rPr sz="14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 web-based tool used to map local cultural assets.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y="3100" x="4509975"/>
            <a:ext cy="1261199" cx="43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Leveraging international networks for community-driven projects.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/>
        </p:nvSpPr>
        <p:spPr>
          <a:xfrm>
            <a:off y="-30275" x="0"/>
            <a:ext cy="994800" cx="9144000"/>
          </a:xfrm>
          <a:prstGeom prst="rect">
            <a:avLst/>
          </a:prstGeom>
          <a:solidFill>
            <a:srgbClr val="2AACE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-30271" x="5167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600"/>
              </a:spcBef>
              <a:buNone/>
            </a:pPr>
            <a:r>
              <a:rPr sz="3000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Contract </a:t>
            </a:r>
            <a:r>
              <a:rPr sz="1400" lang="en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Co-living spaces working with local communities.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911475" x="5050325"/>
            <a:ext cy="2752500" cx="378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800" lang="en">
                <a:latin typeface="Montserrat"/>
                <a:ea typeface="Montserrat"/>
                <a:cs typeface="Montserrat"/>
                <a:sym typeface="Montserrat"/>
              </a:rPr>
              <a:t>My response to “How do we build community?” is:</a:t>
            </a:r>
            <a:br>
              <a:rPr b="1" sz="1800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sz="1800" lang="en">
                <a:latin typeface="Montserrat"/>
                <a:ea typeface="Montserrat"/>
                <a:cs typeface="Montserrat"/>
                <a:sym typeface="Montserrat"/>
              </a:rPr>
              <a:t>“Do something useful.</a:t>
            </a:r>
            <a:br>
              <a:rPr b="1" sz="1800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sz="1800" lang="en">
                <a:latin typeface="Montserrat"/>
                <a:ea typeface="Montserrat"/>
                <a:cs typeface="Montserrat"/>
                <a:sym typeface="Montserrat"/>
              </a:rPr>
              <a:t>Welcome others.”</a:t>
            </a:r>
            <a:r>
              <a:rPr sz="1800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— Willow Brough</a:t>
            </a:r>
            <a:br>
              <a:rPr sz="1400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MIT Center for Civic Media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7974" x="516775"/>
            <a:ext cy="3285901" cx="438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8" name="Shape 68"/>
          <p:cNvGraphicFramePr/>
          <p:nvPr/>
        </p:nvGraphicFramePr>
        <p:xfrm>
          <a:off y="1342950" x="3317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{4525349E-C404-4DFF-9508-C8A156CF55F1}</a:tableStyleId>
              </a:tblPr>
              <a:tblGrid>
                <a:gridCol w="3033825"/>
                <a:gridCol w="5446725"/>
              </a:tblGrid>
              <a:tr h="48845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Proposed solution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7B7B7"/>
                    </a:solidFill>
                  </a:tcPr>
                </a:tc>
              </a:tr>
              <a:tr h="10219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 challenges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 specific target points to address larger identified challenges.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9792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4-6 month timeframe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scale likely too short to build solutions and bootstrap basic infrastructure.</a:t>
                      </a:r>
                      <a:br>
                        <a:rPr lang="en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2+ year commitment ideal, not less than 1 year.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9086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person = 1 project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Working groups are better than individual projects, providing less overhead and encouraging collaboration.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7B7B7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" name="Shape 69"/>
          <p:cNvSpPr/>
          <p:nvPr/>
        </p:nvSpPr>
        <p:spPr>
          <a:xfrm>
            <a:off y="-30275" x="0"/>
            <a:ext cy="994800" cx="9144000"/>
          </a:xfrm>
          <a:prstGeom prst="rect">
            <a:avLst/>
          </a:prstGeom>
          <a:solidFill>
            <a:srgbClr val="F15C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-37771" x="2207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3000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Book of Mistakes </a:t>
            </a:r>
            <a:r>
              <a:rPr sz="1400" lang="en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narrative pattern language.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800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unMonastery in-a-Box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8799" x="6601599"/>
            <a:ext cy="1398821" cx="20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38800" x="457198"/>
            <a:ext cy="1398825" cx="20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142223" x="6584425"/>
            <a:ext cy="1398821" cx="20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853250" x="3864000"/>
            <a:ext cy="1398824" cx="139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142224" x="457200"/>
            <a:ext cy="1398821" cx="20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y="1504950" x="3055500"/>
            <a:ext cy="1749599" cx="303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Tools for starting new unMonasteries and evaluating projects throughout their development.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y="698100" x="2049450"/>
            <a:ext cy="533399" cx="504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Montserrat"/>
                <a:ea typeface="Montserrat"/>
                <a:cs typeface="Montserrat"/>
                <a:sym typeface="Montserrat"/>
              </a:rPr>
              <a:t>Developed in collaboration with MethodKit</a:t>
            </a:r>
          </a:p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y="4099650" x="3046900"/>
            <a:ext cy="533399" cx="303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">
                <a:latin typeface="Montserrat"/>
                <a:ea typeface="Montserrat"/>
                <a:cs typeface="Montserrat"/>
                <a:sym typeface="Montserrat"/>
              </a:rPr>
              <a:t>github.com/unmonastery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t="31744" b="23374" r="1472" l="1033"/>
          <a:stretch/>
        </p:blipFill>
        <p:spPr>
          <a:xfrm>
            <a:off y="926475" x="0"/>
            <a:ext cy="2132724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y="45850" x="457200"/>
            <a:ext cy="471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What’s next?</a:t>
            </a:r>
            <a:r>
              <a:rPr b="1" sz="1400" lang="en" i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Join an unMonastery team or suggest a location globally.</a:t>
            </a:r>
          </a:p>
          <a:p>
            <a:pPr algn="ctr"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478287" x="3562027"/>
            <a:ext cy="798849" cx="178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60199" x="2599325"/>
            <a:ext cy="798851" cx="7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09400" x="5586500"/>
            <a:ext cy="936618" cx="9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y="4361975" x="521700"/>
            <a:ext cy="632999" cx="810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b="1" sz="1800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Materan Civic Innovation Network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