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58" r:id="rId4"/>
    <p:sldId id="270" r:id="rId5"/>
    <p:sldId id="264" r:id="rId6"/>
    <p:sldId id="257" r:id="rId7"/>
    <p:sldId id="260" r:id="rId8"/>
    <p:sldId id="259" r:id="rId9"/>
    <p:sldId id="263" r:id="rId10"/>
    <p:sldId id="261" r:id="rId11"/>
    <p:sldId id="265" r:id="rId12"/>
    <p:sldId id="281" r:id="rId13"/>
  </p:sldIdLst>
  <p:sldSz cx="11557000" cy="650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79" autoAdjust="0"/>
    <p:restoredTop sz="94622" autoAdjust="0"/>
  </p:normalViewPr>
  <p:slideViewPr>
    <p:cSldViewPr>
      <p:cViewPr varScale="1">
        <p:scale>
          <a:sx n="76" d="100"/>
          <a:sy n="76" d="100"/>
        </p:scale>
        <p:origin x="57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EB39A-5F93-4131-82A0-C70614E00978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45A5D-67D8-486A-9C6E-4663A4DA9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28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45A5D-67D8-486A-9C6E-4663A4DA911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728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6100" y="2992678"/>
            <a:ext cx="7620000" cy="784830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ctr" latinLnBrk="1"/>
            <a:r>
              <a:rPr lang="en-US" altLang="zh-CN" sz="4800" dirty="0" err="1">
                <a:solidFill>
                  <a:srgbClr val="000000"/>
                </a:solidFill>
                <a:latin typeface="Microsoft YaHei"/>
                <a:ea typeface="Microsoft YaHei"/>
              </a:rPr>
              <a:t>MusicBox</a:t>
            </a:r>
            <a:endParaRPr 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1904111" y="2094738"/>
            <a:ext cx="7620000" cy="661720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ctr" latinLnBrk="1"/>
            <a:r>
              <a:rPr lang="en-US" altLang="zh-CN" sz="4000" b="1" dirty="0">
                <a:solidFill>
                  <a:srgbClr val="000000"/>
                </a:solidFill>
                <a:latin typeface="Microsoft YaHei"/>
                <a:ea typeface="Microsoft YaHei"/>
              </a:rPr>
              <a:t>project 3</a:t>
            </a:r>
            <a:endParaRPr lang="en-US" sz="11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817CA79-4E07-4F36-A7FA-E75641CBB4B1}"/>
              </a:ext>
            </a:extLst>
          </p:cNvPr>
          <p:cNvSpPr/>
          <p:nvPr/>
        </p:nvSpPr>
        <p:spPr>
          <a:xfrm>
            <a:off x="139700" y="69442"/>
            <a:ext cx="55499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MusicService.java</a:t>
            </a:r>
            <a:endParaRPr lang="en-US" altLang="zh-CN" sz="1200" b="1" dirty="0">
              <a:solidFill>
                <a:srgbClr val="000080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80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MyReceiver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extends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BroadcastReceiver {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      </a:t>
            </a:r>
            <a:r>
              <a:rPr lang="zh-CN" altLang="zh-CN" sz="1200" dirty="0">
                <a:solidFill>
                  <a:srgbClr val="808000"/>
                </a:solidFill>
                <a:latin typeface="宋体" panose="02010600030101010101" pitchFamily="2" charset="-122"/>
              </a:rPr>
              <a:t>@Override</a:t>
            </a:r>
            <a:br>
              <a:rPr lang="zh-CN" altLang="zh-CN" sz="1200" dirty="0">
                <a:solidFill>
                  <a:srgbClr val="808000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808000"/>
                </a:solidFill>
                <a:latin typeface="宋体" panose="02010600030101010101" pitchFamily="2" charset="-122"/>
              </a:rPr>
              <a:t>    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public void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onReceive(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final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Context context, Intent intent) {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       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int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control = intent.getIntExtra(</a:t>
            </a: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  <a:t>"control"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, -</a:t>
            </a:r>
            <a:r>
              <a:rPr lang="zh-CN" altLang="zh-CN" sz="1200" dirty="0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       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switch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(control) {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case </a:t>
            </a:r>
            <a:r>
              <a:rPr lang="zh-CN" altLang="zh-CN" sz="1200" dirty="0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:    </a:t>
            </a:r>
            <a: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  <a:t>// 播放或暂停</a:t>
            </a:r>
            <a:b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  <a:t>             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if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</a:rPr>
              <a:t>status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== </a:t>
            </a:r>
            <a:r>
              <a:rPr lang="zh-CN" altLang="zh-CN" sz="1200" dirty="0">
                <a:solidFill>
                  <a:srgbClr val="0000FF"/>
                </a:solidFill>
                <a:latin typeface="宋体" panose="02010600030101010101" pitchFamily="2" charset="-122"/>
              </a:rPr>
              <a:t>0x11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b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  <a:t>                 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prepareAndPlay(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</a:rPr>
              <a:t>musics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[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</a:rPr>
              <a:t>current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]);</a:t>
            </a:r>
            <a:b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  <a:t>                  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</a:rPr>
              <a:t>status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= </a:t>
            </a:r>
            <a:r>
              <a:rPr lang="zh-CN" altLang="zh-CN" sz="1200" dirty="0">
                <a:solidFill>
                  <a:srgbClr val="0000FF"/>
                </a:solidFill>
                <a:latin typeface="宋体" panose="02010600030101010101" pitchFamily="2" charset="-122"/>
              </a:rPr>
              <a:t>0x12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  <a:t>              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}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else if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</a:rPr>
              <a:t>status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== </a:t>
            </a:r>
            <a:r>
              <a:rPr lang="zh-CN" altLang="zh-CN" sz="1200" dirty="0">
                <a:solidFill>
                  <a:srgbClr val="0000FF"/>
                </a:solidFill>
                <a:latin typeface="宋体" panose="02010600030101010101" pitchFamily="2" charset="-122"/>
              </a:rPr>
              <a:t>0x12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b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  <a:t>                  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</a:rPr>
              <a:t>mPlayer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.pause();</a:t>
            </a:r>
            <a:b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  <a:t>                  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</a:rPr>
              <a:t>status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= </a:t>
            </a:r>
            <a:r>
              <a:rPr lang="zh-CN" altLang="zh-CN" sz="1200" dirty="0">
                <a:solidFill>
                  <a:srgbClr val="0000FF"/>
                </a:solidFill>
                <a:latin typeface="宋体" panose="02010600030101010101" pitchFamily="2" charset="-122"/>
              </a:rPr>
              <a:t>0x13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  <a:t>              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}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else if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</a:rPr>
              <a:t>status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== </a:t>
            </a:r>
            <a:r>
              <a:rPr lang="zh-CN" altLang="zh-CN" sz="1200" dirty="0">
                <a:solidFill>
                  <a:srgbClr val="0000FF"/>
                </a:solidFill>
                <a:latin typeface="宋体" panose="02010600030101010101" pitchFamily="2" charset="-122"/>
              </a:rPr>
              <a:t>0x13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) {</a:t>
            </a:r>
            <a:b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  <a:t>                  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</a:rPr>
              <a:t>mPlayer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.start();</a:t>
            </a:r>
            <a:b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  <a:t>                  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</a:rPr>
              <a:t>status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= </a:t>
            </a:r>
            <a:r>
              <a:rPr lang="zh-CN" altLang="zh-CN" sz="1200" dirty="0">
                <a:solidFill>
                  <a:srgbClr val="0000FF"/>
                </a:solidFill>
                <a:latin typeface="宋体" panose="02010600030101010101" pitchFamily="2" charset="-122"/>
              </a:rPr>
              <a:t>0x12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  <a:t>              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break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case </a:t>
            </a:r>
            <a:r>
              <a:rPr lang="zh-CN" altLang="zh-CN" sz="1200" dirty="0">
                <a:solidFill>
                  <a:srgbClr val="0000FF"/>
                </a:solidFill>
                <a:latin typeface="宋体" panose="02010600030101010101" pitchFamily="2" charset="-122"/>
              </a:rPr>
              <a:t>2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:    </a:t>
            </a:r>
            <a: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  <a:t>// 停止声音</a:t>
            </a:r>
            <a:b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  <a:t>             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if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</a:rPr>
              <a:t>status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== </a:t>
            </a:r>
            <a:r>
              <a:rPr lang="zh-CN" altLang="zh-CN" sz="1200" dirty="0">
                <a:solidFill>
                  <a:srgbClr val="0000FF"/>
                </a:solidFill>
                <a:latin typeface="宋体" panose="02010600030101010101" pitchFamily="2" charset="-122"/>
              </a:rPr>
              <a:t>0x12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|| 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</a:rPr>
              <a:t>status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== </a:t>
            </a:r>
            <a:r>
              <a:rPr lang="zh-CN" altLang="zh-CN" sz="1200" dirty="0">
                <a:solidFill>
                  <a:srgbClr val="0000FF"/>
                </a:solidFill>
                <a:latin typeface="宋体" panose="02010600030101010101" pitchFamily="2" charset="-122"/>
              </a:rPr>
              <a:t>0x13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) {</a:t>
            </a:r>
            <a:b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  <a:t>                  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</a:rPr>
              <a:t>mPlayer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.stop();</a:t>
            </a:r>
            <a:b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  <a:t>                  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</a:rPr>
              <a:t>status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= </a:t>
            </a:r>
            <a:r>
              <a:rPr lang="zh-CN" altLang="zh-CN" sz="1200" dirty="0">
                <a:solidFill>
                  <a:srgbClr val="0000FF"/>
                </a:solidFill>
                <a:latin typeface="宋体" panose="02010600030101010101" pitchFamily="2" charset="-122"/>
              </a:rPr>
              <a:t>0x11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  <a:t>              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break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case </a:t>
            </a:r>
            <a:r>
              <a:rPr lang="zh-CN" altLang="zh-CN" sz="1200" dirty="0">
                <a:solidFill>
                  <a:srgbClr val="0000FF"/>
                </a:solidFill>
                <a:latin typeface="宋体" panose="02010600030101010101" pitchFamily="2" charset="-122"/>
              </a:rPr>
              <a:t>3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:    </a:t>
            </a:r>
            <a: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  <a:t>// 上一首</a:t>
            </a:r>
            <a:b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  <a:t>             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if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</a:rPr>
              <a:t>status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== </a:t>
            </a:r>
            <a:r>
              <a:rPr lang="zh-CN" altLang="zh-CN" sz="1200" dirty="0">
                <a:solidFill>
                  <a:srgbClr val="0000FF"/>
                </a:solidFill>
                <a:latin typeface="宋体" panose="02010600030101010101" pitchFamily="2" charset="-122"/>
              </a:rPr>
              <a:t>0x12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|| 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</a:rPr>
              <a:t>status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== </a:t>
            </a:r>
            <a:r>
              <a:rPr lang="zh-CN" altLang="zh-CN" sz="1200" dirty="0">
                <a:solidFill>
                  <a:srgbClr val="0000FF"/>
                </a:solidFill>
                <a:latin typeface="宋体" panose="02010600030101010101" pitchFamily="2" charset="-122"/>
              </a:rPr>
              <a:t>0x13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) {</a:t>
            </a:r>
            <a:b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  <a:t>                  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</a:rPr>
              <a:t>mPlayer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.stop();</a:t>
            </a:r>
            <a:b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  <a:t>              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</a:rPr>
              <a:t>current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= (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</a:rPr>
              <a:t>current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+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</a:rPr>
              <a:t>musics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</a:rPr>
              <a:t>length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-</a:t>
            </a:r>
            <a:r>
              <a:rPr lang="zh-CN" altLang="zh-CN" sz="1200" dirty="0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)%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</a:rPr>
              <a:t>musics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</a:rPr>
              <a:t>length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  <a:t>              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prepareAndPlay(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</a:rPr>
              <a:t>musics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[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</a:rPr>
              <a:t>current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]);</a:t>
            </a:r>
            <a:b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  <a:t>               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</a:rPr>
              <a:t>status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= </a:t>
            </a:r>
            <a:r>
              <a:rPr lang="zh-CN" altLang="zh-CN" sz="1200" dirty="0">
                <a:solidFill>
                  <a:srgbClr val="0000FF"/>
                </a:solidFill>
                <a:latin typeface="宋体" panose="02010600030101010101" pitchFamily="2" charset="-122"/>
              </a:rPr>
              <a:t>0x12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break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lang="zh-CN" altLang="zh-CN" sz="3200" dirty="0"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2892DD-7FE2-461F-8D9F-E567EEC7A5DB}"/>
              </a:ext>
            </a:extLst>
          </p:cNvPr>
          <p:cNvSpPr/>
          <p:nvPr/>
        </p:nvSpPr>
        <p:spPr>
          <a:xfrm>
            <a:off x="5549900" y="151028"/>
            <a:ext cx="5715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	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case </a:t>
            </a:r>
            <a:r>
              <a:rPr lang="zh-CN" altLang="zh-CN" sz="1200" dirty="0">
                <a:solidFill>
                  <a:srgbClr val="0000FF"/>
                </a:solidFill>
                <a:latin typeface="宋体" panose="02010600030101010101" pitchFamily="2" charset="-122"/>
              </a:rPr>
              <a:t>4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:    </a:t>
            </a:r>
            <a: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  <a:t>// 下一首</a:t>
            </a:r>
            <a:b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  <a:t>             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if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</a:rPr>
              <a:t>status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== </a:t>
            </a:r>
            <a:r>
              <a:rPr lang="zh-CN" altLang="zh-CN" sz="1200" dirty="0">
                <a:solidFill>
                  <a:srgbClr val="0000FF"/>
                </a:solidFill>
                <a:latin typeface="宋体" panose="02010600030101010101" pitchFamily="2" charset="-122"/>
              </a:rPr>
              <a:t>0x12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|| 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</a:rPr>
              <a:t>status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== </a:t>
            </a:r>
            <a:r>
              <a:rPr lang="zh-CN" altLang="zh-CN" sz="1200" dirty="0">
                <a:solidFill>
                  <a:srgbClr val="0000FF"/>
                </a:solidFill>
                <a:latin typeface="宋体" panose="02010600030101010101" pitchFamily="2" charset="-122"/>
              </a:rPr>
              <a:t>0x13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) {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 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</a:rPr>
              <a:t>mPlayer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.stop();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}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</a:rPr>
              <a:t>current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= (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</a:rPr>
              <a:t>current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+</a:t>
            </a:r>
            <a:r>
              <a:rPr lang="zh-CN" altLang="zh-CN" sz="1200" dirty="0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)%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</a:rPr>
              <a:t>musics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</a:rPr>
              <a:t>length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; </a:t>
            </a:r>
            <a:b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  <a:t>              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prepareAndPlay(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</a:rPr>
              <a:t>musics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[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</a:rPr>
              <a:t>current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]);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</a:rPr>
              <a:t>status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= </a:t>
            </a:r>
            <a:r>
              <a:rPr lang="zh-CN" altLang="zh-CN" sz="1200" dirty="0">
                <a:solidFill>
                  <a:srgbClr val="0000FF"/>
                </a:solidFill>
                <a:latin typeface="宋体" panose="02010600030101010101" pitchFamily="2" charset="-122"/>
              </a:rPr>
              <a:t>0x12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break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         }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         Toast.</a:t>
            </a:r>
            <a:r>
              <a:rPr lang="zh-CN" altLang="zh-CN" sz="1200" i="1" dirty="0">
                <a:solidFill>
                  <a:srgbClr val="000000"/>
                </a:solidFill>
                <a:latin typeface="宋体" panose="02010600030101010101" pitchFamily="2" charset="-122"/>
              </a:rPr>
              <a:t>makeText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(context, </a:t>
            </a: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  <a:t>"music "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+ (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</a:rPr>
              <a:t>current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+</a:t>
            </a:r>
            <a:r>
              <a:rPr lang="zh-CN" altLang="zh-CN" sz="1200" dirty="0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), 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			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Toast.</a:t>
            </a:r>
            <a:r>
              <a:rPr lang="zh-CN" altLang="zh-CN" sz="1200" b="1" i="1" dirty="0">
                <a:solidFill>
                  <a:srgbClr val="660E7A"/>
                </a:solidFill>
                <a:latin typeface="宋体" panose="02010600030101010101" pitchFamily="2" charset="-122"/>
              </a:rPr>
              <a:t>LENGTH_SHORT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).show();</a:t>
            </a:r>
            <a:b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  <a:t>        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Intent sendIntent =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</a:rPr>
              <a:t>new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Intent(MainActivity.</a:t>
            </a:r>
            <a:r>
              <a:rPr lang="zh-CN" altLang="zh-CN" sz="1200" b="1" i="1" dirty="0">
                <a:solidFill>
                  <a:srgbClr val="660E7A"/>
                </a:solidFill>
                <a:latin typeface="宋体" panose="02010600030101010101" pitchFamily="2" charset="-122"/>
              </a:rPr>
              <a:t>UPDATE_ACTION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         sendIntent.putExtra(</a:t>
            </a: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  <a:t>"update"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, 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</a:rPr>
              <a:t>status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         sendIntent.putExtra(</a:t>
            </a: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</a:rPr>
              <a:t>"current"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, 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</a:rPr>
              <a:t>current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</a:rPr>
              <a:t>        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sendBroadcast(sendIntent);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      }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lang="zh-CN" altLang="en-US" sz="1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77371B-B90A-445D-ADB3-F0412E1C26E8}"/>
              </a:ext>
            </a:extLst>
          </p:cNvPr>
          <p:cNvSpPr txBox="1"/>
          <p:nvPr/>
        </p:nvSpPr>
        <p:spPr>
          <a:xfrm>
            <a:off x="5689600" y="3618887"/>
            <a:ext cx="5194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MusicService</a:t>
            </a:r>
            <a:r>
              <a:rPr lang="en-US" altLang="zh-CN" sz="2400" dirty="0"/>
              <a:t> </a:t>
            </a:r>
            <a:r>
              <a:rPr lang="zh-CN" altLang="en-US" sz="2400" dirty="0"/>
              <a:t>接收到 </a:t>
            </a:r>
            <a:r>
              <a:rPr lang="en-US" altLang="zh-CN" sz="2400" dirty="0"/>
              <a:t>intent</a:t>
            </a:r>
            <a:r>
              <a:rPr lang="zh-CN" altLang="en-US" sz="2400" dirty="0"/>
              <a:t>，针对于不同的 </a:t>
            </a:r>
            <a:r>
              <a:rPr lang="en-US" altLang="zh-CN" sz="2400" dirty="0"/>
              <a:t>control </a:t>
            </a:r>
            <a:r>
              <a:rPr lang="zh-CN" altLang="en-US" sz="2400" dirty="0"/>
              <a:t>和 </a:t>
            </a:r>
            <a:r>
              <a:rPr lang="en-US" altLang="zh-CN" sz="2400" dirty="0"/>
              <a:t>status </a:t>
            </a:r>
            <a:r>
              <a:rPr lang="zh-CN" altLang="en-US" sz="2400" dirty="0"/>
              <a:t>值，作出不同响应。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>
            <a:extLst>
              <a:ext uri="{FF2B5EF4-FFF2-40B4-BE49-F238E27FC236}">
                <a16:creationId xmlns:a16="http://schemas.microsoft.com/office/drawing/2014/main" id="{81E4AF9B-D035-4DD8-B5BB-5D555422E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417585"/>
            <a:ext cx="2765901" cy="28194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0927BBC3-6CEB-44AD-B114-039F064455EF}"/>
              </a:ext>
            </a:extLst>
          </p:cNvPr>
          <p:cNvSpPr txBox="1"/>
          <p:nvPr/>
        </p:nvSpPr>
        <p:spPr>
          <a:xfrm>
            <a:off x="1876901" y="4089400"/>
            <a:ext cx="2667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运   行   截    图 </a:t>
            </a:r>
            <a:r>
              <a:rPr lang="en-US" altLang="zh-CN" sz="2400" dirty="0"/>
              <a:t> --&gt;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486C66-9F61-4630-B7DE-7790747C4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100" y="1083345"/>
            <a:ext cx="2514600" cy="4388878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3700" y="2997284"/>
            <a:ext cx="7620000" cy="661720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ctr" latinLnBrk="1"/>
            <a:r>
              <a:rPr lang="en-US" sz="4000" dirty="0">
                <a:solidFill>
                  <a:srgbClr val="000000"/>
                </a:solidFill>
                <a:latin typeface="Microsoft YaHei"/>
                <a:ea typeface="Microsoft YaHei"/>
              </a:rPr>
              <a:t>Thanks</a:t>
            </a:r>
            <a:endParaRPr lang="en-US" sz="16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595" y="342376"/>
            <a:ext cx="6527800" cy="8520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33355" y="392569"/>
            <a:ext cx="4298640" cy="507831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ctr" latinLnBrk="1"/>
            <a:r>
              <a:rPr lang="en-US" altLang="zh-CN" sz="3000" dirty="0">
                <a:solidFill>
                  <a:srgbClr val="000000"/>
                </a:solidFill>
                <a:latin typeface="Microsoft YaHei"/>
                <a:ea typeface="Microsoft YaHei"/>
              </a:rPr>
              <a:t>Project Goals</a:t>
            </a:r>
            <a:endParaRPr lang="en-US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6473" y="2297884"/>
            <a:ext cx="3644900" cy="32310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9378" y="2160362"/>
            <a:ext cx="711200" cy="7915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9378" y="3458958"/>
            <a:ext cx="711200" cy="79159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082129" y="2297884"/>
            <a:ext cx="4087232" cy="477054"/>
            <a:chOff x="2080713" y="2276515"/>
            <a:chExt cx="4087232" cy="477054"/>
          </a:xfrm>
        </p:grpSpPr>
        <p:sp>
          <p:nvSpPr>
            <p:cNvPr id="12" name="TextBox 8"/>
            <p:cNvSpPr txBox="1"/>
            <p:nvPr/>
          </p:nvSpPr>
          <p:spPr>
            <a:xfrm>
              <a:off x="2080713" y="2276515"/>
              <a:ext cx="4087232" cy="477054"/>
            </a:xfrm>
            <a:prstGeom prst="rect">
              <a:avLst/>
            </a:prstGeom>
          </p:spPr>
          <p:txBody>
            <a:bodyPr lIns="0" tIns="0" rIns="0" rtlCol="0" anchor="t">
              <a:spAutoFit/>
            </a:bodyPr>
            <a:lstStyle/>
            <a:p>
              <a:pPr algn="l" latinLnBrk="1"/>
              <a:r>
                <a:rPr lang="zh-CN" altLang="en-US" sz="1400" dirty="0">
                  <a:solidFill>
                    <a:srgbClr val="000000"/>
                  </a:solidFill>
                  <a:latin typeface="Microsoft YaHei"/>
                  <a:ea typeface="Microsoft YaHei"/>
                </a:rPr>
                <a:t>实现简单音乐播放器，要点：广播（</a:t>
              </a:r>
              <a:r>
                <a:rPr lang="en-US" altLang="zh-CN" sz="1400" dirty="0">
                  <a:solidFill>
                    <a:srgbClr val="000000"/>
                  </a:solidFill>
                  <a:latin typeface="Microsoft YaHei"/>
                  <a:ea typeface="Microsoft YaHei"/>
                </a:rPr>
                <a:t>Broadcast</a:t>
              </a:r>
              <a:r>
                <a:rPr lang="zh-CN" altLang="en-US" sz="1400" dirty="0">
                  <a:solidFill>
                    <a:srgbClr val="000000"/>
                  </a:solidFill>
                  <a:latin typeface="Microsoft YaHei"/>
                  <a:ea typeface="Microsoft YaHei"/>
                </a:rPr>
                <a:t>），服务（</a:t>
              </a:r>
              <a:r>
                <a:rPr lang="en-US" altLang="zh-CN" sz="1400" dirty="0">
                  <a:solidFill>
                    <a:srgbClr val="000000"/>
                  </a:solidFill>
                  <a:latin typeface="Microsoft YaHei"/>
                  <a:ea typeface="Microsoft YaHei"/>
                </a:rPr>
                <a:t>Service</a:t>
              </a:r>
              <a:r>
                <a:rPr lang="zh-CN" altLang="en-US" sz="1400" dirty="0">
                  <a:solidFill>
                    <a:srgbClr val="000000"/>
                  </a:solidFill>
                  <a:latin typeface="Microsoft YaHei"/>
                  <a:ea typeface="Microsoft YaHei"/>
                </a:rPr>
                <a:t>）。</a:t>
              </a:r>
              <a:endParaRPr lang="en-US" sz="11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082129" y="3639879"/>
            <a:ext cx="4087232" cy="692497"/>
            <a:chOff x="2082129" y="3620585"/>
            <a:chExt cx="4087232" cy="692497"/>
          </a:xfrm>
        </p:grpSpPr>
        <p:sp>
          <p:nvSpPr>
            <p:cNvPr id="13" name="TextBox 9"/>
            <p:cNvSpPr txBox="1"/>
            <p:nvPr/>
          </p:nvSpPr>
          <p:spPr>
            <a:xfrm>
              <a:off x="2082129" y="3620585"/>
              <a:ext cx="4087232" cy="692497"/>
            </a:xfrm>
            <a:prstGeom prst="rect">
              <a:avLst/>
            </a:prstGeom>
          </p:spPr>
          <p:txBody>
            <a:bodyPr lIns="0" tIns="0" rIns="0" rtlCol="0" anchor="t">
              <a:spAutoFit/>
            </a:bodyPr>
            <a:lstStyle/>
            <a:p>
              <a:pPr algn="l" latinLnBrk="1"/>
              <a:r>
                <a:rPr lang="zh-CN" altLang="en-US" sz="1400" dirty="0">
                  <a:solidFill>
                    <a:srgbClr val="000000"/>
                  </a:solidFill>
                  <a:latin typeface="Microsoft YaHei"/>
                  <a:ea typeface="Microsoft YaHei"/>
                </a:rPr>
                <a:t>功能实现：四个按钮：播放</a:t>
              </a:r>
              <a:r>
                <a:rPr lang="en-US" altLang="zh-CN" sz="1400" dirty="0">
                  <a:solidFill>
                    <a:srgbClr val="000000"/>
                  </a:solidFill>
                  <a:latin typeface="Microsoft YaHei"/>
                  <a:ea typeface="Microsoft YaHei"/>
                </a:rPr>
                <a:t>/</a:t>
              </a:r>
              <a:r>
                <a:rPr lang="zh-CN" altLang="en-US" sz="1400" dirty="0">
                  <a:solidFill>
                    <a:srgbClr val="000000"/>
                  </a:solidFill>
                  <a:latin typeface="Microsoft YaHei"/>
                  <a:ea typeface="Microsoft YaHei"/>
                </a:rPr>
                <a:t>暂停、停止、上一首、下一首，实现各按钮相应的播放器活动。两个文本框显示音乐名和艺术家名。</a:t>
              </a:r>
              <a:endParaRPr lang="en-US" sz="1100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2A4C218-2984-4F6B-BBDD-C13139C09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" y="127000"/>
            <a:ext cx="2481312" cy="3429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C94BB27-42D8-4495-997E-D0F48998DC5E}"/>
              </a:ext>
            </a:extLst>
          </p:cNvPr>
          <p:cNvSpPr txBox="1"/>
          <p:nvPr/>
        </p:nvSpPr>
        <p:spPr>
          <a:xfrm>
            <a:off x="2806700" y="436532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app -&gt; New -&gt; Folder -&gt; Assets Folder</a:t>
            </a:r>
          </a:p>
          <a:p>
            <a:r>
              <a:rPr lang="zh-CN" altLang="en-US" sz="2400" dirty="0"/>
              <a:t>音乐文件放置于此（</a:t>
            </a:r>
            <a:r>
              <a:rPr lang="en-US" altLang="zh-CN" sz="2400" dirty="0"/>
              <a:t>assets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59B51A6-9BD7-4A4F-9C8E-AC723C742302}"/>
              </a:ext>
            </a:extLst>
          </p:cNvPr>
          <p:cNvSpPr txBox="1"/>
          <p:nvPr/>
        </p:nvSpPr>
        <p:spPr>
          <a:xfrm>
            <a:off x="133990" y="4013200"/>
            <a:ext cx="112071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AssetManager </a:t>
            </a:r>
            <a:r>
              <a:rPr lang="zh-CN" altLang="zh-CN" sz="2000" b="1" dirty="0">
                <a:solidFill>
                  <a:srgbClr val="660E7A"/>
                </a:solidFill>
                <a:latin typeface="宋体" panose="02010600030101010101" pitchFamily="2" charset="-122"/>
              </a:rPr>
              <a:t>am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MediaPlayer </a:t>
            </a:r>
            <a:r>
              <a:rPr lang="zh-CN" altLang="zh-CN" sz="2000" b="1" dirty="0">
                <a:solidFill>
                  <a:srgbClr val="660E7A"/>
                </a:solidFill>
                <a:latin typeface="宋体" panose="02010600030101010101" pitchFamily="2" charset="-122"/>
              </a:rPr>
              <a:t>mPlayer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lang="zh-CN" altLang="zh-CN" sz="48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b="1" dirty="0">
                <a:solidFill>
                  <a:srgbClr val="660E7A"/>
                </a:solidFill>
                <a:latin typeface="宋体" panose="02010600030101010101" pitchFamily="2" charset="-122"/>
              </a:rPr>
              <a:t>am 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= getAssets();</a:t>
            </a:r>
            <a:endParaRPr lang="en-US" altLang="zh-CN" sz="5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AssetFileDescriptor afd = </a:t>
            </a:r>
            <a:r>
              <a:rPr lang="zh-CN" altLang="zh-CN" sz="2000" b="1" dirty="0">
                <a:solidFill>
                  <a:srgbClr val="660E7A"/>
                </a:solidFill>
                <a:latin typeface="宋体" panose="02010600030101010101" pitchFamily="2" charset="-122"/>
              </a:rPr>
              <a:t>am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.openFd(music)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b="1" dirty="0">
                <a:solidFill>
                  <a:srgbClr val="660E7A"/>
                </a:solidFill>
                <a:latin typeface="宋体" panose="02010600030101010101" pitchFamily="2" charset="-122"/>
              </a:rPr>
              <a:t>mPlayer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.setDataSource(afd.getFileDescriptor(), afd.getStartOffset(), afd.getLength());</a:t>
            </a:r>
            <a:endParaRPr lang="zh-CN" altLang="zh-CN" sz="48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BF41273-4648-4480-B211-7C0F6249427C}"/>
              </a:ext>
            </a:extLst>
          </p:cNvPr>
          <p:cNvSpPr txBox="1"/>
          <p:nvPr/>
        </p:nvSpPr>
        <p:spPr>
          <a:xfrm>
            <a:off x="4102100" y="2260600"/>
            <a:ext cx="731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定义</a:t>
            </a:r>
            <a:r>
              <a:rPr lang="en-US" altLang="zh-CN" sz="2400" dirty="0" err="1"/>
              <a:t>AssetManager</a:t>
            </a:r>
            <a:r>
              <a:rPr lang="en-US" altLang="zh-CN" sz="2400" dirty="0"/>
              <a:t> </a:t>
            </a:r>
            <a:r>
              <a:rPr lang="zh-CN" altLang="en-US" sz="2400" dirty="0"/>
              <a:t>以对 </a:t>
            </a:r>
            <a:r>
              <a:rPr lang="en-US" altLang="zh-CN" sz="2400" dirty="0"/>
              <a:t>Assets </a:t>
            </a:r>
            <a:r>
              <a:rPr lang="zh-CN" altLang="en-US" sz="2400" dirty="0"/>
              <a:t>中的文件进行操作。</a:t>
            </a:r>
            <a:endParaRPr lang="en-US" altLang="zh-CN" sz="2400" dirty="0"/>
          </a:p>
          <a:p>
            <a:r>
              <a:rPr lang="en-US" altLang="zh-CN" sz="2400" dirty="0" err="1"/>
              <a:t>getAssets</a:t>
            </a:r>
            <a:r>
              <a:rPr lang="en-US" altLang="zh-CN" sz="2400" dirty="0"/>
              <a:t>()</a:t>
            </a:r>
            <a:r>
              <a:rPr lang="zh-CN" altLang="en-US" sz="2400" dirty="0"/>
              <a:t>：获取 </a:t>
            </a:r>
            <a:r>
              <a:rPr lang="en-US" altLang="zh-CN" sz="2400" dirty="0"/>
              <a:t>assets </a:t>
            </a:r>
            <a:r>
              <a:rPr lang="zh-CN" altLang="en-US" sz="2400" dirty="0"/>
              <a:t>文件夹中的内容；</a:t>
            </a:r>
            <a:endParaRPr lang="en-US" altLang="zh-CN" sz="2400" dirty="0"/>
          </a:p>
          <a:p>
            <a:r>
              <a:rPr lang="en-US" altLang="zh-CN" sz="2400" dirty="0" err="1"/>
              <a:t>openFd</a:t>
            </a:r>
            <a:r>
              <a:rPr lang="en-US" altLang="zh-CN" sz="2400" dirty="0"/>
              <a:t>()</a:t>
            </a:r>
            <a:r>
              <a:rPr lang="zh-CN" altLang="en-US" sz="2400" dirty="0"/>
              <a:t>：打开指定音乐文件。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AssetFileDescriptior</a:t>
            </a:r>
            <a:r>
              <a:rPr lang="en-US" altLang="zh-CN" sz="2400" dirty="0"/>
              <a:t> </a:t>
            </a:r>
            <a:r>
              <a:rPr lang="zh-CN" altLang="en-US" sz="2400" dirty="0"/>
              <a:t>获取音乐信息提供给 </a:t>
            </a:r>
            <a:r>
              <a:rPr lang="en-US" altLang="zh-CN" sz="2400" dirty="0" err="1"/>
              <a:t>MediaPlayer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82F6E19B-EE0C-44E6-A162-FE1C047BB050}"/>
              </a:ext>
            </a:extLst>
          </p:cNvPr>
          <p:cNvSpPr txBox="1"/>
          <p:nvPr/>
        </p:nvSpPr>
        <p:spPr>
          <a:xfrm>
            <a:off x="2257896" y="260290"/>
            <a:ext cx="1724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MainActivity</a:t>
            </a:r>
            <a:endParaRPr lang="zh-CN" altLang="en-US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96644D9-BB49-4055-A78C-9FDD6E47D0DE}"/>
              </a:ext>
            </a:extLst>
          </p:cNvPr>
          <p:cNvSpPr txBox="1"/>
          <p:nvPr/>
        </p:nvSpPr>
        <p:spPr>
          <a:xfrm>
            <a:off x="2252453" y="2851089"/>
            <a:ext cx="1724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MusicService</a:t>
            </a:r>
            <a:endParaRPr lang="zh-CN" altLang="en-US" sz="20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58BA01B-2088-4E4F-9AB2-F2EBD760E402}"/>
              </a:ext>
            </a:extLst>
          </p:cNvPr>
          <p:cNvCxnSpPr>
            <a:cxnSpLocks/>
          </p:cNvCxnSpPr>
          <p:nvPr/>
        </p:nvCxnSpPr>
        <p:spPr>
          <a:xfrm>
            <a:off x="3492500" y="660400"/>
            <a:ext cx="0" cy="2133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EB76C5A-82CC-4181-A060-B03221ABBA33}"/>
              </a:ext>
            </a:extLst>
          </p:cNvPr>
          <p:cNvCxnSpPr>
            <a:cxnSpLocks/>
          </p:cNvCxnSpPr>
          <p:nvPr/>
        </p:nvCxnSpPr>
        <p:spPr>
          <a:xfrm flipV="1">
            <a:off x="2501900" y="660401"/>
            <a:ext cx="0" cy="21335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583650F-CEC0-4C18-A6EB-AD0A34B2EDA9}"/>
              </a:ext>
            </a:extLst>
          </p:cNvPr>
          <p:cNvSpPr txBox="1"/>
          <p:nvPr/>
        </p:nvSpPr>
        <p:spPr>
          <a:xfrm>
            <a:off x="3612660" y="1403558"/>
            <a:ext cx="1724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sendBroadcast</a:t>
            </a:r>
            <a:endParaRPr lang="zh-CN" altLang="en-US" sz="2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3212FA9-DBA0-41CB-B134-CDD8FFB375B8}"/>
              </a:ext>
            </a:extLst>
          </p:cNvPr>
          <p:cNvSpPr txBox="1"/>
          <p:nvPr/>
        </p:nvSpPr>
        <p:spPr>
          <a:xfrm>
            <a:off x="702015" y="1403558"/>
            <a:ext cx="1724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sendBroadcast</a:t>
            </a:r>
            <a:endParaRPr lang="zh-CN" altLang="en-US" sz="2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DE0E519-96A1-4C82-8013-794EBBB64717}"/>
              </a:ext>
            </a:extLst>
          </p:cNvPr>
          <p:cNvSpPr txBox="1"/>
          <p:nvPr/>
        </p:nvSpPr>
        <p:spPr>
          <a:xfrm>
            <a:off x="3612660" y="1857940"/>
            <a:ext cx="1825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(control, status)</a:t>
            </a:r>
            <a:endParaRPr lang="zh-CN" altLang="en-US" sz="2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3B26A49-0B63-4524-816A-83F03B162BCF}"/>
              </a:ext>
            </a:extLst>
          </p:cNvPr>
          <p:cNvSpPr txBox="1"/>
          <p:nvPr/>
        </p:nvSpPr>
        <p:spPr>
          <a:xfrm>
            <a:off x="595638" y="1850462"/>
            <a:ext cx="1852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(current,</a:t>
            </a:r>
            <a:r>
              <a:rPr lang="zh-CN" altLang="en-US" sz="2000" dirty="0"/>
              <a:t> </a:t>
            </a:r>
            <a:r>
              <a:rPr lang="en-US" altLang="zh-CN" sz="2000" dirty="0"/>
              <a:t>status)</a:t>
            </a:r>
            <a:endParaRPr lang="zh-CN" altLang="en-US" sz="20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391770B-4D8E-48B5-A479-7518E1CDFAB9}"/>
              </a:ext>
            </a:extLst>
          </p:cNvPr>
          <p:cNvSpPr txBox="1"/>
          <p:nvPr/>
        </p:nvSpPr>
        <p:spPr>
          <a:xfrm>
            <a:off x="5572413" y="804376"/>
            <a:ext cx="563879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MainActivity</a:t>
            </a:r>
            <a:r>
              <a:rPr lang="en-US" altLang="zh-CN" sz="2400" dirty="0"/>
              <a:t> </a:t>
            </a:r>
            <a:r>
              <a:rPr lang="zh-CN" altLang="en-US" sz="2400" dirty="0"/>
              <a:t>发送广播，把在 </a:t>
            </a:r>
            <a:r>
              <a:rPr lang="en-US" altLang="zh-CN" sz="2400" dirty="0"/>
              <a:t>main.xml </a:t>
            </a:r>
            <a:r>
              <a:rPr lang="zh-CN" altLang="en-US" sz="2400" dirty="0"/>
              <a:t>上</a:t>
            </a:r>
            <a:r>
              <a:rPr lang="en-US" altLang="zh-CN" sz="2400" dirty="0"/>
              <a:t>4</a:t>
            </a:r>
            <a:r>
              <a:rPr lang="zh-CN" altLang="en-US" sz="2400" dirty="0"/>
              <a:t>个按钮的对应的</a:t>
            </a:r>
            <a:r>
              <a:rPr lang="en-US" altLang="zh-CN" sz="2400" dirty="0"/>
              <a:t>control</a:t>
            </a:r>
            <a:r>
              <a:rPr lang="zh-CN" altLang="en-US" sz="2400" dirty="0"/>
              <a:t>发送出去，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MusicService</a:t>
            </a:r>
            <a:r>
              <a:rPr lang="en-US" altLang="zh-CN" sz="2400" dirty="0"/>
              <a:t> </a:t>
            </a:r>
            <a:r>
              <a:rPr lang="zh-CN" altLang="en-US" sz="2400" dirty="0"/>
              <a:t>接收到 </a:t>
            </a:r>
            <a:r>
              <a:rPr lang="en-US" altLang="zh-CN" sz="2400" dirty="0" err="1"/>
              <a:t>MainActivity</a:t>
            </a:r>
            <a:r>
              <a:rPr lang="en-US" altLang="zh-CN" sz="2400" dirty="0"/>
              <a:t> </a:t>
            </a:r>
            <a:r>
              <a:rPr lang="zh-CN" altLang="en-US" sz="2400" dirty="0"/>
              <a:t>发送的广播，执行相应动作。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MusicService</a:t>
            </a:r>
            <a:r>
              <a:rPr lang="en-US" altLang="zh-CN" sz="2400" dirty="0"/>
              <a:t> </a:t>
            </a:r>
            <a:r>
              <a:rPr lang="zh-CN" altLang="en-US" sz="2400" dirty="0"/>
              <a:t>发送广播，将当前放第几首歌（</a:t>
            </a:r>
            <a:r>
              <a:rPr lang="en-US" altLang="zh-CN" sz="2400" dirty="0"/>
              <a:t>current</a:t>
            </a:r>
            <a:r>
              <a:rPr lang="zh-CN" altLang="en-US" sz="2400" dirty="0"/>
              <a:t>，默认</a:t>
            </a:r>
            <a:r>
              <a:rPr lang="en-US" altLang="zh-CN" sz="2400" dirty="0"/>
              <a:t>0</a:t>
            </a:r>
            <a:r>
              <a:rPr lang="zh-CN" altLang="en-US" sz="2400" dirty="0"/>
              <a:t>）发送出去，</a:t>
            </a:r>
            <a:r>
              <a:rPr lang="en-US" altLang="zh-CN" sz="2400" dirty="0" err="1"/>
              <a:t>MainActivity</a:t>
            </a:r>
            <a:r>
              <a:rPr lang="en-US" altLang="zh-CN" sz="2400" dirty="0"/>
              <a:t> </a:t>
            </a:r>
            <a:r>
              <a:rPr lang="zh-CN" altLang="en-US" sz="2400" dirty="0"/>
              <a:t>接收到</a:t>
            </a:r>
            <a:r>
              <a:rPr lang="en-US" altLang="zh-CN" sz="2400" dirty="0" err="1"/>
              <a:t>MusicService</a:t>
            </a:r>
            <a:r>
              <a:rPr lang="zh-CN" altLang="en-US" sz="2400" dirty="0"/>
              <a:t>发送的广播，从而在</a:t>
            </a:r>
            <a:r>
              <a:rPr lang="en-US" altLang="zh-CN" sz="2400" dirty="0"/>
              <a:t>main.xml </a:t>
            </a:r>
            <a:r>
              <a:rPr lang="zh-CN" altLang="en-US" sz="2400" dirty="0"/>
              <a:t>的</a:t>
            </a:r>
            <a:r>
              <a:rPr lang="en-US" altLang="zh-CN" sz="2400" dirty="0"/>
              <a:t>2</a:t>
            </a:r>
            <a:r>
              <a:rPr lang="zh-CN" altLang="en-US" sz="2400" dirty="0"/>
              <a:t>个</a:t>
            </a:r>
            <a:r>
              <a:rPr lang="en-US" altLang="zh-CN" sz="2400" dirty="0" err="1"/>
              <a:t>TextView</a:t>
            </a:r>
            <a:r>
              <a:rPr lang="zh-CN" altLang="en-US" sz="2400" dirty="0"/>
              <a:t>处显示当前歌曲的 </a:t>
            </a:r>
            <a:r>
              <a:rPr lang="en-US" altLang="zh-CN" sz="2400" dirty="0"/>
              <a:t>title </a:t>
            </a:r>
            <a:r>
              <a:rPr lang="zh-CN" altLang="en-US" sz="2400" dirty="0"/>
              <a:t>和 </a:t>
            </a:r>
            <a:r>
              <a:rPr lang="en-US" altLang="zh-CN" sz="2400" dirty="0"/>
              <a:t>author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MainActivity</a:t>
            </a:r>
            <a:r>
              <a:rPr lang="en-US" altLang="zh-CN" sz="2400" dirty="0"/>
              <a:t> </a:t>
            </a:r>
            <a:r>
              <a:rPr lang="zh-CN" altLang="en-US" sz="2400" dirty="0"/>
              <a:t>和 </a:t>
            </a:r>
            <a:r>
              <a:rPr lang="en-US" altLang="zh-CN" sz="2400" dirty="0" err="1"/>
              <a:t>MusicService</a:t>
            </a:r>
            <a:r>
              <a:rPr lang="en-US" altLang="zh-CN" sz="2400" dirty="0"/>
              <a:t> </a:t>
            </a:r>
            <a:r>
              <a:rPr lang="zh-CN" altLang="en-US" sz="2400" dirty="0"/>
              <a:t>都即是发送方，也是接收方。</a:t>
            </a:r>
            <a:endParaRPr lang="en-US" altLang="zh-CN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E231CD-287B-4B5D-B636-59A725F9BD89}"/>
              </a:ext>
            </a:extLst>
          </p:cNvPr>
          <p:cNvSpPr txBox="1"/>
          <p:nvPr/>
        </p:nvSpPr>
        <p:spPr>
          <a:xfrm>
            <a:off x="345792" y="3760014"/>
            <a:ext cx="47037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status</a:t>
            </a:r>
            <a:r>
              <a:rPr lang="zh-CN" altLang="en-US" sz="2400" dirty="0"/>
              <a:t>是作为广播中在</a:t>
            </a:r>
            <a:r>
              <a:rPr lang="en-US" altLang="zh-CN" sz="2400" dirty="0" err="1"/>
              <a:t>MainActivity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MusicService</a:t>
            </a:r>
            <a:r>
              <a:rPr lang="zh-CN" altLang="en-US" sz="2400" dirty="0"/>
              <a:t>之间传递音乐播放状态的</a:t>
            </a:r>
            <a:r>
              <a:rPr lang="en-US" altLang="zh-CN" sz="2400" dirty="0"/>
              <a:t>Intent</a:t>
            </a:r>
            <a:r>
              <a:rPr lang="zh-CN" altLang="en-US" sz="2400" dirty="0"/>
              <a:t>的一个值。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status</a:t>
            </a:r>
            <a:r>
              <a:rPr lang="zh-CN" altLang="en-US" sz="2400" dirty="0"/>
              <a:t> </a:t>
            </a:r>
            <a:r>
              <a:rPr lang="en-US" altLang="zh-CN" sz="2400" dirty="0"/>
              <a:t>= 0x11 </a:t>
            </a:r>
            <a:r>
              <a:rPr lang="zh-CN" altLang="en-US" sz="2400" dirty="0"/>
              <a:t>没有播放 </a:t>
            </a:r>
            <a:endParaRPr lang="en-US" altLang="zh-CN" sz="2400" dirty="0"/>
          </a:p>
          <a:p>
            <a:r>
              <a:rPr lang="en-US" altLang="zh-CN" sz="2400" dirty="0"/>
              <a:t>status = 0x12 </a:t>
            </a:r>
            <a:r>
              <a:rPr lang="zh-CN" altLang="en-US" sz="2400" dirty="0"/>
              <a:t>正在播放</a:t>
            </a:r>
            <a:endParaRPr lang="en-US" altLang="zh-CN" sz="2400" dirty="0"/>
          </a:p>
          <a:p>
            <a:r>
              <a:rPr lang="en-US" altLang="zh-CN" sz="2400" dirty="0"/>
              <a:t>status = 0x13 </a:t>
            </a:r>
            <a:r>
              <a:rPr lang="zh-CN" altLang="en-US" sz="2400" dirty="0"/>
              <a:t>暂停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4E01C41-47C2-4F18-B4A9-883DBF2721D5}"/>
              </a:ext>
            </a:extLst>
          </p:cNvPr>
          <p:cNvSpPr/>
          <p:nvPr/>
        </p:nvSpPr>
        <p:spPr>
          <a:xfrm>
            <a:off x="139700" y="127000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MusicService.java</a:t>
            </a:r>
            <a:endParaRPr lang="en-US" altLang="zh-CN" b="1" dirty="0">
              <a:solidFill>
                <a:srgbClr val="000080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b="1" dirty="0">
              <a:solidFill>
                <a:srgbClr val="000080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</a:rPr>
              <a:t>private void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prepareAndPlay(String music) {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</a:rPr>
              <a:t>try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AssetFileDescriptor afd = </a:t>
            </a:r>
            <a:r>
              <a:rPr lang="zh-CN" altLang="zh-CN" b="1" dirty="0">
                <a:solidFill>
                  <a:srgbClr val="660E7A"/>
                </a:solidFill>
                <a:latin typeface="宋体" panose="02010600030101010101" pitchFamily="2" charset="-122"/>
              </a:rPr>
              <a:t>am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.openFd(music);</a:t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      </a:t>
            </a:r>
            <a:r>
              <a:rPr lang="zh-CN" altLang="zh-CN" b="1" dirty="0">
                <a:solidFill>
                  <a:srgbClr val="660E7A"/>
                </a:solidFill>
                <a:latin typeface="宋体" panose="02010600030101010101" pitchFamily="2" charset="-122"/>
              </a:rPr>
              <a:t>mPlayer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.reset();</a:t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      </a:t>
            </a:r>
            <a:r>
              <a:rPr lang="zh-CN" altLang="zh-CN" b="1" dirty="0">
                <a:solidFill>
                  <a:srgbClr val="660E7A"/>
                </a:solidFill>
                <a:latin typeface="宋体" panose="02010600030101010101" pitchFamily="2" charset="-122"/>
              </a:rPr>
              <a:t>mPlayer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.setDataSource(afd.getFileDescriptor(), afd.getStartOffset(), afd.getLength());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 </a:t>
            </a:r>
            <a:endParaRPr lang="en-US" altLang="zh-CN" i="1" dirty="0">
              <a:solidFill>
                <a:srgbClr val="808080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i="1" dirty="0">
                <a:solidFill>
                  <a:srgbClr val="808080"/>
                </a:solidFill>
                <a:latin typeface="宋体" panose="02010600030101010101" pitchFamily="2" charset="-122"/>
              </a:rPr>
              <a:t>      </a:t>
            </a:r>
            <a:r>
              <a:rPr lang="zh-CN" altLang="zh-CN" b="1" dirty="0">
                <a:solidFill>
                  <a:srgbClr val="660E7A"/>
                </a:solidFill>
                <a:latin typeface="宋体" panose="02010600030101010101" pitchFamily="2" charset="-122"/>
              </a:rPr>
              <a:t>mPlayer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.prepare();</a:t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      </a:t>
            </a:r>
            <a:r>
              <a:rPr lang="zh-CN" altLang="zh-CN" b="1" dirty="0">
                <a:solidFill>
                  <a:srgbClr val="660E7A"/>
                </a:solidFill>
                <a:latin typeface="宋体" panose="02010600030101010101" pitchFamily="2" charset="-122"/>
              </a:rPr>
              <a:t>mPlayer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.start();</a:t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  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</a:rPr>
              <a:t>catch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(IOException e) {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e.printStackTrace();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}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lang="zh-CN" altLang="zh-CN" sz="4400" dirty="0"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5F410B-7D74-4879-B81F-A780E030E701}"/>
              </a:ext>
            </a:extLst>
          </p:cNvPr>
          <p:cNvSpPr txBox="1"/>
          <p:nvPr/>
        </p:nvSpPr>
        <p:spPr>
          <a:xfrm>
            <a:off x="4940300" y="3327400"/>
            <a:ext cx="62484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prepareAndPlay</a:t>
            </a:r>
            <a:r>
              <a:rPr lang="zh-CN" altLang="en-US" sz="2400" dirty="0"/>
              <a:t>函数编写音乐文件播放活动。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reset()			</a:t>
            </a:r>
            <a:r>
              <a:rPr lang="zh-CN" altLang="en-US" sz="2400" dirty="0"/>
              <a:t>重置</a:t>
            </a:r>
            <a:endParaRPr lang="en-US" altLang="zh-CN" sz="2400" dirty="0"/>
          </a:p>
          <a:p>
            <a:r>
              <a:rPr lang="en-US" altLang="zh-CN" sz="2400" dirty="0" err="1"/>
              <a:t>setDataSource</a:t>
            </a:r>
            <a:r>
              <a:rPr lang="en-US" altLang="zh-CN" sz="2400" dirty="0"/>
              <a:t>()	</a:t>
            </a:r>
            <a:r>
              <a:rPr lang="zh-CN" altLang="en-US" sz="2400" dirty="0"/>
              <a:t>加载</a:t>
            </a:r>
            <a:endParaRPr lang="en-US" altLang="zh-CN" sz="2400" dirty="0"/>
          </a:p>
          <a:p>
            <a:r>
              <a:rPr lang="en-US" altLang="zh-CN" sz="2400" dirty="0"/>
              <a:t>prepare()		</a:t>
            </a:r>
            <a:r>
              <a:rPr lang="zh-CN" altLang="en-US" sz="2400" dirty="0"/>
              <a:t>准备</a:t>
            </a:r>
            <a:endParaRPr lang="en-US" altLang="zh-CN" sz="2400" dirty="0"/>
          </a:p>
          <a:p>
            <a:r>
              <a:rPr lang="en-US" altLang="zh-CN" sz="2400" dirty="0"/>
              <a:t>start()			</a:t>
            </a:r>
            <a:r>
              <a:rPr lang="zh-CN" altLang="en-US" sz="2400" dirty="0"/>
              <a:t>播放</a:t>
            </a:r>
            <a:endParaRPr lang="zh-CN" altLang="en-US" sz="2800" dirty="0"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08EB004-58B7-46BC-8B94-7E96651CBD68}"/>
              </a:ext>
            </a:extLst>
          </p:cNvPr>
          <p:cNvSpPr/>
          <p:nvPr/>
        </p:nvSpPr>
        <p:spPr>
          <a:xfrm>
            <a:off x="0" y="8315"/>
            <a:ext cx="71501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MusicService.java</a:t>
            </a:r>
            <a:endParaRPr lang="en-US" altLang="zh-CN" sz="1600" b="1" dirty="0">
              <a:solidFill>
                <a:srgbClr val="000080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rgbClr val="808000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808000"/>
                </a:solidFill>
                <a:latin typeface="宋体" panose="02010600030101010101" pitchFamily="2" charset="-122"/>
              </a:rPr>
              <a:t>@Override</a:t>
            </a:r>
            <a:br>
              <a:rPr lang="zh-CN" altLang="zh-CN" sz="1600" dirty="0">
                <a:solidFill>
                  <a:srgbClr val="808000"/>
                </a:solidFill>
                <a:latin typeface="宋体" panose="02010600030101010101" pitchFamily="2" charset="-122"/>
              </a:rPr>
            </a:b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</a:rPr>
              <a:t>public void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onCreate() {</a:t>
            </a:r>
            <a:b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</a:rPr>
              <a:t>super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.onCreate();</a:t>
            </a:r>
            <a:b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zh-CN" altLang="zh-CN" sz="1600" b="1" dirty="0">
                <a:solidFill>
                  <a:srgbClr val="660E7A"/>
                </a:solidFill>
                <a:latin typeface="宋体" panose="02010600030101010101" pitchFamily="2" charset="-122"/>
              </a:rPr>
              <a:t>am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= getAssets();</a:t>
            </a:r>
            <a:b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  <a:t>   </a:t>
            </a:r>
            <a:r>
              <a:rPr lang="zh-CN" altLang="zh-CN" sz="1600" b="1" dirty="0">
                <a:solidFill>
                  <a:srgbClr val="660E7A"/>
                </a:solidFill>
                <a:latin typeface="宋体" panose="02010600030101010101" pitchFamily="2" charset="-122"/>
              </a:rPr>
              <a:t>serviceReceiver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= </a:t>
            </a: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</a:rPr>
              <a:t>new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MyReceiver()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  <a:t>  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IntentFilter filter = </a:t>
            </a: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</a:rPr>
              <a:t>new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IntentFilter()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  <a:t>  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filter.addAction(MainActivity.</a:t>
            </a:r>
            <a:r>
              <a:rPr lang="zh-CN" altLang="zh-CN" sz="1600" b="1" i="1" dirty="0">
                <a:solidFill>
                  <a:srgbClr val="660E7A"/>
                </a:solidFill>
                <a:latin typeface="宋体" panose="02010600030101010101" pitchFamily="2" charset="-122"/>
              </a:rPr>
              <a:t>CTL_ACTION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   registerReceiver(</a:t>
            </a:r>
            <a:r>
              <a:rPr lang="zh-CN" altLang="zh-CN" sz="1600" b="1" dirty="0">
                <a:solidFill>
                  <a:srgbClr val="660E7A"/>
                </a:solidFill>
                <a:latin typeface="宋体" panose="02010600030101010101" pitchFamily="2" charset="-122"/>
              </a:rPr>
              <a:t>serviceReceiver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, filter);</a:t>
            </a:r>
            <a:b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b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zh-CN" altLang="zh-CN" sz="1600" b="1" dirty="0">
                <a:solidFill>
                  <a:srgbClr val="660E7A"/>
                </a:solidFill>
                <a:latin typeface="宋体" panose="02010600030101010101" pitchFamily="2" charset="-122"/>
              </a:rPr>
              <a:t>mPlayer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= </a:t>
            </a: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</a:rPr>
              <a:t>new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MediaPlayer()</a:t>
            </a:r>
            <a:b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  <a:t>   </a:t>
            </a:r>
            <a:r>
              <a:rPr lang="zh-CN" altLang="zh-CN" sz="1600" b="1" dirty="0">
                <a:solidFill>
                  <a:srgbClr val="660E7A"/>
                </a:solidFill>
                <a:latin typeface="宋体" panose="02010600030101010101" pitchFamily="2" charset="-122"/>
              </a:rPr>
              <a:t>mPlayer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.setOnCompletionListener(</a:t>
            </a: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</a:rPr>
              <a:t>new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OnCompletionListener() 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b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  <a:t>      </a:t>
            </a:r>
            <a:r>
              <a:rPr lang="zh-CN" altLang="zh-CN" sz="1600" dirty="0">
                <a:solidFill>
                  <a:srgbClr val="808000"/>
                </a:solidFill>
                <a:latin typeface="宋体" panose="02010600030101010101" pitchFamily="2" charset="-122"/>
              </a:rPr>
              <a:t>@Override</a:t>
            </a:r>
            <a:br>
              <a:rPr lang="zh-CN" altLang="zh-CN" sz="1600" dirty="0">
                <a:solidFill>
                  <a:srgbClr val="808000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808000"/>
                </a:solidFill>
                <a:latin typeface="宋体" panose="02010600030101010101" pitchFamily="2" charset="-122"/>
              </a:rPr>
              <a:t>      </a:t>
            </a: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</a:rPr>
              <a:t>public void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onCompletion(MediaPlayer mp) {</a:t>
            </a:r>
            <a:b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         </a:t>
            </a:r>
            <a:r>
              <a:rPr lang="zh-CN" altLang="zh-CN" sz="1600" b="1" dirty="0">
                <a:solidFill>
                  <a:srgbClr val="660E7A"/>
                </a:solidFill>
                <a:latin typeface="宋体" panose="02010600030101010101" pitchFamily="2" charset="-122"/>
              </a:rPr>
              <a:t>current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++;</a:t>
            </a:r>
            <a:endParaRPr lang="en-US" altLang="zh-CN" sz="16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1" dirty="0">
                <a:solidFill>
                  <a:srgbClr val="000000"/>
                </a:solidFill>
                <a:latin typeface="宋体" panose="02010600030101010101" pitchFamily="2" charset="-122"/>
              </a:rPr>
              <a:t>	</a:t>
            </a:r>
            <a: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  <a:t> </a:t>
            </a: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</a:rPr>
              <a:t>if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1600" b="1" dirty="0">
                <a:solidFill>
                  <a:srgbClr val="660E7A"/>
                </a:solidFill>
                <a:latin typeface="宋体" panose="02010600030101010101" pitchFamily="2" charset="-122"/>
              </a:rPr>
              <a:t>current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&gt;= </a:t>
            </a:r>
            <a:r>
              <a:rPr lang="zh-CN" altLang="zh-CN" sz="1600" b="1" dirty="0">
                <a:solidFill>
                  <a:srgbClr val="660E7A"/>
                </a:solidFill>
                <a:latin typeface="宋体" panose="02010600030101010101" pitchFamily="2" charset="-122"/>
              </a:rPr>
              <a:t>musics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r>
              <a:rPr lang="zh-CN" altLang="zh-CN" sz="1600" b="1" dirty="0">
                <a:solidFill>
                  <a:srgbClr val="660E7A"/>
                </a:solidFill>
                <a:latin typeface="宋体" panose="02010600030101010101" pitchFamily="2" charset="-122"/>
              </a:rPr>
              <a:t>length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) {</a:t>
            </a:r>
            <a:b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</a:t>
            </a:r>
            <a:r>
              <a:rPr lang="zh-CN" altLang="zh-CN" sz="1600" b="1" dirty="0">
                <a:solidFill>
                  <a:srgbClr val="660E7A"/>
                </a:solidFill>
                <a:latin typeface="宋体" panose="02010600030101010101" pitchFamily="2" charset="-122"/>
              </a:rPr>
              <a:t>current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= </a:t>
            </a:r>
            <a:r>
              <a:rPr lang="zh-CN" altLang="zh-CN" sz="1600" dirty="0">
                <a:solidFill>
                  <a:srgbClr val="0000FF"/>
                </a:solidFill>
                <a:latin typeface="宋体" panose="02010600030101010101" pitchFamily="2" charset="-122"/>
              </a:rPr>
              <a:t>0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         }</a:t>
            </a:r>
            <a:b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         Intent sendIntent = </a:t>
            </a: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</a:rPr>
              <a:t>new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Intent(MainActivity.</a:t>
            </a:r>
            <a:r>
              <a:rPr lang="zh-CN" altLang="zh-CN" sz="1600" b="1" i="1" dirty="0">
                <a:solidFill>
                  <a:srgbClr val="660E7A"/>
                </a:solidFill>
                <a:latin typeface="宋体" panose="02010600030101010101" pitchFamily="2" charset="-122"/>
              </a:rPr>
              <a:t>UPDATE_ACTION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  <a:t>        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sendIntent.putExtra(</a:t>
            </a:r>
            <a:r>
              <a:rPr lang="zh-CN" altLang="zh-CN" sz="1600" b="1" dirty="0">
                <a:solidFill>
                  <a:srgbClr val="008000"/>
                </a:solidFill>
                <a:latin typeface="宋体" panose="02010600030101010101" pitchFamily="2" charset="-122"/>
              </a:rPr>
              <a:t>"current"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, </a:t>
            </a:r>
            <a:r>
              <a:rPr lang="zh-CN" altLang="zh-CN" sz="1600" b="1" dirty="0">
                <a:solidFill>
                  <a:srgbClr val="660E7A"/>
                </a:solidFill>
                <a:latin typeface="宋体" panose="02010600030101010101" pitchFamily="2" charset="-122"/>
              </a:rPr>
              <a:t>current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         sendBroadcast(sendIntent)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  <a:t>        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prepareAndPlay(</a:t>
            </a:r>
            <a:r>
              <a:rPr lang="zh-CN" altLang="zh-CN" sz="1600" b="1" dirty="0">
                <a:solidFill>
                  <a:srgbClr val="660E7A"/>
                </a:solidFill>
                <a:latin typeface="宋体" panose="02010600030101010101" pitchFamily="2" charset="-122"/>
              </a:rPr>
              <a:t>musics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[</a:t>
            </a:r>
            <a:r>
              <a:rPr lang="zh-CN" altLang="zh-CN" sz="1600" b="1" dirty="0">
                <a:solidFill>
                  <a:srgbClr val="660E7A"/>
                </a:solidFill>
                <a:latin typeface="宋体" panose="02010600030101010101" pitchFamily="2" charset="-122"/>
              </a:rPr>
              <a:t>current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])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  <a:t>     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b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   });</a:t>
            </a:r>
            <a:b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lang="zh-CN" altLang="zh-CN" sz="4000" dirty="0"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219607-3C45-450E-8FE5-F827FEECCF48}"/>
              </a:ext>
            </a:extLst>
          </p:cNvPr>
          <p:cNvSpPr txBox="1"/>
          <p:nvPr/>
        </p:nvSpPr>
        <p:spPr>
          <a:xfrm>
            <a:off x="6832600" y="1955800"/>
            <a:ext cx="472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mPlayer.setOnCompletionListener</a:t>
            </a:r>
            <a:r>
              <a:rPr lang="en-US" altLang="zh-CN" sz="2400" dirty="0"/>
              <a:t>():</a:t>
            </a:r>
          </a:p>
          <a:p>
            <a:r>
              <a:rPr lang="zh-CN" altLang="en-US" sz="2400" dirty="0"/>
              <a:t>为</a:t>
            </a:r>
            <a:r>
              <a:rPr lang="en-US" altLang="zh-CN" sz="2400" dirty="0" err="1"/>
              <a:t>MediaPlay</a:t>
            </a:r>
            <a:r>
              <a:rPr lang="zh-CN" altLang="en-US" sz="2400" dirty="0"/>
              <a:t>播放完成事件绑定监听器，播放完成时，自动跳到下一首，列表循环播放。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广播发送 </a:t>
            </a:r>
            <a:r>
              <a:rPr lang="en-US" altLang="zh-CN" sz="2400" dirty="0"/>
              <a:t>status </a:t>
            </a:r>
            <a:r>
              <a:rPr lang="zh-CN" altLang="en-US" sz="2400" dirty="0"/>
              <a:t>和 </a:t>
            </a:r>
            <a:r>
              <a:rPr lang="en-US" altLang="zh-CN" sz="2400" dirty="0"/>
              <a:t>current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00B2B62-378D-40F0-9CED-E355EAA87D47}"/>
              </a:ext>
            </a:extLst>
          </p:cNvPr>
          <p:cNvSpPr/>
          <p:nvPr/>
        </p:nvSpPr>
        <p:spPr>
          <a:xfrm>
            <a:off x="12700" y="0"/>
            <a:ext cx="7010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MainActivity.java</a:t>
            </a:r>
            <a:endParaRPr lang="en-US" altLang="zh-CN" sz="1600" b="1" dirty="0">
              <a:solidFill>
                <a:srgbClr val="000080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100" b="1" dirty="0">
              <a:solidFill>
                <a:srgbClr val="000080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</a:rPr>
              <a:t>public class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ActivityReceiver </a:t>
            </a: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</a:rPr>
              <a:t>extends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BroadcastReceiver {</a:t>
            </a:r>
            <a:b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600" dirty="0">
                <a:solidFill>
                  <a:srgbClr val="808000"/>
                </a:solidFill>
                <a:latin typeface="宋体" panose="02010600030101010101" pitchFamily="2" charset="-122"/>
              </a:rPr>
              <a:t>@Override</a:t>
            </a:r>
            <a:br>
              <a:rPr lang="zh-CN" altLang="zh-CN" sz="1600" dirty="0">
                <a:solidFill>
                  <a:srgbClr val="808000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80800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</a:rPr>
              <a:t>public void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onReceive(Context context, Intent intent)  {</a:t>
            </a:r>
            <a:b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</a:t>
            </a: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</a:rPr>
              <a:t>int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update = intent.getIntExtra(</a:t>
            </a:r>
            <a:r>
              <a:rPr lang="zh-CN" altLang="zh-CN" sz="1600" b="1" dirty="0">
                <a:solidFill>
                  <a:srgbClr val="008000"/>
                </a:solidFill>
                <a:latin typeface="宋体" panose="02010600030101010101" pitchFamily="2" charset="-122"/>
              </a:rPr>
              <a:t>"update"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, -</a:t>
            </a:r>
            <a:r>
              <a:rPr lang="zh-CN" altLang="zh-CN" sz="1600" dirty="0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b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  <a:t>            </a:t>
            </a: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</a:rPr>
              <a:t>int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current = intent.getIntExtra(</a:t>
            </a:r>
            <a:r>
              <a:rPr lang="zh-CN" altLang="zh-CN" sz="1600" b="1" dirty="0">
                <a:solidFill>
                  <a:srgbClr val="008000"/>
                </a:solidFill>
                <a:latin typeface="宋体" panose="02010600030101010101" pitchFamily="2" charset="-122"/>
              </a:rPr>
              <a:t>"current"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, -</a:t>
            </a:r>
            <a:r>
              <a:rPr lang="zh-CN" altLang="zh-CN" sz="1600" dirty="0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b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  <a:t>            </a:t>
            </a: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</a:rPr>
              <a:t>if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(current &gt;= </a:t>
            </a:r>
            <a:r>
              <a:rPr lang="zh-CN" altLang="zh-CN" sz="1600" dirty="0">
                <a:solidFill>
                  <a:srgbClr val="0000FF"/>
                </a:solidFill>
                <a:latin typeface="宋体" panose="02010600030101010101" pitchFamily="2" charset="-122"/>
              </a:rPr>
              <a:t>0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) {</a:t>
            </a:r>
            <a:b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</a:t>
            </a:r>
            <a:r>
              <a:rPr lang="zh-CN" altLang="zh-CN" sz="1600" b="1" dirty="0">
                <a:solidFill>
                  <a:srgbClr val="660E7A"/>
                </a:solidFill>
                <a:latin typeface="宋体" panose="02010600030101010101" pitchFamily="2" charset="-122"/>
              </a:rPr>
              <a:t>title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.setText(</a:t>
            </a:r>
            <a:r>
              <a:rPr lang="zh-CN" altLang="zh-CN" sz="1600" b="1" dirty="0">
                <a:solidFill>
                  <a:srgbClr val="660E7A"/>
                </a:solidFill>
                <a:latin typeface="宋体" panose="02010600030101010101" pitchFamily="2" charset="-122"/>
              </a:rPr>
              <a:t>titleStrs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[current]);</a:t>
            </a:r>
            <a:b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</a:t>
            </a:r>
            <a:r>
              <a:rPr lang="zh-CN" altLang="zh-CN" sz="1600" b="1" dirty="0">
                <a:solidFill>
                  <a:srgbClr val="660E7A"/>
                </a:solidFill>
                <a:latin typeface="宋体" panose="02010600030101010101" pitchFamily="2" charset="-122"/>
              </a:rPr>
              <a:t>author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.setText(</a:t>
            </a:r>
            <a:r>
              <a:rPr lang="zh-CN" altLang="zh-CN" sz="1600" b="1" dirty="0">
                <a:solidFill>
                  <a:srgbClr val="660E7A"/>
                </a:solidFill>
                <a:latin typeface="宋体" panose="02010600030101010101" pitchFamily="2" charset="-122"/>
              </a:rPr>
              <a:t>authorStrs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[current]);</a:t>
            </a:r>
            <a:b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}</a:t>
            </a:r>
            <a:b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</a:t>
            </a: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</a:rPr>
              <a:t>switch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(update) {</a:t>
            </a:r>
            <a:b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</a:t>
            </a: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</a:rPr>
              <a:t>case </a:t>
            </a:r>
            <a:r>
              <a:rPr lang="zh-CN" altLang="zh-CN" sz="1600" dirty="0">
                <a:solidFill>
                  <a:srgbClr val="0000FF"/>
                </a:solidFill>
                <a:latin typeface="宋体" panose="02010600030101010101" pitchFamily="2" charset="-122"/>
              </a:rPr>
              <a:t>0x11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:  </a:t>
            </a:r>
            <a: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  <a:t>// 未播放状态</a:t>
            </a:r>
            <a:b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  <a:t>                    </a:t>
            </a:r>
            <a:r>
              <a:rPr lang="zh-CN" altLang="zh-CN" sz="1600" b="1" dirty="0">
                <a:solidFill>
                  <a:srgbClr val="660E7A"/>
                </a:solidFill>
                <a:latin typeface="宋体" panose="02010600030101010101" pitchFamily="2" charset="-122"/>
              </a:rPr>
              <a:t>play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.setImageResource(R.drawable.</a:t>
            </a:r>
            <a:r>
              <a:rPr lang="zh-CN" altLang="zh-CN" sz="1600" b="1" i="1" dirty="0">
                <a:solidFill>
                  <a:srgbClr val="660E7A"/>
                </a:solidFill>
                <a:latin typeface="宋体" panose="02010600030101010101" pitchFamily="2" charset="-122"/>
              </a:rPr>
              <a:t>play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   </a:t>
            </a:r>
            <a:r>
              <a:rPr lang="zh-CN" altLang="zh-CN" sz="1600" b="1" dirty="0">
                <a:solidFill>
                  <a:srgbClr val="660E7A"/>
                </a:solidFill>
                <a:latin typeface="宋体" panose="02010600030101010101" pitchFamily="2" charset="-122"/>
              </a:rPr>
              <a:t>status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= </a:t>
            </a:r>
            <a:r>
              <a:rPr lang="zh-CN" altLang="zh-CN" sz="1600" dirty="0">
                <a:solidFill>
                  <a:srgbClr val="0000FF"/>
                </a:solidFill>
                <a:latin typeface="宋体" panose="02010600030101010101" pitchFamily="2" charset="-122"/>
              </a:rPr>
              <a:t>0x11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   </a:t>
            </a: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</a:rPr>
              <a:t>break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</a:t>
            </a: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</a:rPr>
              <a:t>case </a:t>
            </a:r>
            <a:r>
              <a:rPr lang="zh-CN" altLang="zh-CN" sz="1600" dirty="0">
                <a:solidFill>
                  <a:srgbClr val="0000FF"/>
                </a:solidFill>
                <a:latin typeface="宋体" panose="02010600030101010101" pitchFamily="2" charset="-122"/>
              </a:rPr>
              <a:t>0x12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:  </a:t>
            </a:r>
            <a: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  <a:t>// 控制系统进入播放状态</a:t>
            </a:r>
            <a:b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  <a:t>                    </a:t>
            </a:r>
            <a:r>
              <a:rPr lang="zh-CN" altLang="zh-CN" sz="1600" b="1" dirty="0">
                <a:solidFill>
                  <a:srgbClr val="660E7A"/>
                </a:solidFill>
                <a:latin typeface="宋体" panose="02010600030101010101" pitchFamily="2" charset="-122"/>
              </a:rPr>
              <a:t>play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.setImageResource(R.drawable.</a:t>
            </a:r>
            <a:r>
              <a:rPr lang="zh-CN" altLang="zh-CN" sz="1600" b="1" i="1" dirty="0">
                <a:solidFill>
                  <a:srgbClr val="660E7A"/>
                </a:solidFill>
                <a:latin typeface="宋体" panose="02010600030101010101" pitchFamily="2" charset="-122"/>
              </a:rPr>
              <a:t>pause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   </a:t>
            </a:r>
            <a:r>
              <a:rPr lang="zh-CN" altLang="zh-CN" sz="1600" b="1" dirty="0">
                <a:solidFill>
                  <a:srgbClr val="660E7A"/>
                </a:solidFill>
                <a:latin typeface="宋体" panose="02010600030101010101" pitchFamily="2" charset="-122"/>
              </a:rPr>
              <a:t>status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= </a:t>
            </a:r>
            <a:r>
              <a:rPr lang="zh-CN" altLang="zh-CN" sz="1600" dirty="0">
                <a:solidFill>
                  <a:srgbClr val="0000FF"/>
                </a:solidFill>
                <a:latin typeface="宋体" panose="02010600030101010101" pitchFamily="2" charset="-122"/>
              </a:rPr>
              <a:t>0x12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   </a:t>
            </a: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</a:rPr>
              <a:t>break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</a:t>
            </a: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</a:rPr>
              <a:t>case </a:t>
            </a:r>
            <a:r>
              <a:rPr lang="zh-CN" altLang="zh-CN" sz="1600" dirty="0">
                <a:solidFill>
                  <a:srgbClr val="0000FF"/>
                </a:solidFill>
                <a:latin typeface="宋体" panose="02010600030101010101" pitchFamily="2" charset="-122"/>
              </a:rPr>
              <a:t>0x13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:  </a:t>
            </a:r>
            <a: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  <a:t>// 控制系统进入暂停状态</a:t>
            </a:r>
            <a:b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  <a:t>                    </a:t>
            </a:r>
            <a:r>
              <a:rPr lang="zh-CN" altLang="zh-CN" sz="1600" b="1" dirty="0">
                <a:solidFill>
                  <a:srgbClr val="660E7A"/>
                </a:solidFill>
                <a:latin typeface="宋体" panose="02010600030101010101" pitchFamily="2" charset="-122"/>
              </a:rPr>
              <a:t>play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.setImageResource(R.drawable.</a:t>
            </a:r>
            <a:r>
              <a:rPr lang="zh-CN" altLang="zh-CN" sz="1600" b="1" i="1" dirty="0">
                <a:solidFill>
                  <a:srgbClr val="660E7A"/>
                </a:solidFill>
                <a:latin typeface="宋体" panose="02010600030101010101" pitchFamily="2" charset="-122"/>
              </a:rPr>
              <a:t>play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   </a:t>
            </a:r>
            <a:r>
              <a:rPr lang="zh-CN" altLang="zh-CN" sz="1600" b="1" dirty="0">
                <a:solidFill>
                  <a:srgbClr val="660E7A"/>
                </a:solidFill>
                <a:latin typeface="宋体" panose="02010600030101010101" pitchFamily="2" charset="-122"/>
              </a:rPr>
              <a:t>status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= </a:t>
            </a:r>
            <a:r>
              <a:rPr lang="zh-CN" altLang="zh-CN" sz="1600" dirty="0">
                <a:solidFill>
                  <a:srgbClr val="0000FF"/>
                </a:solidFill>
                <a:latin typeface="宋体" panose="02010600030101010101" pitchFamily="2" charset="-122"/>
              </a:rPr>
              <a:t>0x13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   </a:t>
            </a: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</a:rPr>
              <a:t>break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}</a:t>
            </a:r>
            <a:b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        }</a:t>
            </a:r>
            <a:b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lang="zh-CN" altLang="zh-CN" sz="4000" dirty="0"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0FC4A0-CAE5-4B46-861D-ECC277C33600}"/>
              </a:ext>
            </a:extLst>
          </p:cNvPr>
          <p:cNvSpPr txBox="1"/>
          <p:nvPr/>
        </p:nvSpPr>
        <p:spPr>
          <a:xfrm>
            <a:off x="6540500" y="2281704"/>
            <a:ext cx="441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自定义</a:t>
            </a:r>
            <a:r>
              <a:rPr lang="en-US" altLang="zh-CN" sz="2400" dirty="0" err="1"/>
              <a:t>BroadcastRecevier</a:t>
            </a:r>
            <a:r>
              <a:rPr lang="zh-CN" altLang="en-US" sz="2400" dirty="0"/>
              <a:t>， 监听从</a:t>
            </a:r>
            <a:r>
              <a:rPr lang="en-US" altLang="zh-CN" sz="2400" dirty="0" err="1"/>
              <a:t>MusicService</a:t>
            </a:r>
            <a:r>
              <a:rPr lang="zh-CN" altLang="en-US" sz="2400" dirty="0"/>
              <a:t>传过来的广播。</a:t>
            </a:r>
            <a:endParaRPr lang="en-US" altLang="zh-CN" sz="2400" dirty="0"/>
          </a:p>
          <a:p>
            <a:r>
              <a:rPr lang="zh-CN" altLang="en-US" sz="2400" dirty="0"/>
              <a:t>根据 </a:t>
            </a:r>
            <a:r>
              <a:rPr lang="en-US" altLang="zh-CN" sz="2400" dirty="0"/>
              <a:t>status</a:t>
            </a:r>
            <a:r>
              <a:rPr lang="zh-CN" altLang="en-US" sz="2400" dirty="0"/>
              <a:t>（</a:t>
            </a:r>
            <a:r>
              <a:rPr lang="en-US" altLang="zh-CN" sz="2400" dirty="0"/>
              <a:t>update</a:t>
            </a:r>
            <a:r>
              <a:rPr lang="zh-CN" altLang="en-US" sz="2400" dirty="0"/>
              <a:t>）</a:t>
            </a:r>
            <a:r>
              <a:rPr lang="en-US" altLang="zh-CN" sz="2400" dirty="0"/>
              <a:t> </a:t>
            </a:r>
            <a:r>
              <a:rPr lang="zh-CN" altLang="en-US" sz="2400" dirty="0"/>
              <a:t>的值，设置</a:t>
            </a:r>
            <a:r>
              <a:rPr lang="en-US" altLang="zh-CN" sz="2400" dirty="0"/>
              <a:t>play</a:t>
            </a:r>
            <a:r>
              <a:rPr lang="zh-CN" altLang="en-US" sz="2400" dirty="0"/>
              <a:t>按钮的样式。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5467EA9-4031-421C-9D52-8A45CD35B0D8}"/>
              </a:ext>
            </a:extLst>
          </p:cNvPr>
          <p:cNvSpPr/>
          <p:nvPr/>
        </p:nvSpPr>
        <p:spPr>
          <a:xfrm>
            <a:off x="215900" y="237455"/>
            <a:ext cx="9601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MainActivity.java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b="1" dirty="0">
              <a:solidFill>
                <a:srgbClr val="000080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ActivityReceiver </a:t>
            </a:r>
            <a:r>
              <a:rPr lang="zh-CN" altLang="zh-CN" b="1" dirty="0">
                <a:solidFill>
                  <a:srgbClr val="660E7A"/>
                </a:solidFill>
                <a:latin typeface="宋体" panose="02010600030101010101" pitchFamily="2" charset="-122"/>
              </a:rPr>
              <a:t>activityReceiver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</a:rPr>
              <a:t>public static final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String </a:t>
            </a:r>
            <a:r>
              <a:rPr lang="zh-CN" altLang="zh-CN" b="1" i="1" dirty="0">
                <a:solidFill>
                  <a:srgbClr val="660E7A"/>
                </a:solidFill>
                <a:latin typeface="宋体" panose="02010600030101010101" pitchFamily="2" charset="-122"/>
              </a:rPr>
              <a:t>CTL_ACTION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= 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</a:rPr>
              <a:t>"org.crazyit.action.CTL_ACTION"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</a:rPr>
              <a:t>public static final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String </a:t>
            </a:r>
            <a:r>
              <a:rPr lang="zh-CN" altLang="zh-CN" b="1" i="1" dirty="0">
                <a:solidFill>
                  <a:srgbClr val="660E7A"/>
                </a:solidFill>
                <a:latin typeface="宋体" panose="02010600030101010101" pitchFamily="2" charset="-122"/>
              </a:rPr>
              <a:t>UPDATE_ACTION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= 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</a:rPr>
              <a:t>"org.crazyit.action.UPDATE_ACTION"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</a:rPr>
              <a:t>public void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onCreate(Bundle savedInstanceState) {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zh-CN" altLang="zh-CN" b="1" dirty="0">
                <a:solidFill>
                  <a:srgbClr val="660E7A"/>
                </a:solidFill>
                <a:latin typeface="宋体" panose="02010600030101010101" pitchFamily="2" charset="-122"/>
              </a:rPr>
              <a:t>activityReceiver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=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</a:rPr>
              <a:t>new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ActivityReceiver();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IntentFilter filter =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</a:rPr>
              <a:t>new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IntentFilter();</a:t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  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filter.addAction(</a:t>
            </a:r>
            <a:r>
              <a:rPr lang="zh-CN" altLang="zh-CN" b="1" i="1" dirty="0">
                <a:solidFill>
                  <a:srgbClr val="660E7A"/>
                </a:solidFill>
                <a:latin typeface="宋体" panose="02010600030101010101" pitchFamily="2" charset="-122"/>
              </a:rPr>
              <a:t>UPDATE_ACTION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  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registerReceiver(</a:t>
            </a:r>
            <a:r>
              <a:rPr lang="zh-CN" altLang="zh-CN" b="1" dirty="0">
                <a:solidFill>
                  <a:srgbClr val="660E7A"/>
                </a:solidFill>
                <a:latin typeface="宋体" panose="02010600030101010101" pitchFamily="2" charset="-122"/>
              </a:rPr>
              <a:t>activityReceiver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, filter);</a:t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  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Intent intent =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</a:rPr>
              <a:t>new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Intent(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</a:rPr>
              <a:t>this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, MusicService.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</a:rPr>
              <a:t>class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startService(intent)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lang="zh-CN" altLang="zh-CN" sz="4400" dirty="0"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DD247EF-F5FC-42DE-9015-1F446AE53E0C}"/>
              </a:ext>
            </a:extLst>
          </p:cNvPr>
          <p:cNvSpPr txBox="1"/>
          <p:nvPr/>
        </p:nvSpPr>
        <p:spPr>
          <a:xfrm>
            <a:off x="4025900" y="449153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IntentFilter</a:t>
            </a:r>
            <a:r>
              <a:rPr lang="zh-CN" altLang="en-US" sz="2400" dirty="0"/>
              <a:t>：过滤</a:t>
            </a:r>
            <a:r>
              <a:rPr lang="en-US" altLang="zh-CN" sz="2400" dirty="0"/>
              <a:t>intent</a:t>
            </a:r>
            <a:r>
              <a:rPr lang="zh-CN" altLang="en-US" sz="2400" dirty="0"/>
              <a:t>，筛选合适</a:t>
            </a:r>
            <a:r>
              <a:rPr lang="en-US" altLang="zh-CN" sz="2400" dirty="0"/>
              <a:t>intent</a:t>
            </a:r>
            <a:r>
              <a:rPr lang="zh-CN" altLang="en-US" sz="2400" dirty="0"/>
              <a:t>来进行活动</a:t>
            </a:r>
            <a:endParaRPr lang="en-US" altLang="zh-CN" sz="2400" dirty="0"/>
          </a:p>
          <a:p>
            <a:r>
              <a:rPr lang="en-US" altLang="zh-CN" sz="2400" dirty="0" err="1"/>
              <a:t>filter.addAction</a:t>
            </a:r>
            <a:r>
              <a:rPr lang="en-US" altLang="zh-CN" sz="2400" dirty="0"/>
              <a:t>()</a:t>
            </a:r>
            <a:r>
              <a:rPr lang="zh-CN" altLang="en-US" sz="2400" dirty="0"/>
              <a:t>：指定</a:t>
            </a:r>
            <a:r>
              <a:rPr lang="en-US" altLang="zh-CN" sz="2400" dirty="0" err="1"/>
              <a:t>BroadcastReceiver</a:t>
            </a:r>
            <a:r>
              <a:rPr lang="zh-CN" altLang="en-US" sz="2400" dirty="0"/>
              <a:t>监听的</a:t>
            </a:r>
            <a:r>
              <a:rPr lang="en-US" altLang="zh-CN" sz="2400" dirty="0"/>
              <a:t>Action</a:t>
            </a:r>
          </a:p>
          <a:p>
            <a:r>
              <a:rPr lang="en-US" altLang="zh-CN" sz="2400" dirty="0" err="1"/>
              <a:t>registerRecevier</a:t>
            </a:r>
            <a:r>
              <a:rPr lang="en-US" altLang="zh-CN" sz="2400" dirty="0"/>
              <a:t>()</a:t>
            </a:r>
            <a:r>
              <a:rPr lang="zh-CN" altLang="en-US" sz="2400" dirty="0"/>
              <a:t>：注册</a:t>
            </a:r>
            <a:r>
              <a:rPr lang="en-US" altLang="zh-CN" sz="2400" dirty="0" err="1"/>
              <a:t>BroadcastRecevier</a:t>
            </a:r>
            <a:endParaRPr lang="zh-CN" altLang="en-US" sz="2400" dirty="0"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ACDF530-00CB-432C-B4D8-ACDA3D7133FC}"/>
              </a:ext>
            </a:extLst>
          </p:cNvPr>
          <p:cNvSpPr/>
          <p:nvPr/>
        </p:nvSpPr>
        <p:spPr>
          <a:xfrm>
            <a:off x="27214" y="0"/>
            <a:ext cx="7994650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MainActivity.java</a:t>
            </a:r>
            <a:endParaRPr lang="en-US" altLang="zh-CN" dirty="0">
              <a:solidFill>
                <a:srgbClr val="808000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solidFill>
                <a:srgbClr val="808000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808000"/>
                </a:solidFill>
                <a:latin typeface="宋体" panose="02010600030101010101" pitchFamily="2" charset="-122"/>
              </a:rPr>
              <a:t>@Override</a:t>
            </a:r>
            <a:br>
              <a:rPr lang="zh-CN" altLang="zh-CN" dirty="0">
                <a:solidFill>
                  <a:srgbClr val="808000"/>
                </a:solidFill>
                <a:latin typeface="宋体" panose="02010600030101010101" pitchFamily="2" charset="-122"/>
              </a:rPr>
            </a:b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</a:rPr>
              <a:t>public void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onClick(View source)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// 创建Intent</a:t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  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Intent intent =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</a:rPr>
              <a:t>new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Intent(</a:t>
            </a:r>
            <a:r>
              <a:rPr lang="zh-CN" altLang="en-US" b="1" dirty="0">
                <a:solidFill>
                  <a:srgbClr val="008000"/>
                </a:solidFill>
                <a:latin typeface="宋体" panose="02010600030101010101" pitchFamily="2" charset="-122"/>
              </a:rPr>
              <a:t>“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</a:rPr>
              <a:t>org.crazyit.action.CTL_ACTION</a:t>
            </a:r>
            <a:r>
              <a:rPr lang="zh-CN" altLang="en-US" b="1" dirty="0">
                <a:solidFill>
                  <a:srgbClr val="008000"/>
                </a:solidFill>
                <a:latin typeface="宋体" panose="02010600030101010101" pitchFamily="2" charset="-122"/>
              </a:rPr>
              <a:t>”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</a:rPr>
              <a:t>switch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(source.getId())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{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</a:rPr>
              <a:t>case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R.id.</a:t>
            </a:r>
            <a:r>
              <a:rPr lang="zh-CN" altLang="zh-CN" b="1" i="1" dirty="0">
                <a:solidFill>
                  <a:srgbClr val="660E7A"/>
                </a:solidFill>
                <a:latin typeface="宋体" panose="02010600030101010101" pitchFamily="2" charset="-122"/>
              </a:rPr>
              <a:t>play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: 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// 按下播放/暂停按钮</a:t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        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intent.putExtra(</a:t>
            </a:r>
            <a:r>
              <a:rPr lang="zh-CN" altLang="en-US" b="1" dirty="0">
                <a:solidFill>
                  <a:srgbClr val="008000"/>
                </a:solidFill>
                <a:latin typeface="宋体" panose="02010600030101010101" pitchFamily="2" charset="-122"/>
              </a:rPr>
              <a:t>“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</a:rPr>
              <a:t>control</a:t>
            </a:r>
            <a:r>
              <a:rPr lang="zh-CN" altLang="en-US" b="1" dirty="0">
                <a:solidFill>
                  <a:srgbClr val="008000"/>
                </a:solidFill>
                <a:latin typeface="宋体" panose="02010600030101010101" pitchFamily="2" charset="-122"/>
              </a:rPr>
              <a:t>”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, </a:t>
            </a:r>
            <a:r>
              <a:rPr lang="zh-CN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  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</a:rPr>
              <a:t>break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</a:rPr>
              <a:t>case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R.id.</a:t>
            </a:r>
            <a:r>
              <a:rPr lang="zh-CN" altLang="zh-CN" b="1" i="1" dirty="0">
                <a:solidFill>
                  <a:srgbClr val="660E7A"/>
                </a:solidFill>
                <a:latin typeface="宋体" panose="02010600030101010101" pitchFamily="2" charset="-122"/>
              </a:rPr>
              <a:t>stop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: 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// 按下停止按钮</a:t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        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intent.putExtra(</a:t>
            </a:r>
            <a:r>
              <a:rPr lang="zh-CN" altLang="en-US" b="1" dirty="0">
                <a:solidFill>
                  <a:srgbClr val="008000"/>
                </a:solidFill>
                <a:latin typeface="宋体" panose="02010600030101010101" pitchFamily="2" charset="-122"/>
              </a:rPr>
              <a:t>“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</a:rPr>
              <a:t>control</a:t>
            </a:r>
            <a:r>
              <a:rPr lang="zh-CN" altLang="en-US" b="1" dirty="0">
                <a:solidFill>
                  <a:srgbClr val="008000"/>
                </a:solidFill>
                <a:latin typeface="宋体" panose="02010600030101010101" pitchFamily="2" charset="-122"/>
              </a:rPr>
              <a:t>”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, </a:t>
            </a:r>
            <a:r>
              <a:rPr lang="zh-CN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2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  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</a:rPr>
              <a:t>break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</a:rPr>
              <a:t>case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R.id.</a:t>
            </a:r>
            <a:r>
              <a:rPr lang="zh-CN" altLang="zh-CN" b="1" i="1" dirty="0">
                <a:solidFill>
                  <a:srgbClr val="660E7A"/>
                </a:solidFill>
                <a:latin typeface="宋体" panose="02010600030101010101" pitchFamily="2" charset="-122"/>
              </a:rPr>
              <a:t>btnLast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:  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// 按下上一首按钮</a:t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en-US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	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intent.putExtra(</a:t>
            </a:r>
            <a:r>
              <a:rPr lang="zh-CN" altLang="en-US" b="1" dirty="0">
                <a:solidFill>
                  <a:srgbClr val="008000"/>
                </a:solidFill>
                <a:latin typeface="宋体" panose="02010600030101010101" pitchFamily="2" charset="-122"/>
              </a:rPr>
              <a:t>“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</a:rPr>
              <a:t>control</a:t>
            </a:r>
            <a:r>
              <a:rPr lang="zh-CN" altLang="en-US" b="1" dirty="0">
                <a:solidFill>
                  <a:srgbClr val="008000"/>
                </a:solidFill>
                <a:latin typeface="宋体" panose="02010600030101010101" pitchFamily="2" charset="-122"/>
              </a:rPr>
              <a:t>”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, </a:t>
            </a:r>
            <a:r>
              <a:rPr lang="zh-CN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3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</a:rPr>
              <a:t>break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</a:rPr>
              <a:t>case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R.id.</a:t>
            </a:r>
            <a:r>
              <a:rPr lang="zh-CN" altLang="zh-CN" b="1" i="1" dirty="0">
                <a:solidFill>
                  <a:srgbClr val="660E7A"/>
                </a:solidFill>
                <a:latin typeface="宋体" panose="02010600030101010101" pitchFamily="2" charset="-122"/>
              </a:rPr>
              <a:t>btnNext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:  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//按下下一首按钮</a:t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        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intent.putExtra(</a:t>
            </a:r>
            <a:r>
              <a:rPr lang="zh-CN" altLang="en-US" b="1" dirty="0">
                <a:solidFill>
                  <a:srgbClr val="008000"/>
                </a:solidFill>
                <a:latin typeface="宋体" panose="02010600030101010101" pitchFamily="2" charset="-122"/>
              </a:rPr>
              <a:t>“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</a:rPr>
              <a:t>control</a:t>
            </a:r>
            <a:r>
              <a:rPr lang="zh-CN" altLang="en-US" b="1" dirty="0">
                <a:solidFill>
                  <a:srgbClr val="008000"/>
                </a:solidFill>
                <a:latin typeface="宋体" panose="02010600030101010101" pitchFamily="2" charset="-122"/>
              </a:rPr>
              <a:t>”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, </a:t>
            </a:r>
            <a:r>
              <a:rPr lang="zh-CN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4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  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</a:rPr>
              <a:t>break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}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sendBroadcast(intent)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lang="zh-CN" altLang="zh-CN" sz="4400" dirty="0"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2C09F2-0BBB-4F7E-AA87-B9BCB1F7FF52}"/>
              </a:ext>
            </a:extLst>
          </p:cNvPr>
          <p:cNvSpPr txBox="1"/>
          <p:nvPr/>
        </p:nvSpPr>
        <p:spPr>
          <a:xfrm>
            <a:off x="6692899" y="3098801"/>
            <a:ext cx="42672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MainActivity</a:t>
            </a:r>
            <a:r>
              <a:rPr lang="zh-CN" altLang="en-US" sz="2400" dirty="0"/>
              <a:t>中编写四个按钮的点击事件，对应</a:t>
            </a:r>
            <a:r>
              <a:rPr lang="en-US" altLang="zh-CN" sz="2400" dirty="0"/>
              <a:t>control</a:t>
            </a:r>
            <a:r>
              <a:rPr lang="zh-CN" altLang="en-US" sz="2400" dirty="0"/>
              <a:t>的四个不同的值，会以广播方式发送给</a:t>
            </a:r>
            <a:r>
              <a:rPr lang="en-US" altLang="zh-CN" sz="2400" dirty="0" err="1"/>
              <a:t>MusicService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1649</Words>
  <Application>Microsoft Office PowerPoint</Application>
  <PresentationFormat>自定义</PresentationFormat>
  <Paragraphs>79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宋体</vt:lpstr>
      <vt:lpstr>微软雅黑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odd</dc:creator>
  <cp:lastModifiedBy>Samuel Samuel</cp:lastModifiedBy>
  <cp:revision>62</cp:revision>
  <dcterms:created xsi:type="dcterms:W3CDTF">2006-08-16T00:00:00Z</dcterms:created>
  <dcterms:modified xsi:type="dcterms:W3CDTF">2020-04-18T06:44:17Z</dcterms:modified>
</cp:coreProperties>
</file>