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4"/>
  </p:notesMasterIdLst>
  <p:sldIdLst>
    <p:sldId id="256" r:id="rId2"/>
    <p:sldId id="257" r:id="rId3"/>
    <p:sldId id="270" r:id="rId4"/>
    <p:sldId id="271" r:id="rId5"/>
    <p:sldId id="272" r:id="rId6"/>
    <p:sldId id="273" r:id="rId7"/>
    <p:sldId id="277" r:id="rId8"/>
    <p:sldId id="274" r:id="rId9"/>
    <p:sldId id="275" r:id="rId10"/>
    <p:sldId id="276" r:id="rId11"/>
    <p:sldId id="269" r:id="rId12"/>
    <p:sldId id="266" r:id="rId13"/>
  </p:sldIdLst>
  <p:sldSz cx="12188825" cy="6858000"/>
  <p:notesSz cx="6858000" cy="9144000"/>
  <p:embeddedFontLst>
    <p:embeddedFont>
      <p:font typeface="Century Gothic" panose="020B0502020202020204" pitchFamily="34" charset="0"/>
      <p:regular r:id="rId15"/>
      <p:bold r:id="rId16"/>
      <p:italic r:id="rId17"/>
      <p:boldItalic r:id="rId18"/>
    </p:embeddedFont>
    <p:embeddedFont>
      <p:font typeface="Wingdings 2" panose="05020102010507070707" pitchFamily="18" charset="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A3075-CF25-48F9-AF61-AA9D82B89429}">
  <a:tblStyle styleId="{B70A3075-CF25-48F9-AF61-AA9D82B89429}"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7EE"/>
          </a:solidFill>
        </a:fill>
      </a:tcStyle>
    </a:wholeTbl>
    <a:band1H>
      <a:tcTxStyle/>
      <a:tcStyle>
        <a:tcBdr/>
        <a:fill>
          <a:solidFill>
            <a:srgbClr val="DBCBDB"/>
          </a:solidFill>
        </a:fill>
      </a:tcStyle>
    </a:band1H>
    <a:band2H>
      <a:tcTxStyle/>
      <a:tcStyle>
        <a:tcBdr/>
      </a:tcStyle>
    </a:band2H>
    <a:band1V>
      <a:tcTxStyle/>
      <a:tcStyle>
        <a:tcBdr/>
        <a:fill>
          <a:solidFill>
            <a:srgbClr val="DBCBDB"/>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691" y="5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22309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53BC-6BDC-BBC4-FEB6-05A95C649991}"/>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IN"/>
          </a:p>
        </p:txBody>
      </p:sp>
      <p:sp>
        <p:nvSpPr>
          <p:cNvPr id="3" name="Subtitle 2">
            <a:extLst>
              <a:ext uri="{FF2B5EF4-FFF2-40B4-BE49-F238E27FC236}">
                <a16:creationId xmlns:a16="http://schemas.microsoft.com/office/drawing/2014/main" id="{C060FFA7-9496-3F57-E987-C6900CFB4D98}"/>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2F9D61-6CC3-FAFF-BD4A-3CCDFFB8D5E2}"/>
              </a:ext>
            </a:extLst>
          </p:cNvPr>
          <p:cNvSpPr>
            <a:spLocks noGrp="1"/>
          </p:cNvSpPr>
          <p:nvPr>
            <p:ph type="dt" sz="half" idx="10"/>
          </p:nvPr>
        </p:nvSpPr>
        <p:spPr/>
        <p:txBody>
          <a:bodyPr/>
          <a:lstStyle/>
          <a:p>
            <a:fld id="{2784B82C-7B99-4131-8B1C-B93B84C26CF3}" type="datetime1">
              <a:rPr lang="en-US" smtClean="0"/>
              <a:t>3/6/2024</a:t>
            </a:fld>
            <a:endParaRPr lang="en-IN"/>
          </a:p>
        </p:txBody>
      </p:sp>
      <p:sp>
        <p:nvSpPr>
          <p:cNvPr id="5" name="Footer Placeholder 4">
            <a:extLst>
              <a:ext uri="{FF2B5EF4-FFF2-40B4-BE49-F238E27FC236}">
                <a16:creationId xmlns:a16="http://schemas.microsoft.com/office/drawing/2014/main" id="{F38DF31E-DDAE-D5E4-E53C-BF58DBE6F8B5}"/>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3FB2E13-2C6F-6E97-E765-923C53B8AB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43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12E0-EB83-79AE-45D7-038FD7CB6C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09770-7D97-31A3-33FA-A05973DCD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97CC6-3B29-17CD-7A82-8CE002244AF4}"/>
              </a:ext>
            </a:extLst>
          </p:cNvPr>
          <p:cNvSpPr>
            <a:spLocks noGrp="1"/>
          </p:cNvSpPr>
          <p:nvPr>
            <p:ph type="dt" sz="half" idx="10"/>
          </p:nvPr>
        </p:nvSpPr>
        <p:spPr/>
        <p:txBody>
          <a:bodyPr/>
          <a:lstStyle/>
          <a:p>
            <a:fld id="{178B5D3D-1DB7-4928-8139-2A15836866B6}" type="datetime1">
              <a:rPr lang="en-US" smtClean="0"/>
              <a:t>3/6/2024</a:t>
            </a:fld>
            <a:endParaRPr lang="en-IN"/>
          </a:p>
        </p:txBody>
      </p:sp>
      <p:sp>
        <p:nvSpPr>
          <p:cNvPr id="5" name="Footer Placeholder 4">
            <a:extLst>
              <a:ext uri="{FF2B5EF4-FFF2-40B4-BE49-F238E27FC236}">
                <a16:creationId xmlns:a16="http://schemas.microsoft.com/office/drawing/2014/main" id="{858C3A65-760C-6F87-8808-661B30425ED8}"/>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52896EF-DA09-0FF3-5B09-D9540E1938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4469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E7EEA-6135-C5E6-54B2-4DF1AFF7BE64}"/>
              </a:ext>
            </a:extLst>
          </p:cNvPr>
          <p:cNvSpPr>
            <a:spLocks noGrp="1"/>
          </p:cNvSpPr>
          <p:nvPr>
            <p:ph type="title" orient="vert"/>
          </p:nvPr>
        </p:nvSpPr>
        <p:spPr>
          <a:xfrm>
            <a:off x="8722628" y="365125"/>
            <a:ext cx="262821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B75E4-E3EE-B497-B4DA-780608FC3FAC}"/>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8372D-552B-7A9E-E0C9-E317973AC0B7}"/>
              </a:ext>
            </a:extLst>
          </p:cNvPr>
          <p:cNvSpPr>
            <a:spLocks noGrp="1"/>
          </p:cNvSpPr>
          <p:nvPr>
            <p:ph type="dt" sz="half" idx="10"/>
          </p:nvPr>
        </p:nvSpPr>
        <p:spPr/>
        <p:txBody>
          <a:bodyPr/>
          <a:lstStyle/>
          <a:p>
            <a:fld id="{401105C5-46A1-4AF5-A13F-7AA6513529BB}" type="datetime1">
              <a:rPr lang="en-US" smtClean="0"/>
              <a:t>3/6/2024</a:t>
            </a:fld>
            <a:endParaRPr lang="en-IN"/>
          </a:p>
        </p:txBody>
      </p:sp>
      <p:sp>
        <p:nvSpPr>
          <p:cNvPr id="5" name="Footer Placeholder 4">
            <a:extLst>
              <a:ext uri="{FF2B5EF4-FFF2-40B4-BE49-F238E27FC236}">
                <a16:creationId xmlns:a16="http://schemas.microsoft.com/office/drawing/2014/main" id="{D00A2926-5D88-3F91-07BD-D05198C0CE06}"/>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CB3394D0-D480-B9EF-D5AB-7FCAEF7908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281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CD9B-7323-5E43-DE90-E481DC71A4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969FB-DB4D-FAC0-FB57-4D43B7A46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AEBDD-6B25-1A26-9D81-AFE37B617047}"/>
              </a:ext>
            </a:extLst>
          </p:cNvPr>
          <p:cNvSpPr>
            <a:spLocks noGrp="1"/>
          </p:cNvSpPr>
          <p:nvPr>
            <p:ph type="dt" sz="half" idx="10"/>
          </p:nvPr>
        </p:nvSpPr>
        <p:spPr/>
        <p:txBody>
          <a:bodyPr/>
          <a:lstStyle/>
          <a:p>
            <a:fld id="{84BEF129-8E1A-456A-A64F-72B17BCED0C7}" type="datetime1">
              <a:rPr lang="en-US" smtClean="0"/>
              <a:t>3/6/2024</a:t>
            </a:fld>
            <a:endParaRPr lang="en-IN"/>
          </a:p>
        </p:txBody>
      </p:sp>
      <p:sp>
        <p:nvSpPr>
          <p:cNvPr id="5" name="Footer Placeholder 4">
            <a:extLst>
              <a:ext uri="{FF2B5EF4-FFF2-40B4-BE49-F238E27FC236}">
                <a16:creationId xmlns:a16="http://schemas.microsoft.com/office/drawing/2014/main" id="{39691A33-D8B3-4460-E84E-8DC815B9A54E}"/>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285DD1CB-22A0-1DB5-D239-05EBA61DBE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081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BE75-3379-A826-3E94-9D9FB73AB348}"/>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BC74E0-4B2F-5B12-B473-7BB12C099936}"/>
              </a:ext>
            </a:extLst>
          </p:cNvPr>
          <p:cNvSpPr>
            <a:spLocks noGrp="1"/>
          </p:cNvSpPr>
          <p:nvPr>
            <p:ph type="body" idx="1"/>
          </p:nvPr>
        </p:nvSpPr>
        <p:spPr>
          <a:xfrm>
            <a:off x="831633" y="4589464"/>
            <a:ext cx="10512862" cy="1500187"/>
          </a:xfrm>
        </p:spPr>
        <p:txBody>
          <a:bodyPr/>
          <a:lstStyle>
            <a:lvl1pPr marL="0" indent="0">
              <a:buNone/>
              <a:defRPr sz="2399">
                <a:solidFill>
                  <a:schemeClr val="tx1">
                    <a:tint val="82000"/>
                  </a:schemeClr>
                </a:solidFill>
              </a:defRPr>
            </a:lvl1pPr>
            <a:lvl2pPr marL="457063" indent="0">
              <a:buNone/>
              <a:defRPr sz="1999">
                <a:solidFill>
                  <a:schemeClr val="tx1">
                    <a:tint val="82000"/>
                  </a:schemeClr>
                </a:solidFill>
              </a:defRPr>
            </a:lvl2pPr>
            <a:lvl3pPr marL="914126" indent="0">
              <a:buNone/>
              <a:defRPr sz="1799">
                <a:solidFill>
                  <a:schemeClr val="tx1">
                    <a:tint val="82000"/>
                  </a:schemeClr>
                </a:solidFill>
              </a:defRPr>
            </a:lvl3pPr>
            <a:lvl4pPr marL="1371189" indent="0">
              <a:buNone/>
              <a:defRPr sz="1600">
                <a:solidFill>
                  <a:schemeClr val="tx1">
                    <a:tint val="82000"/>
                  </a:schemeClr>
                </a:solidFill>
              </a:defRPr>
            </a:lvl4pPr>
            <a:lvl5pPr marL="1828251" indent="0">
              <a:buNone/>
              <a:defRPr sz="1600">
                <a:solidFill>
                  <a:schemeClr val="tx1">
                    <a:tint val="82000"/>
                  </a:schemeClr>
                </a:solidFill>
              </a:defRPr>
            </a:lvl5pPr>
            <a:lvl6pPr marL="2285314" indent="0">
              <a:buNone/>
              <a:defRPr sz="1600">
                <a:solidFill>
                  <a:schemeClr val="tx1">
                    <a:tint val="82000"/>
                  </a:schemeClr>
                </a:solidFill>
              </a:defRPr>
            </a:lvl6pPr>
            <a:lvl7pPr marL="2742377" indent="0">
              <a:buNone/>
              <a:defRPr sz="1600">
                <a:solidFill>
                  <a:schemeClr val="tx1">
                    <a:tint val="82000"/>
                  </a:schemeClr>
                </a:solidFill>
              </a:defRPr>
            </a:lvl7pPr>
            <a:lvl8pPr marL="3199440" indent="0">
              <a:buNone/>
              <a:defRPr sz="1600">
                <a:solidFill>
                  <a:schemeClr val="tx1">
                    <a:tint val="82000"/>
                  </a:schemeClr>
                </a:solidFill>
              </a:defRPr>
            </a:lvl8pPr>
            <a:lvl9pPr marL="3656503"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3A938-4557-7E6F-1518-BE6B28C230D7}"/>
              </a:ext>
            </a:extLst>
          </p:cNvPr>
          <p:cNvSpPr>
            <a:spLocks noGrp="1"/>
          </p:cNvSpPr>
          <p:nvPr>
            <p:ph type="dt" sz="half" idx="10"/>
          </p:nvPr>
        </p:nvSpPr>
        <p:spPr/>
        <p:txBody>
          <a:bodyPr/>
          <a:lstStyle/>
          <a:p>
            <a:fld id="{8A20F0E3-E3F3-41EE-AD2E-75009439FD39}" type="datetime1">
              <a:rPr lang="en-US" smtClean="0"/>
              <a:t>3/6/2024</a:t>
            </a:fld>
            <a:endParaRPr lang="en-IN"/>
          </a:p>
        </p:txBody>
      </p:sp>
      <p:sp>
        <p:nvSpPr>
          <p:cNvPr id="5" name="Footer Placeholder 4">
            <a:extLst>
              <a:ext uri="{FF2B5EF4-FFF2-40B4-BE49-F238E27FC236}">
                <a16:creationId xmlns:a16="http://schemas.microsoft.com/office/drawing/2014/main" id="{95205742-D6F6-98F4-5B6C-AE510E05E879}"/>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7BBFA827-3643-9A40-508C-ADF3CC4CD8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715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5F91-447C-693F-D534-5323088E1B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B9C553-D97B-6285-EBFE-8A2AFB0D5817}"/>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DD2164-CE3F-61F8-7BA7-3D2AFA138090}"/>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42E4C-B9C7-2097-8F51-BC8EAB49C517}"/>
              </a:ext>
            </a:extLst>
          </p:cNvPr>
          <p:cNvSpPr>
            <a:spLocks noGrp="1"/>
          </p:cNvSpPr>
          <p:nvPr>
            <p:ph type="dt" sz="half" idx="10"/>
          </p:nvPr>
        </p:nvSpPr>
        <p:spPr/>
        <p:txBody>
          <a:bodyPr/>
          <a:lstStyle/>
          <a:p>
            <a:fld id="{4614B9BE-EB14-45CF-83FE-11BC3D32B172}" type="datetime1">
              <a:rPr lang="en-US" smtClean="0"/>
              <a:t>3/6/2024</a:t>
            </a:fld>
            <a:endParaRPr lang="en-IN"/>
          </a:p>
        </p:txBody>
      </p:sp>
      <p:sp>
        <p:nvSpPr>
          <p:cNvPr id="6" name="Footer Placeholder 5">
            <a:extLst>
              <a:ext uri="{FF2B5EF4-FFF2-40B4-BE49-F238E27FC236}">
                <a16:creationId xmlns:a16="http://schemas.microsoft.com/office/drawing/2014/main" id="{BFFA4622-C3F7-899B-4D9F-132BE50C8464}"/>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8A985FE1-D0BC-1107-5145-21416549FA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20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6DB4-70DE-97AC-C405-93564BE169C9}"/>
              </a:ext>
            </a:extLst>
          </p:cNvPr>
          <p:cNvSpPr>
            <a:spLocks noGrp="1"/>
          </p:cNvSpPr>
          <p:nvPr>
            <p:ph type="title"/>
          </p:nvPr>
        </p:nvSpPr>
        <p:spPr>
          <a:xfrm>
            <a:off x="839569" y="365126"/>
            <a:ext cx="10512862"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790B9B-67B8-312C-C6F8-651CF0C0C00A}"/>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903F2-FE01-A660-D632-862C6FAA73F7}"/>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602F79-CA02-3428-9752-5A4A58E6DFA1}"/>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C6AA7-A2BF-7936-1E82-EC1247C1CAD9}"/>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5BC82-AED4-E3AE-A6C7-BED5F2C6D5FA}"/>
              </a:ext>
            </a:extLst>
          </p:cNvPr>
          <p:cNvSpPr>
            <a:spLocks noGrp="1"/>
          </p:cNvSpPr>
          <p:nvPr>
            <p:ph type="dt" sz="half" idx="10"/>
          </p:nvPr>
        </p:nvSpPr>
        <p:spPr/>
        <p:txBody>
          <a:bodyPr/>
          <a:lstStyle/>
          <a:p>
            <a:fld id="{18795BD4-2474-42A6-8A7A-312102672738}" type="datetime1">
              <a:rPr lang="en-US" smtClean="0"/>
              <a:t>3/6/2024</a:t>
            </a:fld>
            <a:endParaRPr lang="en-IN"/>
          </a:p>
        </p:txBody>
      </p:sp>
      <p:sp>
        <p:nvSpPr>
          <p:cNvPr id="8" name="Footer Placeholder 7">
            <a:extLst>
              <a:ext uri="{FF2B5EF4-FFF2-40B4-BE49-F238E27FC236}">
                <a16:creationId xmlns:a16="http://schemas.microsoft.com/office/drawing/2014/main" id="{07872903-BF26-7125-18A1-243F3B9DB4EF}"/>
              </a:ext>
            </a:extLst>
          </p:cNvPr>
          <p:cNvSpPr>
            <a:spLocks noGrp="1"/>
          </p:cNvSpPr>
          <p:nvPr>
            <p:ph type="ftr" sz="quarter" idx="11"/>
          </p:nvPr>
        </p:nvSpPr>
        <p:spPr/>
        <p:txBody>
          <a:bodyPr/>
          <a:lstStyle/>
          <a:p>
            <a:r>
              <a:rPr lang="en-US"/>
              <a:t>Department of CSE(IoT), SoCSET, NIET, Gr Noida</a:t>
            </a:r>
            <a:endParaRPr lang="en-IN"/>
          </a:p>
        </p:txBody>
      </p:sp>
      <p:sp>
        <p:nvSpPr>
          <p:cNvPr id="9" name="Slide Number Placeholder 8">
            <a:extLst>
              <a:ext uri="{FF2B5EF4-FFF2-40B4-BE49-F238E27FC236}">
                <a16:creationId xmlns:a16="http://schemas.microsoft.com/office/drawing/2014/main" id="{9BD481E2-103B-0924-15D2-FA03D3D8A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61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3891-B399-D915-6787-8C431A82D4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84D2C9-1F86-30B8-F8A6-87A360D361E0}"/>
              </a:ext>
            </a:extLst>
          </p:cNvPr>
          <p:cNvSpPr>
            <a:spLocks noGrp="1"/>
          </p:cNvSpPr>
          <p:nvPr>
            <p:ph type="dt" sz="half" idx="10"/>
          </p:nvPr>
        </p:nvSpPr>
        <p:spPr/>
        <p:txBody>
          <a:bodyPr/>
          <a:lstStyle/>
          <a:p>
            <a:fld id="{99551535-D37F-4499-A558-D52E6C0A9563}" type="datetime1">
              <a:rPr lang="en-US" smtClean="0"/>
              <a:t>3/6/2024</a:t>
            </a:fld>
            <a:endParaRPr lang="en-IN"/>
          </a:p>
        </p:txBody>
      </p:sp>
      <p:sp>
        <p:nvSpPr>
          <p:cNvPr id="4" name="Footer Placeholder 3">
            <a:extLst>
              <a:ext uri="{FF2B5EF4-FFF2-40B4-BE49-F238E27FC236}">
                <a16:creationId xmlns:a16="http://schemas.microsoft.com/office/drawing/2014/main" id="{99AE254C-1DB7-EB99-9653-262A0A00C231}"/>
              </a:ext>
            </a:extLst>
          </p:cNvPr>
          <p:cNvSpPr>
            <a:spLocks noGrp="1"/>
          </p:cNvSpPr>
          <p:nvPr>
            <p:ph type="ftr" sz="quarter" idx="11"/>
          </p:nvPr>
        </p:nvSpPr>
        <p:spPr/>
        <p:txBody>
          <a:bodyPr/>
          <a:lstStyle/>
          <a:p>
            <a:r>
              <a:rPr lang="en-US"/>
              <a:t>Department of CSE(IoT), SoCSET, NIET, Gr Noida</a:t>
            </a:r>
            <a:endParaRPr lang="en-IN"/>
          </a:p>
        </p:txBody>
      </p:sp>
      <p:sp>
        <p:nvSpPr>
          <p:cNvPr id="5" name="Slide Number Placeholder 4">
            <a:extLst>
              <a:ext uri="{FF2B5EF4-FFF2-40B4-BE49-F238E27FC236}">
                <a16:creationId xmlns:a16="http://schemas.microsoft.com/office/drawing/2014/main" id="{917534FD-EEE0-F2F3-5061-6C62A3CEC3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028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F1F3D-FDE7-ADEA-E45D-257810136D72}"/>
              </a:ext>
            </a:extLst>
          </p:cNvPr>
          <p:cNvSpPr>
            <a:spLocks noGrp="1"/>
          </p:cNvSpPr>
          <p:nvPr>
            <p:ph type="dt" sz="half" idx="10"/>
          </p:nvPr>
        </p:nvSpPr>
        <p:spPr/>
        <p:txBody>
          <a:bodyPr/>
          <a:lstStyle/>
          <a:p>
            <a:fld id="{6C9CDA24-7C80-43D5-B454-5A7EA7058805}" type="datetime1">
              <a:rPr lang="en-US" smtClean="0"/>
              <a:t>3/6/2024</a:t>
            </a:fld>
            <a:endParaRPr lang="en-IN"/>
          </a:p>
        </p:txBody>
      </p:sp>
      <p:sp>
        <p:nvSpPr>
          <p:cNvPr id="3" name="Footer Placeholder 2">
            <a:extLst>
              <a:ext uri="{FF2B5EF4-FFF2-40B4-BE49-F238E27FC236}">
                <a16:creationId xmlns:a16="http://schemas.microsoft.com/office/drawing/2014/main" id="{A0DC2DE1-1B37-3CC8-ABFC-D4D27C42C5BE}"/>
              </a:ext>
            </a:extLst>
          </p:cNvPr>
          <p:cNvSpPr>
            <a:spLocks noGrp="1"/>
          </p:cNvSpPr>
          <p:nvPr>
            <p:ph type="ftr" sz="quarter" idx="11"/>
          </p:nvPr>
        </p:nvSpPr>
        <p:spPr/>
        <p:txBody>
          <a:bodyPr/>
          <a:lstStyle/>
          <a:p>
            <a:r>
              <a:rPr lang="en-US"/>
              <a:t>Department of CSE(IoT), SoCSET, NIET, Gr Noida</a:t>
            </a:r>
            <a:endParaRPr lang="en-IN"/>
          </a:p>
        </p:txBody>
      </p:sp>
      <p:sp>
        <p:nvSpPr>
          <p:cNvPr id="4" name="Slide Number Placeholder 3">
            <a:extLst>
              <a:ext uri="{FF2B5EF4-FFF2-40B4-BE49-F238E27FC236}">
                <a16:creationId xmlns:a16="http://schemas.microsoft.com/office/drawing/2014/main" id="{5FC9F378-5ECD-5FEE-7B8C-76C216CD77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080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98BC-3162-BAB4-BE48-B11078FC0EB0}"/>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01494-F986-8294-F027-961F2FB2579D}"/>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E497A4-A276-5266-610E-72607E3AD0AE}"/>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775C1-1A7C-F4B3-A6A0-42A8E2396760}"/>
              </a:ext>
            </a:extLst>
          </p:cNvPr>
          <p:cNvSpPr>
            <a:spLocks noGrp="1"/>
          </p:cNvSpPr>
          <p:nvPr>
            <p:ph type="dt" sz="half" idx="10"/>
          </p:nvPr>
        </p:nvSpPr>
        <p:spPr/>
        <p:txBody>
          <a:bodyPr/>
          <a:lstStyle/>
          <a:p>
            <a:fld id="{8A7F1FDA-88F9-4BD1-A120-814E79E82E7A}" type="datetime1">
              <a:rPr lang="en-US" smtClean="0"/>
              <a:t>3/6/2024</a:t>
            </a:fld>
            <a:endParaRPr lang="en-IN"/>
          </a:p>
        </p:txBody>
      </p:sp>
      <p:sp>
        <p:nvSpPr>
          <p:cNvPr id="6" name="Footer Placeholder 5">
            <a:extLst>
              <a:ext uri="{FF2B5EF4-FFF2-40B4-BE49-F238E27FC236}">
                <a16:creationId xmlns:a16="http://schemas.microsoft.com/office/drawing/2014/main" id="{D591D0EE-E728-C173-5467-AF29125E9DB3}"/>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8CF85656-25CA-1690-33D3-51BD72858F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23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BDB-5579-5DDB-7B65-E4D2F99C267F}"/>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0CA134-F721-E5F2-F61F-426C0AF33823}"/>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a:extLst>
              <a:ext uri="{FF2B5EF4-FFF2-40B4-BE49-F238E27FC236}">
                <a16:creationId xmlns:a16="http://schemas.microsoft.com/office/drawing/2014/main" id="{10508720-CDA6-9591-7184-F98E557FAC2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A78D2-E457-437D-B16B-FD8EF5411820}"/>
              </a:ext>
            </a:extLst>
          </p:cNvPr>
          <p:cNvSpPr>
            <a:spLocks noGrp="1"/>
          </p:cNvSpPr>
          <p:nvPr>
            <p:ph type="dt" sz="half" idx="10"/>
          </p:nvPr>
        </p:nvSpPr>
        <p:spPr/>
        <p:txBody>
          <a:bodyPr/>
          <a:lstStyle/>
          <a:p>
            <a:fld id="{0BD067D7-BA1E-450C-B400-6C0CE570FDBC}" type="datetime1">
              <a:rPr lang="en-US" smtClean="0"/>
              <a:t>3/6/2024</a:t>
            </a:fld>
            <a:endParaRPr lang="en-IN"/>
          </a:p>
        </p:txBody>
      </p:sp>
      <p:sp>
        <p:nvSpPr>
          <p:cNvPr id="6" name="Footer Placeholder 5">
            <a:extLst>
              <a:ext uri="{FF2B5EF4-FFF2-40B4-BE49-F238E27FC236}">
                <a16:creationId xmlns:a16="http://schemas.microsoft.com/office/drawing/2014/main" id="{E8F7347A-6710-59FE-5248-566E0ABC93D2}"/>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7019978F-9A49-2DA6-CCFD-308B144DC3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14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2A5C7-981E-CCD4-8B8B-27E611D7EAF0}"/>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0B457B-B4D0-901A-08C0-5F0E1B4E50E6}"/>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40711-C86A-ADB0-0BA6-1E187DAB874B}"/>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662952-9EB7-48FE-9B7D-FA54B20283EC}" type="datetime1">
              <a:rPr lang="en-US" smtClean="0"/>
              <a:t>3/6/2024</a:t>
            </a:fld>
            <a:endParaRPr lang="en-IN"/>
          </a:p>
        </p:txBody>
      </p:sp>
      <p:sp>
        <p:nvSpPr>
          <p:cNvPr id="5" name="Footer Placeholder 4">
            <a:extLst>
              <a:ext uri="{FF2B5EF4-FFF2-40B4-BE49-F238E27FC236}">
                <a16:creationId xmlns:a16="http://schemas.microsoft.com/office/drawing/2014/main" id="{B47D85D1-C8D4-8796-59BC-E30F09AF670E}"/>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1DEEAB72-FD63-F833-1097-A3412D5695C8}"/>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38433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3034234" y="108599"/>
            <a:ext cx="9030419" cy="784774"/>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M3R</a:t>
            </a:r>
            <a:endParaRPr sz="3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11" name="Google Shape;111;p13"/>
          <p:cNvGraphicFramePr/>
          <p:nvPr>
            <p:extLst>
              <p:ext uri="{D42A27DB-BD31-4B8C-83A1-F6EECF244321}">
                <p14:modId xmlns:p14="http://schemas.microsoft.com/office/powerpoint/2010/main" val="625202982"/>
              </p:ext>
            </p:extLst>
          </p:nvPr>
        </p:nvGraphicFramePr>
        <p:xfrm>
          <a:off x="193520" y="3988359"/>
          <a:ext cx="8869918" cy="2250800"/>
        </p:xfrm>
        <a:graphic>
          <a:graphicData uri="http://schemas.openxmlformats.org/drawingml/2006/table">
            <a:tbl>
              <a:tblPr firstRow="1" bandRow="1">
                <a:noFill/>
                <a:tableStyleId>{B70A3075-CF25-48F9-AF61-AA9D82B89429}</a:tableStyleId>
              </a:tblPr>
              <a:tblGrid>
                <a:gridCol w="2916639">
                  <a:extLst>
                    <a:ext uri="{9D8B030D-6E8A-4147-A177-3AD203B41FA5}">
                      <a16:colId xmlns:a16="http://schemas.microsoft.com/office/drawing/2014/main" val="20000"/>
                    </a:ext>
                  </a:extLst>
                </a:gridCol>
                <a:gridCol w="2225407">
                  <a:extLst>
                    <a:ext uri="{9D8B030D-6E8A-4147-A177-3AD203B41FA5}">
                      <a16:colId xmlns:a16="http://schemas.microsoft.com/office/drawing/2014/main" val="20001"/>
                    </a:ext>
                  </a:extLst>
                </a:gridCol>
                <a:gridCol w="3727872">
                  <a:extLst>
                    <a:ext uri="{9D8B030D-6E8A-4147-A177-3AD203B41FA5}">
                      <a16:colId xmlns:a16="http://schemas.microsoft.com/office/drawing/2014/main" val="20002"/>
                    </a:ext>
                  </a:extLst>
                </a:gridCol>
              </a:tblGrid>
              <a:tr h="376250">
                <a:tc>
                  <a:txBody>
                    <a:bodyPr/>
                    <a:lstStyle/>
                    <a:p>
                      <a:pPr marL="0" marR="0" lvl="0" indent="0" algn="l" rtl="0">
                        <a:spcBef>
                          <a:spcPts val="0"/>
                        </a:spcBef>
                        <a:spcAft>
                          <a:spcPts val="0"/>
                        </a:spcAft>
                        <a:buNone/>
                      </a:pPr>
                      <a:r>
                        <a:rPr lang="en-IN" sz="2000" dirty="0">
                          <a:latin typeface="Calibri" panose="020F0502020204030204" pitchFamily="34" charset="0"/>
                          <a:ea typeface="Calibri" panose="020F0502020204030204" pitchFamily="34" charset="0"/>
                          <a:cs typeface="Calibri" panose="020F0502020204030204" pitchFamily="34" charset="0"/>
                        </a:rPr>
                        <a:t>Group Number: </a:t>
                      </a:r>
                      <a:endParaRPr sz="20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gridSpan="2">
                  <a:txBody>
                    <a:bodyPr/>
                    <a:lstStyle/>
                    <a:p>
                      <a:pPr marL="0" marR="0" lvl="0" indent="0" algn="l" rtl="0">
                        <a:spcBef>
                          <a:spcPts val="0"/>
                        </a:spcBef>
                        <a:spcAft>
                          <a:spcPts val="0"/>
                        </a:spcAft>
                        <a:buNone/>
                      </a:pPr>
                      <a:r>
                        <a:rPr lang="en-US" sz="2000" dirty="0">
                          <a:latin typeface="Arial"/>
                          <a:ea typeface="Arial"/>
                          <a:cs typeface="Arial"/>
                          <a:sym typeface="Arial"/>
                        </a:rPr>
                        <a:t>Supervisor Name:</a:t>
                      </a:r>
                      <a:endParaRPr sz="16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hMerge="1">
                  <a:txBody>
                    <a:bodyPr/>
                    <a:lstStyle/>
                    <a:p>
                      <a:pPr marL="0" marR="0" lvl="0" indent="0" algn="ctr" rtl="0">
                        <a:spcBef>
                          <a:spcPts val="0"/>
                        </a:spcBef>
                        <a:spcAft>
                          <a:spcPts val="0"/>
                        </a:spcAft>
                        <a:buNone/>
                      </a:pP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61929378"/>
                  </a:ext>
                </a:extLst>
              </a:tr>
              <a:tr h="376250">
                <a:tc>
                  <a:txBody>
                    <a:bodyPr/>
                    <a:lstStyle/>
                    <a:p>
                      <a:pPr marL="0" marR="0" lvl="0" indent="0" algn="ctr" rtl="0">
                        <a:spcBef>
                          <a:spcPts val="0"/>
                        </a:spcBef>
                        <a:spcAft>
                          <a:spcPts val="0"/>
                        </a:spcAft>
                        <a:buNone/>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Name</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marR="0" lvl="0" indent="0" algn="ctr" rtl="0">
                        <a:spcBef>
                          <a:spcPts val="0"/>
                        </a:spcBef>
                        <a:spcAft>
                          <a:spcPts val="0"/>
                        </a:spcAft>
                        <a:buNone/>
                      </a:pPr>
                      <a:r>
                        <a:rPr lang="en-US" sz="18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Roll Number</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marR="0" lvl="0" indent="0" algn="ctr" rtl="0">
                        <a:spcBef>
                          <a:spcPts val="0"/>
                        </a:spcBef>
                        <a:spcAft>
                          <a:spcPts val="0"/>
                        </a:spcAft>
                        <a:buNone/>
                      </a:pPr>
                      <a:r>
                        <a:rPr lang="en-US" sz="1800" b="1"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Role</a:t>
                      </a:r>
                      <a:endParaRPr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0"/>
                  </a:ext>
                </a:extLst>
              </a:tr>
              <a:tr h="369575">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Arpit Raj</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2101331550019</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dirty="0">
                          <a:latin typeface="Calibri" panose="020F0502020204030204" pitchFamily="34" charset="0"/>
                          <a:ea typeface="Calibri" panose="020F0502020204030204" pitchFamily="34" charset="0"/>
                          <a:cs typeface="Calibri" panose="020F0502020204030204" pitchFamily="34" charset="0"/>
                        </a:rPr>
                        <a:t>Hardware + Software</a:t>
                      </a: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575">
                <a:tc>
                  <a:txBody>
                    <a:bodyPr/>
                    <a:lstStyle/>
                    <a:p>
                      <a:pPr marL="0" marR="0" lvl="0" indent="0" algn="ctr" rtl="0">
                        <a:spcBef>
                          <a:spcPts val="0"/>
                        </a:spcBef>
                        <a:spcAft>
                          <a:spcPts val="0"/>
                        </a:spcAft>
                        <a:buNone/>
                      </a:pPr>
                      <a:r>
                        <a:rPr lang="en-IN" sz="1800" dirty="0">
                          <a:latin typeface="Calibri" panose="020F0502020204030204" pitchFamily="34" charset="0"/>
                          <a:ea typeface="Calibri" panose="020F0502020204030204" pitchFamily="34" charset="0"/>
                          <a:cs typeface="Calibri" panose="020F0502020204030204" pitchFamily="34" charset="0"/>
                        </a:rPr>
                        <a:t>Unnati Mishra</a:t>
                      </a:r>
                      <a:endParaRPr sz="1800" dirty="0">
                        <a:latin typeface="Calibri" panose="020F0502020204030204" pitchFamily="34" charset="0"/>
                        <a:ea typeface="Calibri" panose="020F0502020204030204" pitchFamily="34" charset="0"/>
                        <a:cs typeface="Calibri" panose="020F050202020403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2101331550076</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UI/UX Design + Documentation</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575">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dirty="0" err="1">
                          <a:latin typeface="Calibri" panose="020F0502020204030204" pitchFamily="34" charset="0"/>
                          <a:ea typeface="Calibri" panose="020F0502020204030204" pitchFamily="34" charset="0"/>
                          <a:cs typeface="Calibri" panose="020F0502020204030204" pitchFamily="34" charset="0"/>
                        </a:rPr>
                        <a:t>Chhatish</a:t>
                      </a:r>
                      <a:r>
                        <a:rPr lang="en-IN" sz="1800" dirty="0">
                          <a:latin typeface="Calibri" panose="020F0502020204030204" pitchFamily="34" charset="0"/>
                          <a:ea typeface="Calibri" panose="020F0502020204030204" pitchFamily="34" charset="0"/>
                          <a:cs typeface="Calibri" panose="020F0502020204030204" pitchFamily="34" charset="0"/>
                        </a:rPr>
                        <a:t> Kumar</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2101331550024</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Hardware</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9575">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Avanish Pratap Singh</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2101331550021</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IN" sz="1800" u="none" strike="noStrike" cap="none" dirty="0">
                          <a:latin typeface="Calibri" panose="020F0502020204030204" pitchFamily="34" charset="0"/>
                          <a:ea typeface="Calibri" panose="020F0502020204030204" pitchFamily="34" charset="0"/>
                          <a:cs typeface="Calibri" panose="020F0502020204030204" pitchFamily="34" charset="0"/>
                          <a:sym typeface="Arial"/>
                        </a:rPr>
                        <a:t>Software</a:t>
                      </a:r>
                      <a:endParaRPr sz="180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pic>
        <p:nvPicPr>
          <p:cNvPr id="112" name="Google Shape;112;p13"/>
          <p:cNvPicPr preferRelativeResize="0"/>
          <p:nvPr/>
        </p:nvPicPr>
        <p:blipFill rotWithShape="1">
          <a:blip r:embed="rId3">
            <a:alphaModFix/>
          </a:blip>
          <a:srcRect/>
          <a:stretch/>
        </p:blipFill>
        <p:spPr>
          <a:xfrm>
            <a:off x="124172" y="78017"/>
            <a:ext cx="2160240" cy="1225936"/>
          </a:xfrm>
          <a:prstGeom prst="rect">
            <a:avLst/>
          </a:prstGeom>
          <a:noFill/>
          <a:ln>
            <a:noFill/>
          </a:ln>
        </p:spPr>
      </p:pic>
      <p:sp>
        <p:nvSpPr>
          <p:cNvPr id="2" name="TextBox 1">
            <a:extLst>
              <a:ext uri="{FF2B5EF4-FFF2-40B4-BE49-F238E27FC236}">
                <a16:creationId xmlns:a16="http://schemas.microsoft.com/office/drawing/2014/main" id="{64F53477-2828-9EBF-B908-B6390939CA1D}"/>
              </a:ext>
            </a:extLst>
          </p:cNvPr>
          <p:cNvSpPr txBox="1"/>
          <p:nvPr/>
        </p:nvSpPr>
        <p:spPr>
          <a:xfrm>
            <a:off x="193520" y="2036649"/>
            <a:ext cx="542680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IN" sz="2400" dirty="0">
                <a:latin typeface="Calibri" panose="020F0502020204030204" pitchFamily="34" charset="0"/>
                <a:ea typeface="Calibri" panose="020F0502020204030204" pitchFamily="34" charset="0"/>
                <a:cs typeface="Calibri" panose="020F0502020204030204" pitchFamily="34" charset="0"/>
              </a:rPr>
              <a:t>First Project Progress Review Presentation</a:t>
            </a:r>
          </a:p>
        </p:txBody>
      </p:sp>
      <p:sp>
        <p:nvSpPr>
          <p:cNvPr id="3" name="TextBox 2">
            <a:extLst>
              <a:ext uri="{FF2B5EF4-FFF2-40B4-BE49-F238E27FC236}">
                <a16:creationId xmlns:a16="http://schemas.microsoft.com/office/drawing/2014/main" id="{C7B5886A-0273-387F-53C1-8711A39BC6A0}"/>
              </a:ext>
            </a:extLst>
          </p:cNvPr>
          <p:cNvSpPr txBox="1"/>
          <p:nvPr/>
        </p:nvSpPr>
        <p:spPr>
          <a:xfrm>
            <a:off x="5118363" y="6488668"/>
            <a:ext cx="707046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dirty="0"/>
              <a:t>Department of Computer Science and Engineering (Internet of Things)</a:t>
            </a:r>
          </a:p>
        </p:txBody>
      </p:sp>
      <p:pic>
        <p:nvPicPr>
          <p:cNvPr id="8" name="Picture 7" descr="A blue and white illustration of a city&#10;&#10;Description automatically generated">
            <a:extLst>
              <a:ext uri="{FF2B5EF4-FFF2-40B4-BE49-F238E27FC236}">
                <a16:creationId xmlns:a16="http://schemas.microsoft.com/office/drawing/2014/main" id="{175842A4-A6A8-D4D5-0B76-4004D2B4AE02}"/>
              </a:ext>
            </a:extLst>
          </p:cNvPr>
          <p:cNvPicPr>
            <a:picLocks noChangeAspect="1"/>
          </p:cNvPicPr>
          <p:nvPr/>
        </p:nvPicPr>
        <p:blipFill>
          <a:blip r:embed="rId4"/>
          <a:stretch>
            <a:fillRect/>
          </a:stretch>
        </p:blipFill>
        <p:spPr>
          <a:xfrm>
            <a:off x="9252271" y="2216343"/>
            <a:ext cx="2743034" cy="2776898"/>
          </a:xfrm>
          <a:prstGeom prst="rect">
            <a:avLst/>
          </a:prstGeom>
        </p:spPr>
      </p:pic>
      <p:sp>
        <p:nvSpPr>
          <p:cNvPr id="10" name="TextBox 9">
            <a:extLst>
              <a:ext uri="{FF2B5EF4-FFF2-40B4-BE49-F238E27FC236}">
                <a16:creationId xmlns:a16="http://schemas.microsoft.com/office/drawing/2014/main" id="{0843D9EC-BF2E-6627-7979-7B61DDB721BB}"/>
              </a:ext>
            </a:extLst>
          </p:cNvPr>
          <p:cNvSpPr txBox="1"/>
          <p:nvPr/>
        </p:nvSpPr>
        <p:spPr>
          <a:xfrm>
            <a:off x="3547179" y="2891408"/>
            <a:ext cx="2073147"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IN" sz="2000" dirty="0">
                <a:latin typeface="Calibri" panose="020F0502020204030204" pitchFamily="34" charset="0"/>
                <a:ea typeface="Calibri" panose="020F0502020204030204" pitchFamily="34" charset="0"/>
                <a:cs typeface="Calibri" panose="020F0502020204030204" pitchFamily="34" charset="0"/>
              </a:rPr>
              <a:t>Session: 2023-34</a:t>
            </a:r>
          </a:p>
        </p:txBody>
      </p:sp>
      <p:sp>
        <p:nvSpPr>
          <p:cNvPr id="12" name="TextBox 11">
            <a:extLst>
              <a:ext uri="{FF2B5EF4-FFF2-40B4-BE49-F238E27FC236}">
                <a16:creationId xmlns:a16="http://schemas.microsoft.com/office/drawing/2014/main" id="{C07F81FC-D575-FADB-9106-2EBFC62E375B}"/>
              </a:ext>
            </a:extLst>
          </p:cNvPr>
          <p:cNvSpPr txBox="1"/>
          <p:nvPr/>
        </p:nvSpPr>
        <p:spPr>
          <a:xfrm>
            <a:off x="193520" y="2891408"/>
            <a:ext cx="1233890" cy="40011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Sem: VI</a:t>
            </a:r>
            <a:endParaRPr lang="en-IN" sz="2000" dirty="0"/>
          </a:p>
        </p:txBody>
      </p:sp>
      <p:sp>
        <p:nvSpPr>
          <p:cNvPr id="14" name="TextBox 13">
            <a:extLst>
              <a:ext uri="{FF2B5EF4-FFF2-40B4-BE49-F238E27FC236}">
                <a16:creationId xmlns:a16="http://schemas.microsoft.com/office/drawing/2014/main" id="{37EAFE58-13EC-EAA7-504B-7105BFB8896F}"/>
              </a:ext>
            </a:extLst>
          </p:cNvPr>
          <p:cNvSpPr txBox="1"/>
          <p:nvPr/>
        </p:nvSpPr>
        <p:spPr>
          <a:xfrm>
            <a:off x="1616243" y="2891408"/>
            <a:ext cx="1749135"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Year: 3rd</a:t>
            </a:r>
            <a:endParaRPr lang="en-IN" sz="2000" dirty="0"/>
          </a:p>
        </p:txBody>
      </p:sp>
      <p:sp>
        <p:nvSpPr>
          <p:cNvPr id="15" name="Date Placeholder 14">
            <a:extLst>
              <a:ext uri="{FF2B5EF4-FFF2-40B4-BE49-F238E27FC236}">
                <a16:creationId xmlns:a16="http://schemas.microsoft.com/office/drawing/2014/main" id="{631A64EE-51CC-C9BD-A021-B7209764E7B6}"/>
              </a:ext>
            </a:extLst>
          </p:cNvPr>
          <p:cNvSpPr>
            <a:spLocks noGrp="1"/>
          </p:cNvSpPr>
          <p:nvPr>
            <p:ph type="dt" sz="half" idx="10"/>
          </p:nvPr>
        </p:nvSpPr>
        <p:spPr/>
        <p:txBody>
          <a:bodyPr/>
          <a:lstStyle/>
          <a:p>
            <a:fld id="{92B5F630-8077-4913-B06B-599E844B2ADD}" type="datetime1">
              <a:rPr lang="en-US" smtClean="0"/>
              <a:t>3/6/2024</a:t>
            </a:fld>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Google Shape;112;p13">
            <a:extLst>
              <a:ext uri="{FF2B5EF4-FFF2-40B4-BE49-F238E27FC236}">
                <a16:creationId xmlns:a16="http://schemas.microsoft.com/office/drawing/2014/main" id="{E3DC3F05-7438-BACA-467A-65CEF4DDA268}"/>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Conclusion and Future Action Plan</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5" descr="What is React Native?. Explore the world of React Native — an… | by Willson  Harvey | Jan, 2024 | Mediu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50661" y="1669143"/>
            <a:ext cx="10706340"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itchFamily="18" charset="0"/>
                <a:cs typeface="Times New Roman" pitchFamily="18" charset="0"/>
              </a:rPr>
              <a:t>The IoT-based Building Monitoring System project offers a comprehensive solution to energy management challenges in buildings.</a:t>
            </a:r>
          </a:p>
          <a:p>
            <a:pPr marL="342900" indent="-342900">
              <a:buFont typeface="Arial" panose="020B0604020202020204" pitchFamily="34" charset="0"/>
              <a:buChar char="•"/>
            </a:pPr>
            <a:r>
              <a:rPr lang="en-US" sz="2200" dirty="0">
                <a:latin typeface="Times New Roman" pitchFamily="18" charset="0"/>
                <a:cs typeface="Times New Roman" pitchFamily="18" charset="0"/>
              </a:rPr>
              <a:t>It seamlessly integrates metering, monitoring, and mechanization functionalities for real-time energy optimization and remote control.</a:t>
            </a:r>
          </a:p>
          <a:p>
            <a:pPr marL="342900" indent="-342900">
              <a:buFont typeface="Arial" panose="020B0604020202020204" pitchFamily="34" charset="0"/>
              <a:buChar char="•"/>
            </a:pPr>
            <a:r>
              <a:rPr lang="en-US" sz="2200" dirty="0">
                <a:latin typeface="Times New Roman" pitchFamily="18" charset="0"/>
                <a:cs typeface="Times New Roman" pitchFamily="18" charset="0"/>
              </a:rPr>
              <a:t>Building owners and operators benefit from improved energy efficiency, cost savings, and enhanced occupant comfort.</a:t>
            </a:r>
          </a:p>
          <a:p>
            <a:pPr marL="342900" indent="-342900">
              <a:buFont typeface="Arial" panose="020B0604020202020204" pitchFamily="34" charset="0"/>
              <a:buChar char="•"/>
            </a:pPr>
            <a:r>
              <a:rPr lang="en-US" sz="2200" dirty="0">
                <a:latin typeface="Times New Roman" pitchFamily="18" charset="0"/>
                <a:cs typeface="Times New Roman" pitchFamily="18" charset="0"/>
              </a:rPr>
              <a:t>The project enables data-driven decision-making by providing insights into energy consumption patterns.</a:t>
            </a:r>
          </a:p>
          <a:p>
            <a:pPr marL="342900" indent="-342900">
              <a:buFont typeface="Arial" panose="020B0604020202020204" pitchFamily="34" charset="0"/>
              <a:buChar char="•"/>
            </a:pPr>
            <a:r>
              <a:rPr lang="en-US" sz="2200" dirty="0">
                <a:latin typeface="Times New Roman" pitchFamily="18" charset="0"/>
                <a:cs typeface="Times New Roman" pitchFamily="18" charset="0"/>
              </a:rPr>
              <a:t>Retrofitting existing buildings with smart technologies demonstrates the transformative potential of IoT solutions.</a:t>
            </a:r>
          </a:p>
          <a:p>
            <a:pPr marL="342900" indent="-342900">
              <a:buFont typeface="Arial" panose="020B0604020202020204" pitchFamily="34" charset="0"/>
              <a:buChar char="•"/>
            </a:pPr>
            <a:r>
              <a:rPr lang="en-US" sz="2200" dirty="0">
                <a:latin typeface="Times New Roman" pitchFamily="18" charset="0"/>
                <a:cs typeface="Times New Roman" pitchFamily="18" charset="0"/>
              </a:rPr>
              <a:t>Overall, the project advances energy management practices and paves the way for further innovation in energy efficiency and automation.</a:t>
            </a:r>
          </a:p>
        </p:txBody>
      </p:sp>
    </p:spTree>
    <p:extLst>
      <p:ext uri="{BB962C8B-B14F-4D97-AF65-F5344CB8AC3E}">
        <p14:creationId xmlns:p14="http://schemas.microsoft.com/office/powerpoint/2010/main" val="372220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6FFDB-9B16-9078-CF1E-8A047F49656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3CD8092F-DD83-F4DD-071A-C4CA2979DEB2}"/>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84A71AAE-8BA2-BB8C-5F06-732F98109E11}"/>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DA4E5EC3-DAD6-7CAE-DA4C-B2BEE08E8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Google Shape;112;p13">
            <a:extLst>
              <a:ext uri="{FF2B5EF4-FFF2-40B4-BE49-F238E27FC236}">
                <a16:creationId xmlns:a16="http://schemas.microsoft.com/office/drawing/2014/main" id="{AEFF2984-E0FF-CBC1-9FE3-9144C44D804B}"/>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F450B05E-4B47-CAF1-032A-979E7BCB9280}"/>
              </a:ext>
            </a:extLst>
          </p:cNvPr>
          <p:cNvSpPr txBox="1">
            <a:spLocks/>
          </p:cNvSpPr>
          <p:nvPr/>
        </p:nvSpPr>
        <p:spPr>
          <a:xfrm>
            <a:off x="2921176" y="308137"/>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4E09111-B2E7-9085-8B29-9957CE8D7FA5}"/>
              </a:ext>
            </a:extLst>
          </p:cNvPr>
          <p:cNvSpPr txBox="1"/>
          <p:nvPr/>
        </p:nvSpPr>
        <p:spPr>
          <a:xfrm>
            <a:off x="429658" y="1654842"/>
            <a:ext cx="11611778" cy="1323439"/>
          </a:xfrm>
          <a:prstGeom prst="rect">
            <a:avLst/>
          </a:prstGeom>
          <a:noFill/>
        </p:spPr>
        <p:txBody>
          <a:bodyPr wrap="square">
            <a:spAutoFit/>
          </a:bodyPr>
          <a:lstStyle/>
          <a:p>
            <a:pPr marL="0" indent="0" algn="just">
              <a:buFont typeface="Wingdings 2" panose="05020102010507070707" pitchFamily="18" charset="2"/>
              <a:buNone/>
              <a:defRPr/>
            </a:pPr>
            <a:r>
              <a:rPr lang="en-US" sz="1600" dirty="0">
                <a:solidFill>
                  <a:srgbClr val="000000"/>
                </a:solidFill>
                <a:latin typeface="Times New Roman" panose="02020603050405020304" pitchFamily="18" charset="0"/>
              </a:rPr>
              <a:t>[1] 2021 International Conference on Advance Computing and Innovative Technologies in Engineering</a:t>
            </a:r>
          </a:p>
          <a:p>
            <a:pPr marL="0" indent="0" algn="just">
              <a:buFont typeface="Wingdings 2" panose="05020102010507070707" pitchFamily="18" charset="2"/>
              <a:buNone/>
              <a:defRPr/>
            </a:pPr>
            <a:r>
              <a:rPr lang="en-US" sz="1600" dirty="0">
                <a:solidFill>
                  <a:srgbClr val="000000"/>
                </a:solidFill>
                <a:latin typeface="Times New Roman" panose="02020603050405020304" pitchFamily="18" charset="0"/>
              </a:rPr>
              <a:t>     (ICACITE) | 978-1-7281- 7741-0/20/$31.00 ©2021 IEEE | DOI: 10.1109/ICACITE51222.2021.9404551 </a:t>
            </a:r>
          </a:p>
          <a:p>
            <a:pPr marL="0" indent="0" algn="just">
              <a:buFont typeface="Wingdings 2" panose="05020102010507070707" pitchFamily="18" charset="2"/>
              <a:buNone/>
              <a:defRPr/>
            </a:pPr>
            <a:endParaRPr lang="en-IN" sz="1600" dirty="0">
              <a:solidFill>
                <a:srgbClr val="000000"/>
              </a:solidFill>
              <a:latin typeface="Times New Roman" panose="02020603050405020304" pitchFamily="18" charset="0"/>
            </a:endParaRPr>
          </a:p>
          <a:p>
            <a:pPr marL="0" indent="0" algn="just">
              <a:buFont typeface="Wingdings 2" panose="05020102010507070707" pitchFamily="18" charset="2"/>
              <a:buNone/>
              <a:defRPr/>
            </a:pPr>
            <a:r>
              <a:rPr lang="en-US" sz="1600" dirty="0">
                <a:latin typeface="Times New Roman" pitchFamily="18" charset="0"/>
                <a:cs typeface="Times New Roman" pitchFamily="18" charset="0"/>
              </a:rPr>
              <a:t>[2] </a:t>
            </a:r>
            <a:r>
              <a:rPr lang="en-IN" sz="1600" dirty="0">
                <a:solidFill>
                  <a:srgbClr val="000000"/>
                </a:solidFill>
                <a:latin typeface="Times New Roman" panose="02020603050405020304" pitchFamily="18" charset="0"/>
              </a:rPr>
              <a:t>Priya B. Patel, Viraj M. Choksi, Swapna Jadhav, </a:t>
            </a:r>
            <a:r>
              <a:rPr lang="en-IN" sz="1600" dirty="0" err="1">
                <a:solidFill>
                  <a:srgbClr val="000000"/>
                </a:solidFill>
                <a:latin typeface="Times New Roman" panose="02020603050405020304" pitchFamily="18" charset="0"/>
              </a:rPr>
              <a:t>M.B.Potdar</a:t>
            </a:r>
            <a:r>
              <a:rPr lang="en-IN" sz="1600" dirty="0">
                <a:solidFill>
                  <a:srgbClr val="000000"/>
                </a:solidFill>
                <a:latin typeface="Times New Roman" panose="02020603050405020304" pitchFamily="18" charset="0"/>
              </a:rPr>
              <a:t>, “Smart Motion Detection System using</a:t>
            </a:r>
          </a:p>
          <a:p>
            <a:pPr marL="0" indent="0" algn="just">
              <a:buFont typeface="Wingdings 2" panose="05020102010507070707" pitchFamily="18" charset="2"/>
              <a:buNone/>
              <a:defRPr/>
            </a:pPr>
            <a:r>
              <a:rPr lang="en-IN" sz="1600" dirty="0">
                <a:solidFill>
                  <a:srgbClr val="000000"/>
                </a:solidFill>
                <a:latin typeface="Times New Roman" panose="02020603050405020304" pitchFamily="18" charset="0"/>
              </a:rPr>
              <a:t>      Raspberry Pi” International Journal of Applied Information Systems (IJAIS) – ISSN: 2249-0868 Foundation</a:t>
            </a:r>
          </a:p>
        </p:txBody>
      </p:sp>
    </p:spTree>
    <p:extLst>
      <p:ext uri="{BB962C8B-B14F-4D97-AF65-F5344CB8AC3E}">
        <p14:creationId xmlns:p14="http://schemas.microsoft.com/office/powerpoint/2010/main" val="29064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3"/>
          <p:cNvSpPr txBox="1">
            <a:spLocks noGrp="1"/>
          </p:cNvSpPr>
          <p:nvPr>
            <p:ph idx="1"/>
          </p:nvPr>
        </p:nvSpPr>
        <p:spPr>
          <a:xfrm>
            <a:off x="257558" y="3078487"/>
            <a:ext cx="5097697" cy="1166870"/>
          </a:xfrm>
          <a:prstGeom prst="rect">
            <a:avLst/>
          </a:prstGeom>
          <a:noFill/>
          <a:ln>
            <a:noFill/>
          </a:ln>
        </p:spPr>
        <p:txBody>
          <a:bodyPr spcFirstLastPara="1" wrap="square" lIns="91425" tIns="45700" rIns="91425" bIns="45700" anchor="t" anchorCtr="0">
            <a:normAutofit fontScale="92500" lnSpcReduction="10000"/>
          </a:bodyPr>
          <a:lstStyle/>
          <a:p>
            <a:pPr marL="223838" lvl="0" indent="-223838" algn="ctr" rtl="0">
              <a:lnSpc>
                <a:spcPct val="90000"/>
              </a:lnSpc>
              <a:spcBef>
                <a:spcPts val="0"/>
              </a:spcBef>
              <a:spcAft>
                <a:spcPts val="0"/>
              </a:spcAft>
              <a:buSzPts val="8800"/>
              <a:buNone/>
            </a:pPr>
            <a:r>
              <a:rPr lang="en-US" sz="8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Calibri" panose="020F0502020204030204" pitchFamily="34" charset="0"/>
                <a:cs typeface="Calibri" panose="020F0502020204030204" pitchFamily="34" charset="0"/>
              </a:rPr>
              <a:t>Thank You</a:t>
            </a:r>
            <a:endParaRP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libri" panose="020F0502020204030204" pitchFamily="34" charset="0"/>
              <a:ea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1CF47E65-EB54-CB63-C8F4-2390A33CAFB5}"/>
              </a:ext>
            </a:extLst>
          </p:cNvPr>
          <p:cNvSpPr>
            <a:spLocks noGrp="1"/>
          </p:cNvSpPr>
          <p:nvPr>
            <p:ph type="dt" sz="half" idx="10"/>
          </p:nvPr>
        </p:nvSpPr>
        <p:spPr/>
        <p:txBody>
          <a:bodyPr/>
          <a:lstStyle/>
          <a:p>
            <a:fld id="{F9C7C488-B346-45B0-893C-DC8479959326}" type="datetime1">
              <a:rPr lang="en-US" smtClean="0"/>
              <a:t>3/6/2024</a:t>
            </a:fld>
            <a:endParaRPr lang="en-IN"/>
          </a:p>
        </p:txBody>
      </p:sp>
      <p:sp>
        <p:nvSpPr>
          <p:cNvPr id="3" name="Footer Placeholder 2">
            <a:extLst>
              <a:ext uri="{FF2B5EF4-FFF2-40B4-BE49-F238E27FC236}">
                <a16:creationId xmlns:a16="http://schemas.microsoft.com/office/drawing/2014/main" id="{247B43A4-C377-1507-EACA-D0B88D4B84A9}"/>
              </a:ext>
            </a:extLst>
          </p:cNvPr>
          <p:cNvSpPr>
            <a:spLocks noGrp="1"/>
          </p:cNvSpPr>
          <p:nvPr>
            <p:ph type="ftr" sz="quarter" idx="11"/>
          </p:nvPr>
        </p:nvSpPr>
        <p:spPr/>
        <p:txBody>
          <a:bodyPr/>
          <a:lstStyle/>
          <a:p>
            <a:r>
              <a:rPr lang="en-US"/>
              <a:t>Department of CSE(IoT), SoCSET, NIET, Gr Noida</a:t>
            </a:r>
            <a:endParaRPr lang="en-IN"/>
          </a:p>
        </p:txBody>
      </p:sp>
      <p:sp>
        <p:nvSpPr>
          <p:cNvPr id="4" name="Slide Number Placeholder 3">
            <a:extLst>
              <a:ext uri="{FF2B5EF4-FFF2-40B4-BE49-F238E27FC236}">
                <a16:creationId xmlns:a16="http://schemas.microsoft.com/office/drawing/2014/main" id="{3A27EC71-61E7-A783-D517-F619016A1D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89" name="Google Shape;189;p24"/>
          <p:cNvSpPr txBox="1">
            <a:spLocks noGrp="1"/>
          </p:cNvSpPr>
          <p:nvPr>
            <p:ph type="title"/>
          </p:nvPr>
        </p:nvSpPr>
        <p:spPr>
          <a:xfrm>
            <a:off x="5894024" y="297454"/>
            <a:ext cx="6037243" cy="5851927"/>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3200"/>
              <a:buFont typeface="Arial"/>
              <a:buNone/>
            </a:pPr>
            <a:r>
              <a:rPr lang="en-US" sz="2400" b="1" dirty="0">
                <a:latin typeface="Calibri" panose="020F0502020204030204" pitchFamily="34" charset="0"/>
                <a:ea typeface="Calibri" panose="020F0502020204030204" pitchFamily="34" charset="0"/>
                <a:cs typeface="Calibri" panose="020F0502020204030204" pitchFamily="34" charset="0"/>
                <a:sym typeface="Arial"/>
              </a:rPr>
              <a:t>Feedback from the Panel</a:t>
            </a:r>
            <a:br>
              <a:rPr lang="en-US" sz="2400" dirty="0">
                <a:latin typeface="Calibri" panose="020F0502020204030204" pitchFamily="34" charset="0"/>
                <a:ea typeface="Calibri" panose="020F0502020204030204" pitchFamily="34" charset="0"/>
                <a:cs typeface="Calibri" panose="020F0502020204030204" pitchFamily="34" charset="0"/>
                <a:sym typeface="Arial"/>
              </a:rPr>
            </a:br>
            <a:br>
              <a:rPr lang="en-US" sz="2400" dirty="0">
                <a:latin typeface="Calibri" panose="020F0502020204030204" pitchFamily="34" charset="0"/>
                <a:ea typeface="Calibri" panose="020F0502020204030204" pitchFamily="34" charset="0"/>
                <a:cs typeface="Calibri" panose="020F0502020204030204" pitchFamily="34" charset="0"/>
                <a:sym typeface="Arial"/>
              </a:rPr>
            </a:br>
            <a:endParaRPr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Google Shape;112;p13">
            <a:extLst>
              <a:ext uri="{FF2B5EF4-FFF2-40B4-BE49-F238E27FC236}">
                <a16:creationId xmlns:a16="http://schemas.microsoft.com/office/drawing/2014/main" id="{73A9CB84-4438-4060-3C6C-33D3CD56E4E6}"/>
              </a:ext>
            </a:extLst>
          </p:cNvPr>
          <p:cNvPicPr preferRelativeResize="0"/>
          <p:nvPr/>
        </p:nvPicPr>
        <p:blipFill rotWithShape="1">
          <a:blip r:embed="rId3">
            <a:alphaModFix/>
          </a:blip>
          <a:srcRect/>
          <a:stretch/>
        </p:blipFill>
        <p:spPr>
          <a:xfrm>
            <a:off x="124173" y="78017"/>
            <a:ext cx="1891914" cy="115587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4"/>
          <p:cNvSpPr txBox="1">
            <a:spLocks noGrp="1"/>
          </p:cNvSpPr>
          <p:nvPr>
            <p:ph idx="1"/>
          </p:nvPr>
        </p:nvSpPr>
        <p:spPr>
          <a:xfrm>
            <a:off x="341938" y="1343879"/>
            <a:ext cx="6477059" cy="5012472"/>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Introduction</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Literature Survey/Existing System</a:t>
            </a:r>
            <a:br>
              <a:rPr lang="en-US" sz="2200" dirty="0">
                <a:latin typeface="Calibri" panose="020F0502020204030204" pitchFamily="34" charset="0"/>
                <a:ea typeface="Calibri" panose="020F0502020204030204" pitchFamily="34" charset="0"/>
                <a:cs typeface="Calibri" panose="020F0502020204030204" pitchFamily="34" charset="0"/>
                <a:sym typeface="Arial"/>
              </a:rPr>
            </a:br>
            <a:r>
              <a:rPr lang="en-US" sz="2200" dirty="0">
                <a:latin typeface="Calibri" panose="020F0502020204030204" pitchFamily="34" charset="0"/>
                <a:ea typeface="Calibri" panose="020F0502020204030204" pitchFamily="34" charset="0"/>
                <a:cs typeface="Calibri" panose="020F0502020204030204" pitchFamily="34" charset="0"/>
                <a:sym typeface="Arial"/>
              </a:rPr>
              <a:t>(In Tabular Form with references)</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Problem Statement</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Proposed Methodology</a:t>
            </a:r>
            <a:br>
              <a:rPr lang="en-US" sz="2200" dirty="0">
                <a:latin typeface="Calibri" panose="020F0502020204030204" pitchFamily="34" charset="0"/>
                <a:ea typeface="Calibri" panose="020F0502020204030204" pitchFamily="34" charset="0"/>
                <a:cs typeface="Calibri" panose="020F0502020204030204" pitchFamily="34" charset="0"/>
                <a:sym typeface="Arial"/>
              </a:rPr>
            </a:br>
            <a:r>
              <a:rPr lang="en-US" sz="2200" dirty="0">
                <a:latin typeface="Calibri" panose="020F0502020204030204" pitchFamily="34" charset="0"/>
                <a:ea typeface="Calibri" panose="020F0502020204030204" pitchFamily="34" charset="0"/>
                <a:cs typeface="Calibri" panose="020F0502020204030204" pitchFamily="34" charset="0"/>
                <a:sym typeface="Arial"/>
              </a:rPr>
              <a:t>(Including DFD/ER Diagrams/ Use case Diagrams)</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Hardware /Software Requirements</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Live Project Progress </a:t>
            </a:r>
            <a:endParaRPr sz="2200" dirty="0">
              <a:latin typeface="Calibri" panose="020F0502020204030204" pitchFamily="34" charset="0"/>
              <a:ea typeface="Calibri" panose="020F0502020204030204" pitchFamily="34" charset="0"/>
              <a:cs typeface="Calibri" panose="020F0502020204030204" pitchFamily="34" charset="0"/>
            </a:endParaRP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Conclusion and Future Action Plan</a:t>
            </a:r>
          </a:p>
          <a:p>
            <a:pPr lvl="0" rtl="0">
              <a:lnSpc>
                <a:spcPct val="90000"/>
              </a:lnSpc>
              <a:spcBef>
                <a:spcPts val="1800"/>
              </a:spcBef>
              <a:spcAft>
                <a:spcPts val="0"/>
              </a:spcAft>
              <a:buSzPct val="100000"/>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sym typeface="Arial"/>
              </a:rPr>
              <a:t>References </a:t>
            </a:r>
          </a:p>
          <a:p>
            <a:pPr marL="0" lvl="0" indent="0" algn="l" rtl="0">
              <a:lnSpc>
                <a:spcPct val="90000"/>
              </a:lnSpc>
              <a:spcBef>
                <a:spcPts val="1800"/>
              </a:spcBef>
              <a:spcAft>
                <a:spcPts val="0"/>
              </a:spcAft>
              <a:buSzPct val="100000"/>
              <a:buNone/>
            </a:pPr>
            <a:endParaRPr sz="2200" dirty="0">
              <a:latin typeface="Calibri" panose="020F0502020204030204" pitchFamily="34" charset="0"/>
              <a:ea typeface="Calibri" panose="020F0502020204030204" pitchFamily="34" charset="0"/>
              <a:cs typeface="Calibri" panose="020F0502020204030204" pitchFamily="34" charset="0"/>
            </a:endParaRPr>
          </a:p>
        </p:txBody>
      </p:sp>
      <p:pic>
        <p:nvPicPr>
          <p:cNvPr id="119" name="Google Shape;119;p14"/>
          <p:cNvPicPr preferRelativeResize="0"/>
          <p:nvPr/>
        </p:nvPicPr>
        <p:blipFill rotWithShape="1">
          <a:blip r:embed="rId3">
            <a:alphaModFix/>
          </a:blip>
          <a:srcRect/>
          <a:stretch/>
        </p:blipFill>
        <p:spPr>
          <a:xfrm>
            <a:off x="8828383" y="2204062"/>
            <a:ext cx="2720340" cy="2266950"/>
          </a:xfrm>
          <a:prstGeom prst="rect">
            <a:avLst/>
          </a:prstGeom>
          <a:noFill/>
          <a:ln>
            <a:noFill/>
          </a:ln>
        </p:spPr>
      </p:pic>
      <p:pic>
        <p:nvPicPr>
          <p:cNvPr id="2" name="Google Shape;112;p13">
            <a:extLst>
              <a:ext uri="{FF2B5EF4-FFF2-40B4-BE49-F238E27FC236}">
                <a16:creationId xmlns:a16="http://schemas.microsoft.com/office/drawing/2014/main" id="{CEB67F04-8F1B-2472-2D84-5236C41CC8A3}"/>
              </a:ext>
            </a:extLst>
          </p:cNvPr>
          <p:cNvPicPr preferRelativeResize="0"/>
          <p:nvPr/>
        </p:nvPicPr>
        <p:blipFill rotWithShape="1">
          <a:blip r:embed="rId4">
            <a:alphaModFix/>
          </a:blip>
          <a:srcRect/>
          <a:stretch/>
        </p:blipFill>
        <p:spPr>
          <a:xfrm>
            <a:off x="124172" y="78017"/>
            <a:ext cx="1649544" cy="946552"/>
          </a:xfrm>
          <a:prstGeom prst="rect">
            <a:avLst/>
          </a:prstGeom>
          <a:noFill/>
          <a:ln>
            <a:noFill/>
          </a:ln>
        </p:spPr>
      </p:pic>
      <p:sp>
        <p:nvSpPr>
          <p:cNvPr id="3" name="Google Shape;109;p13">
            <a:extLst>
              <a:ext uri="{FF2B5EF4-FFF2-40B4-BE49-F238E27FC236}">
                <a16:creationId xmlns:a16="http://schemas.microsoft.com/office/drawing/2014/main" id="{B3B2044D-06A1-4907-E22F-3567061C87E0}"/>
              </a:ext>
            </a:extLst>
          </p:cNvPr>
          <p:cNvSpPr txBox="1">
            <a:spLocks/>
          </p:cNvSpPr>
          <p:nvPr/>
        </p:nvSpPr>
        <p:spPr>
          <a:xfrm>
            <a:off x="2921176" y="108599"/>
            <a:ext cx="9030419" cy="915970"/>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Index</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112;p13">
            <a:extLst>
              <a:ext uri="{FF2B5EF4-FFF2-40B4-BE49-F238E27FC236}">
                <a16:creationId xmlns:a16="http://schemas.microsoft.com/office/drawing/2014/main" id="{2A281309-A8F1-8864-6E36-65BE37A75A46}"/>
              </a:ext>
            </a:extLst>
          </p:cNvPr>
          <p:cNvPicPr preferRelativeResize="0"/>
          <p:nvPr/>
        </p:nvPicPr>
        <p:blipFill rotWithShape="1">
          <a:blip r:embed="rId4">
            <a:alphaModFix/>
          </a:blip>
          <a:srcRect/>
          <a:stretch/>
        </p:blipFill>
        <p:spPr>
          <a:xfrm>
            <a:off x="124172" y="78017"/>
            <a:ext cx="2160240" cy="1225936"/>
          </a:xfrm>
          <a:prstGeom prst="rect">
            <a:avLst/>
          </a:prstGeom>
          <a:noFill/>
          <a:ln>
            <a:noFill/>
          </a:ln>
        </p:spPr>
      </p:pic>
      <p:sp>
        <p:nvSpPr>
          <p:cNvPr id="5" name="Date Placeholder 4">
            <a:extLst>
              <a:ext uri="{FF2B5EF4-FFF2-40B4-BE49-F238E27FC236}">
                <a16:creationId xmlns:a16="http://schemas.microsoft.com/office/drawing/2014/main" id="{4719206E-A1B4-E7B2-DA7C-6CCCB9E45776}"/>
              </a:ext>
            </a:extLst>
          </p:cNvPr>
          <p:cNvSpPr>
            <a:spLocks noGrp="1"/>
          </p:cNvSpPr>
          <p:nvPr>
            <p:ph type="dt" sz="half" idx="10"/>
          </p:nvPr>
        </p:nvSpPr>
        <p:spPr/>
        <p:txBody>
          <a:bodyPr/>
          <a:lstStyle/>
          <a:p>
            <a:fld id="{B9DDB0A7-A623-4D78-8202-1429BD213391}" type="datetime1">
              <a:rPr lang="en-US" smtClean="0"/>
              <a:t>3/6/2024</a:t>
            </a:fld>
            <a:endParaRPr lang="en-IN"/>
          </a:p>
        </p:txBody>
      </p:sp>
      <p:sp>
        <p:nvSpPr>
          <p:cNvPr id="6" name="Footer Placeholder 5">
            <a:extLst>
              <a:ext uri="{FF2B5EF4-FFF2-40B4-BE49-F238E27FC236}">
                <a16:creationId xmlns:a16="http://schemas.microsoft.com/office/drawing/2014/main" id="{0AB7CC8C-7F38-37F5-0C86-97176873FA50}"/>
              </a:ext>
            </a:extLst>
          </p:cNvPr>
          <p:cNvSpPr>
            <a:spLocks noGrp="1"/>
          </p:cNvSpPr>
          <p:nvPr>
            <p:ph type="ftr" sz="quarter" idx="11"/>
          </p:nvPr>
        </p:nvSpPr>
        <p:spPr/>
        <p:txBody>
          <a:bodyPr/>
          <a:lstStyle/>
          <a:p>
            <a:r>
              <a:rPr lang="en-US"/>
              <a:t>Department of CSE(IoT), SoCSET, NIET, Gr Noida</a:t>
            </a:r>
            <a:endParaRPr lang="en-IN"/>
          </a:p>
        </p:txBody>
      </p:sp>
      <p:sp>
        <p:nvSpPr>
          <p:cNvPr id="7" name="Slide Number Placeholder 6">
            <a:extLst>
              <a:ext uri="{FF2B5EF4-FFF2-40B4-BE49-F238E27FC236}">
                <a16:creationId xmlns:a16="http://schemas.microsoft.com/office/drawing/2014/main" id="{B5C66713-2662-6E06-88AD-D2FF5FE256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C0C87-E411-991B-96D9-CE3B7073761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0529F5C-ACC5-9153-4D0F-55F5F9C27CC7}"/>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629DDD26-D59D-C648-E10B-1FCD5C7E0C3B}"/>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F4ED4569-C620-F693-A58F-D9066BF9E1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7" name="Google Shape;112;p13">
            <a:extLst>
              <a:ext uri="{FF2B5EF4-FFF2-40B4-BE49-F238E27FC236}">
                <a16:creationId xmlns:a16="http://schemas.microsoft.com/office/drawing/2014/main" id="{D9565FF3-8DFF-A0B9-62F9-DF43A3D35D2A}"/>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98203475-EB66-9095-0336-6FA377EF3F0A}"/>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Introduction</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B3C3DFA-3832-ADAC-46C2-23F7C8BA24C2}"/>
              </a:ext>
            </a:extLst>
          </p:cNvPr>
          <p:cNvSpPr txBox="1"/>
          <p:nvPr/>
        </p:nvSpPr>
        <p:spPr>
          <a:xfrm>
            <a:off x="616945" y="1355075"/>
            <a:ext cx="7883244" cy="4154984"/>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M3R: Monitoring, Metering, Mechanization, Retrofitting.</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Mission: Innovate and enhance efficiency in college labs.</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Break free from outdated methods; embrace cutting-edge tech.</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Transform labs into productive, sustainable hubs of innovation.</a:t>
            </a:r>
          </a:p>
          <a:p>
            <a:pPr marL="342900" indent="-342900" algn="just">
              <a:lnSpc>
                <a:spcPct val="200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Imagine optimized energy, resources, and automated processes.</a:t>
            </a:r>
          </a:p>
          <a:p>
            <a:pPr marL="342900" indent="-342900" algn="just">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Achieve unprecedented lab management efficiency with advanced sensors, intuitive apps, and intelligent automation.</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54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1C883-3355-BBBF-9311-54278941807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0E6AE5C-160F-2DBF-C191-9995A4FDC431}"/>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72970D9F-6CBC-3471-7F6B-3480D42AE81E}"/>
              </a:ext>
            </a:extLst>
          </p:cNvPr>
          <p:cNvSpPr>
            <a:spLocks noGrp="1"/>
          </p:cNvSpPr>
          <p:nvPr>
            <p:ph type="ftr" sz="quarter" idx="11"/>
          </p:nvPr>
        </p:nvSpPr>
        <p:spPr/>
        <p:txBody>
          <a:bodyPr/>
          <a:lstStyle/>
          <a:p>
            <a:r>
              <a:rPr lang="en-US" dirty="0"/>
              <a:t>Department of CSE(IoT), </a:t>
            </a:r>
            <a:r>
              <a:rPr lang="en-US" dirty="0" err="1"/>
              <a:t>SoCSET</a:t>
            </a:r>
            <a:r>
              <a:rPr lang="en-US" dirty="0"/>
              <a:t>, NIET, Gr Noida</a:t>
            </a:r>
            <a:endParaRPr lang="en-IN" dirty="0"/>
          </a:p>
        </p:txBody>
      </p:sp>
      <p:sp>
        <p:nvSpPr>
          <p:cNvPr id="6" name="Slide Number Placeholder 5">
            <a:extLst>
              <a:ext uri="{FF2B5EF4-FFF2-40B4-BE49-F238E27FC236}">
                <a16:creationId xmlns:a16="http://schemas.microsoft.com/office/drawing/2014/main" id="{1CDF4E27-A6BE-9827-7B4C-8CE4160A31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pic>
        <p:nvPicPr>
          <p:cNvPr id="7" name="Google Shape;112;p13">
            <a:extLst>
              <a:ext uri="{FF2B5EF4-FFF2-40B4-BE49-F238E27FC236}">
                <a16:creationId xmlns:a16="http://schemas.microsoft.com/office/drawing/2014/main" id="{684682AF-49F5-C050-43BB-0BFC641C8E5B}"/>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E14CC778-163E-E253-863C-B9D8A3632051}"/>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Literature Survey</a:t>
            </a:r>
            <a:endParaRPr lang="en-US" sz="3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1AF94C38-CE5B-33B2-8EA6-C18FFAE30474}"/>
              </a:ext>
            </a:extLst>
          </p:cNvPr>
          <p:cNvGraphicFramePr>
            <a:graphicFrameLocks noGrp="1"/>
          </p:cNvGraphicFramePr>
          <p:nvPr>
            <p:extLst>
              <p:ext uri="{D42A27DB-BD31-4B8C-83A1-F6EECF244321}">
                <p14:modId xmlns:p14="http://schemas.microsoft.com/office/powerpoint/2010/main" val="3570906293"/>
              </p:ext>
            </p:extLst>
          </p:nvPr>
        </p:nvGraphicFramePr>
        <p:xfrm>
          <a:off x="688370" y="1233889"/>
          <a:ext cx="10870143" cy="4998720"/>
        </p:xfrm>
        <a:graphic>
          <a:graphicData uri="http://schemas.openxmlformats.org/drawingml/2006/table">
            <a:tbl>
              <a:tblPr firstRow="1" bandRow="1">
                <a:tableStyleId>{2D5ABB26-0587-4C30-8999-92F81FD0307C}</a:tableStyleId>
              </a:tblPr>
              <a:tblGrid>
                <a:gridCol w="2093190">
                  <a:extLst>
                    <a:ext uri="{9D8B030D-6E8A-4147-A177-3AD203B41FA5}">
                      <a16:colId xmlns:a16="http://schemas.microsoft.com/office/drawing/2014/main" val="2290633372"/>
                    </a:ext>
                  </a:extLst>
                </a:gridCol>
                <a:gridCol w="979714">
                  <a:extLst>
                    <a:ext uri="{9D8B030D-6E8A-4147-A177-3AD203B41FA5}">
                      <a16:colId xmlns:a16="http://schemas.microsoft.com/office/drawing/2014/main" val="3351711122"/>
                    </a:ext>
                  </a:extLst>
                </a:gridCol>
                <a:gridCol w="1399592">
                  <a:extLst>
                    <a:ext uri="{9D8B030D-6E8A-4147-A177-3AD203B41FA5}">
                      <a16:colId xmlns:a16="http://schemas.microsoft.com/office/drawing/2014/main" val="1480774746"/>
                    </a:ext>
                  </a:extLst>
                </a:gridCol>
                <a:gridCol w="6397647">
                  <a:extLst>
                    <a:ext uri="{9D8B030D-6E8A-4147-A177-3AD203B41FA5}">
                      <a16:colId xmlns:a16="http://schemas.microsoft.com/office/drawing/2014/main" val="3385811587"/>
                    </a:ext>
                  </a:extLst>
                </a:gridCol>
              </a:tblGrid>
              <a:tr h="436740">
                <a:tc>
                  <a:txBody>
                    <a:bodyPr/>
                    <a:lstStyle/>
                    <a:p>
                      <a:pPr algn="ctr"/>
                      <a:r>
                        <a:rPr lang="en-IN" sz="2400" b="1" dirty="0">
                          <a:latin typeface="Calibri" panose="020F0502020204030204" pitchFamily="34" charset="0"/>
                          <a:cs typeface="Calibri" panose="020F05020202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Publisher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Calibri" panose="020F0502020204030204" pitchFamily="34" charset="0"/>
                          <a:cs typeface="Calibri" panose="020F0502020204030204" pitchFamily="34" charset="0"/>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559551"/>
                  </a:ext>
                </a:extLst>
              </a:tr>
              <a:tr h="1543149">
                <a:tc>
                  <a:txBody>
                    <a:bodyPr/>
                    <a:lstStyle/>
                    <a:p>
                      <a:pPr algn="ctr"/>
                      <a:r>
                        <a:rPr lang="en-US" sz="2000" dirty="0">
                          <a:latin typeface="Calibri" panose="020F0502020204030204" pitchFamily="34" charset="0"/>
                          <a:cs typeface="Calibri" panose="020F0502020204030204" pitchFamily="34" charset="0"/>
                        </a:rPr>
                        <a:t>Systematic Review Analysis on Smart Building: Challenges and Opportunities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MDPI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br>
                        <a:rPr lang="en-US" sz="2000" b="0" dirty="0">
                          <a:latin typeface="Calibri" pitchFamily="34" charset="0"/>
                          <a:cs typeface="Calibri" pitchFamily="34" charset="0"/>
                        </a:rPr>
                      </a:br>
                      <a:r>
                        <a:rPr lang="en-US" sz="2000" b="0" i="0" kern="1200" dirty="0">
                          <a:solidFill>
                            <a:schemeClr val="tx1"/>
                          </a:solidFill>
                          <a:effectLst/>
                          <a:latin typeface="Calibri" pitchFamily="34" charset="0"/>
                          <a:ea typeface="+mn-ea"/>
                          <a:cs typeface="Calibri" pitchFamily="34" charset="0"/>
                        </a:rPr>
                        <a:t>The review discusses IoT architectures and applications in building management, covering components like sensors, communication protocols, and cloud computing platforms.[</a:t>
                      </a:r>
                      <a:r>
                        <a:rPr lang="en-US" sz="2000" b="0" dirty="0">
                          <a:latin typeface="Calibri" panose="020F0502020204030204" pitchFamily="34" charset="0"/>
                          <a:cs typeface="Calibri" panose="020F0502020204030204" pitchFamily="34" charset="0"/>
                        </a:rPr>
                        <a:t>1] </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955360"/>
                  </a:ext>
                </a:extLst>
              </a:tr>
              <a:tr h="1251989">
                <a:tc>
                  <a:txBody>
                    <a:bodyPr/>
                    <a:lstStyle/>
                    <a:p>
                      <a:pPr algn="ctr"/>
                      <a:r>
                        <a:rPr lang="en-US" sz="2000" dirty="0">
                          <a:latin typeface="Calibri" panose="020F0502020204030204" pitchFamily="34" charset="0"/>
                          <a:cs typeface="Calibri" panose="020F0502020204030204" pitchFamily="34" charset="0"/>
                        </a:rPr>
                        <a:t>Automation Systems in Smart Buildings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Springer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br>
                        <a:rPr lang="en-US" sz="2000" b="0" dirty="0">
                          <a:latin typeface="Calibri" pitchFamily="34" charset="0"/>
                          <a:cs typeface="Calibri" pitchFamily="34" charset="0"/>
                        </a:rPr>
                      </a:br>
                      <a:r>
                        <a:rPr lang="en-US" sz="2000" b="0" i="0" kern="1200" dirty="0">
                          <a:solidFill>
                            <a:schemeClr val="tx1"/>
                          </a:solidFill>
                          <a:effectLst/>
                          <a:latin typeface="Calibri" pitchFamily="34" charset="0"/>
                          <a:ea typeface="+mn-ea"/>
                          <a:cs typeface="Calibri" pitchFamily="34" charset="0"/>
                        </a:rPr>
                        <a:t>The review outlines key services in smart buildings: security, energy management, HVAC monitoring, water management, lighting systems, elder health care, and fire detection.[2]</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574275"/>
                  </a:ext>
                </a:extLst>
              </a:tr>
              <a:tr h="1310639">
                <a:tc>
                  <a:txBody>
                    <a:bodyPr/>
                    <a:lstStyle/>
                    <a:p>
                      <a:pPr algn="ctr"/>
                      <a:r>
                        <a:rPr lang="en-US" sz="2000" dirty="0">
                          <a:latin typeface="Calibri" panose="020F0502020204030204" pitchFamily="34" charset="0"/>
                          <a:cs typeface="Calibri" panose="020F0502020204030204" pitchFamily="34" charset="0"/>
                        </a:rPr>
                        <a:t>Advanced Supervision of Smart Buildings</a:t>
                      </a:r>
                      <a:endParaRPr lang="en-IN"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2019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Calibri" panose="020F0502020204030204" pitchFamily="34" charset="0"/>
                          <a:cs typeface="Calibri" panose="020F0502020204030204" pitchFamily="34" charset="0"/>
                        </a:rPr>
                        <a:t>Elsevier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0" i="0" kern="1200" dirty="0">
                          <a:solidFill>
                            <a:schemeClr val="tx1"/>
                          </a:solidFill>
                          <a:effectLst/>
                          <a:latin typeface="Calibri" pitchFamily="34" charset="0"/>
                          <a:ea typeface="+mn-ea"/>
                          <a:cs typeface="Calibri" pitchFamily="34" charset="0"/>
                        </a:rPr>
                        <a:t>The paper introduces signal analysis techniques and proposes an advanced supervision approach for smart building and industrial control systems, implemented on a suitable platform.[3]</a:t>
                      </a:r>
                      <a:endParaRPr lang="en-IN"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374154"/>
                  </a:ext>
                </a:extLst>
              </a:tr>
            </a:tbl>
          </a:graphicData>
        </a:graphic>
      </p:graphicFrame>
      <p:sp>
        <p:nvSpPr>
          <p:cNvPr id="3" name="TextBox 2"/>
          <p:cNvSpPr txBox="1"/>
          <p:nvPr/>
        </p:nvSpPr>
        <p:spPr>
          <a:xfrm>
            <a:off x="5515429" y="6181858"/>
            <a:ext cx="744884" cy="276999"/>
          </a:xfrm>
          <a:prstGeom prst="rect">
            <a:avLst/>
          </a:prstGeom>
          <a:noFill/>
        </p:spPr>
        <p:txBody>
          <a:bodyPr wrap="none" rtlCol="0">
            <a:spAutoFit/>
          </a:bodyPr>
          <a:lstStyle/>
          <a:p>
            <a:r>
              <a:rPr lang="en-US" sz="1200" dirty="0">
                <a:latin typeface="Calibri" pitchFamily="34" charset="0"/>
                <a:cs typeface="Calibri" pitchFamily="34" charset="0"/>
              </a:rPr>
              <a:t>Table 1.1</a:t>
            </a:r>
          </a:p>
        </p:txBody>
      </p:sp>
    </p:spTree>
    <p:extLst>
      <p:ext uri="{BB962C8B-B14F-4D97-AF65-F5344CB8AC3E}">
        <p14:creationId xmlns:p14="http://schemas.microsoft.com/office/powerpoint/2010/main" val="65336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7" name="Google Shape;112;p13">
            <a:extLst>
              <a:ext uri="{FF2B5EF4-FFF2-40B4-BE49-F238E27FC236}">
                <a16:creationId xmlns:a16="http://schemas.microsoft.com/office/drawing/2014/main" id="{E3DC3F05-7438-BACA-467A-65CEF4DDA268}"/>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Problem Statement</a:t>
            </a:r>
          </a:p>
        </p:txBody>
      </p:sp>
      <p:sp>
        <p:nvSpPr>
          <p:cNvPr id="3" name="TextBox 2">
            <a:extLst>
              <a:ext uri="{FF2B5EF4-FFF2-40B4-BE49-F238E27FC236}">
                <a16:creationId xmlns:a16="http://schemas.microsoft.com/office/drawing/2014/main" id="{8C2CE7B6-18B8-26C7-4EFF-12FDBBA78B91}"/>
              </a:ext>
            </a:extLst>
          </p:cNvPr>
          <p:cNvSpPr txBox="1"/>
          <p:nvPr/>
        </p:nvSpPr>
        <p:spPr>
          <a:xfrm>
            <a:off x="837981" y="1367737"/>
            <a:ext cx="11058529" cy="2462213"/>
          </a:xfrm>
          <a:prstGeom prst="rect">
            <a:avLst/>
          </a:prstGeom>
          <a:noFill/>
        </p:spPr>
        <p:txBody>
          <a:bodyPr wrap="square">
            <a:spAutoFit/>
          </a:bodyPr>
          <a:lstStyle/>
          <a:p>
            <a:pPr algn="just"/>
            <a:r>
              <a:rPr lang="en-US" sz="2200" dirty="0">
                <a:latin typeface="Calibri" panose="020F0502020204030204" pitchFamily="34" charset="0"/>
                <a:cs typeface="Calibri" panose="020F0502020204030204" pitchFamily="34" charset="0"/>
              </a:rPr>
              <a:t>Current building energy management lacks real-time monitoring and automation, driving inefficiencies and costs. Retrofitting with an IoT-based system enables seamless monitoring, automation, and optimization, boosting efficiency, savings, and comfort.</a:t>
            </a:r>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88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7" name="Google Shape;112;p13">
            <a:extLst>
              <a:ext uri="{FF2B5EF4-FFF2-40B4-BE49-F238E27FC236}">
                <a16:creationId xmlns:a16="http://schemas.microsoft.com/office/drawing/2014/main" id="{E3DC3F05-7438-BACA-467A-65CEF4DDA268}"/>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Proposed Methodology</a:t>
            </a:r>
          </a:p>
        </p:txBody>
      </p:sp>
      <p:sp>
        <p:nvSpPr>
          <p:cNvPr id="3" name="TextBox 2">
            <a:extLst>
              <a:ext uri="{FF2B5EF4-FFF2-40B4-BE49-F238E27FC236}">
                <a16:creationId xmlns:a16="http://schemas.microsoft.com/office/drawing/2014/main" id="{8C2CE7B6-18B8-26C7-4EFF-12FDBBA78B91}"/>
              </a:ext>
            </a:extLst>
          </p:cNvPr>
          <p:cNvSpPr txBox="1"/>
          <p:nvPr/>
        </p:nvSpPr>
        <p:spPr>
          <a:xfrm>
            <a:off x="199578" y="1181804"/>
            <a:ext cx="7218862" cy="5170646"/>
          </a:xfrm>
          <a:prstGeom prst="rect">
            <a:avLst/>
          </a:prstGeom>
          <a:noFill/>
        </p:spPr>
        <p:txBody>
          <a:bodyPr wrap="square">
            <a:spAutoFit/>
          </a:bodyPr>
          <a:lstStyle/>
          <a:p>
            <a:r>
              <a:rPr lang="en-US" sz="2200" dirty="0">
                <a:latin typeface="Times New Roman" pitchFamily="18" charset="0"/>
                <a:cs typeface="Times New Roman" pitchFamily="18" charset="0"/>
              </a:rPr>
              <a:t>1. Requirement Analysis: Identify building needs and project   objectives.</a:t>
            </a:r>
          </a:p>
          <a:p>
            <a:r>
              <a:rPr lang="en-US" sz="2200" dirty="0">
                <a:latin typeface="Times New Roman" pitchFamily="18" charset="0"/>
                <a:cs typeface="Times New Roman" pitchFamily="18" charset="0"/>
              </a:rPr>
              <a:t>2. System Design: Select hardware and define communication protocols.</a:t>
            </a:r>
          </a:p>
          <a:p>
            <a:r>
              <a:rPr lang="en-US" sz="2200" dirty="0">
                <a:latin typeface="Times New Roman" pitchFamily="18" charset="0"/>
                <a:cs typeface="Times New Roman" pitchFamily="18" charset="0"/>
              </a:rPr>
              <a:t>3. Hardware Implementation: Assemble and integrate components.</a:t>
            </a:r>
          </a:p>
          <a:p>
            <a:r>
              <a:rPr lang="en-US" sz="2200" dirty="0">
                <a:latin typeface="Times New Roman" pitchFamily="18" charset="0"/>
                <a:cs typeface="Times New Roman" pitchFamily="18" charset="0"/>
              </a:rPr>
              <a:t>4. Software Development: Develop firmware for data collection and control.</a:t>
            </a:r>
          </a:p>
          <a:p>
            <a:r>
              <a:rPr lang="en-US" sz="2200" dirty="0">
                <a:latin typeface="Times New Roman" pitchFamily="18" charset="0"/>
                <a:cs typeface="Times New Roman" pitchFamily="18" charset="0"/>
              </a:rPr>
              <a:t>5. Testing and Validation: Ensure functionality and reliability.</a:t>
            </a:r>
          </a:p>
          <a:p>
            <a:r>
              <a:rPr lang="en-US" sz="2200" dirty="0">
                <a:latin typeface="Times New Roman" pitchFamily="18" charset="0"/>
                <a:cs typeface="Times New Roman" pitchFamily="18" charset="0"/>
              </a:rPr>
              <a:t>6. Deployment and Integration: Install and integrate with existing infrastructure.</a:t>
            </a:r>
          </a:p>
          <a:p>
            <a:r>
              <a:rPr lang="en-US" sz="2200" dirty="0">
                <a:latin typeface="Times New Roman" pitchFamily="18" charset="0"/>
                <a:cs typeface="Times New Roman" pitchFamily="18" charset="0"/>
              </a:rPr>
              <a:t>7. Data Analysis and Optimization: Analyze data for energy management improvements.</a:t>
            </a:r>
          </a:p>
          <a:p>
            <a:r>
              <a:rPr lang="en-US" sz="2200" dirty="0">
                <a:latin typeface="Times New Roman" pitchFamily="18" charset="0"/>
                <a:cs typeface="Times New Roman" pitchFamily="18" charset="0"/>
              </a:rPr>
              <a:t>8. Monitoring and Maintenance: Continuously monitor and maintain system performance.</a:t>
            </a:r>
          </a:p>
        </p:txBody>
      </p:sp>
      <p:pic>
        <p:nvPicPr>
          <p:cNvPr id="13" name="Picture 12">
            <a:extLst>
              <a:ext uri="{FF2B5EF4-FFF2-40B4-BE49-F238E27FC236}">
                <a16:creationId xmlns:a16="http://schemas.microsoft.com/office/drawing/2014/main" id="{A7480A68-B91D-7AF0-E224-23C7368582CA}"/>
              </a:ext>
            </a:extLst>
          </p:cNvPr>
          <p:cNvPicPr>
            <a:picLocks noChangeAspect="1"/>
          </p:cNvPicPr>
          <p:nvPr/>
        </p:nvPicPr>
        <p:blipFill>
          <a:blip r:embed="rId3"/>
          <a:stretch>
            <a:fillRect/>
          </a:stretch>
        </p:blipFill>
        <p:spPr>
          <a:xfrm>
            <a:off x="7080216" y="1652856"/>
            <a:ext cx="4750411" cy="4023340"/>
          </a:xfrm>
          <a:prstGeom prst="rect">
            <a:avLst/>
          </a:prstGeom>
        </p:spPr>
      </p:pic>
      <p:sp>
        <p:nvSpPr>
          <p:cNvPr id="14" name="TextBox 13"/>
          <p:cNvSpPr txBox="1"/>
          <p:nvPr/>
        </p:nvSpPr>
        <p:spPr>
          <a:xfrm>
            <a:off x="9245718" y="5850291"/>
            <a:ext cx="593432" cy="276999"/>
          </a:xfrm>
          <a:prstGeom prst="rect">
            <a:avLst/>
          </a:prstGeom>
          <a:noFill/>
        </p:spPr>
        <p:txBody>
          <a:bodyPr wrap="none" rtlCol="0">
            <a:spAutoFit/>
          </a:bodyPr>
          <a:lstStyle/>
          <a:p>
            <a:r>
              <a:rPr lang="en-US" sz="1200" dirty="0">
                <a:latin typeface="Calibri" pitchFamily="34" charset="0"/>
                <a:cs typeface="Calibri" pitchFamily="34" charset="0"/>
              </a:rPr>
              <a:t>Fig 1.1</a:t>
            </a:r>
          </a:p>
        </p:txBody>
      </p:sp>
    </p:spTree>
    <p:extLst>
      <p:ext uri="{BB962C8B-B14F-4D97-AF65-F5344CB8AC3E}">
        <p14:creationId xmlns:p14="http://schemas.microsoft.com/office/powerpoint/2010/main" val="263329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6EBB5-7511-F5DB-F1EA-8C453F83261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92B73EE-FA08-3ACE-DE16-09FC033F195C}"/>
              </a:ext>
            </a:extLst>
          </p:cNvPr>
          <p:cNvPicPr>
            <a:picLocks noChangeAspect="1"/>
          </p:cNvPicPr>
          <p:nvPr/>
        </p:nvPicPr>
        <p:blipFill>
          <a:blip r:embed="rId2"/>
          <a:stretch>
            <a:fillRect/>
          </a:stretch>
        </p:blipFill>
        <p:spPr>
          <a:xfrm>
            <a:off x="6423747" y="853463"/>
            <a:ext cx="5085354" cy="5361732"/>
          </a:xfrm>
          <a:prstGeom prst="rect">
            <a:avLst/>
          </a:prstGeom>
        </p:spPr>
      </p:pic>
      <p:pic>
        <p:nvPicPr>
          <p:cNvPr id="12" name="Picture 11">
            <a:extLst>
              <a:ext uri="{FF2B5EF4-FFF2-40B4-BE49-F238E27FC236}">
                <a16:creationId xmlns:a16="http://schemas.microsoft.com/office/drawing/2014/main" id="{041BD17E-BED3-EF79-1180-70F2778AC612}"/>
              </a:ext>
            </a:extLst>
          </p:cNvPr>
          <p:cNvPicPr>
            <a:picLocks noChangeAspect="1"/>
          </p:cNvPicPr>
          <p:nvPr/>
        </p:nvPicPr>
        <p:blipFill>
          <a:blip r:embed="rId3"/>
          <a:stretch>
            <a:fillRect/>
          </a:stretch>
        </p:blipFill>
        <p:spPr>
          <a:xfrm>
            <a:off x="579048" y="1304015"/>
            <a:ext cx="5737288" cy="3425908"/>
          </a:xfrm>
          <a:prstGeom prst="rect">
            <a:avLst/>
          </a:prstGeom>
        </p:spPr>
      </p:pic>
      <p:sp>
        <p:nvSpPr>
          <p:cNvPr id="4" name="Date Placeholder 3">
            <a:extLst>
              <a:ext uri="{FF2B5EF4-FFF2-40B4-BE49-F238E27FC236}">
                <a16:creationId xmlns:a16="http://schemas.microsoft.com/office/drawing/2014/main" id="{CD1E1ED7-B686-115C-04E2-30B0B65DCEAC}"/>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398DEBDA-E6E7-3C5E-BE02-DB512D0FEBC3}"/>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6E8896DF-4CFC-3C14-D4F0-1F2F6100D3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7" name="Google Shape;112;p13">
            <a:extLst>
              <a:ext uri="{FF2B5EF4-FFF2-40B4-BE49-F238E27FC236}">
                <a16:creationId xmlns:a16="http://schemas.microsoft.com/office/drawing/2014/main" id="{92718448-AAE6-28FB-BB99-7707F2EED1E8}"/>
              </a:ext>
            </a:extLst>
          </p:cNvPr>
          <p:cNvPicPr preferRelativeResize="0"/>
          <p:nvPr/>
        </p:nvPicPr>
        <p:blipFill rotWithShape="1">
          <a:blip r:embed="rId4">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2CBE67DD-0EDF-6B1E-EE0B-863BD2C705B5}"/>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Proposed Methodology</a:t>
            </a:r>
          </a:p>
        </p:txBody>
      </p:sp>
      <p:sp>
        <p:nvSpPr>
          <p:cNvPr id="2" name="TextBox 1">
            <a:extLst>
              <a:ext uri="{FF2B5EF4-FFF2-40B4-BE49-F238E27FC236}">
                <a16:creationId xmlns:a16="http://schemas.microsoft.com/office/drawing/2014/main" id="{1F2B0F8C-9580-F438-0D24-75367A2FC4BB}"/>
              </a:ext>
            </a:extLst>
          </p:cNvPr>
          <p:cNvSpPr txBox="1"/>
          <p:nvPr/>
        </p:nvSpPr>
        <p:spPr>
          <a:xfrm>
            <a:off x="2854260" y="5031403"/>
            <a:ext cx="593432" cy="276999"/>
          </a:xfrm>
          <a:prstGeom prst="rect">
            <a:avLst/>
          </a:prstGeom>
          <a:noFill/>
        </p:spPr>
        <p:txBody>
          <a:bodyPr wrap="none" rtlCol="0">
            <a:spAutoFit/>
          </a:bodyPr>
          <a:lstStyle/>
          <a:p>
            <a:r>
              <a:rPr lang="en-US" sz="1200" dirty="0">
                <a:latin typeface="Calibri" pitchFamily="34" charset="0"/>
                <a:cs typeface="Calibri" pitchFamily="34" charset="0"/>
              </a:rPr>
              <a:t>Fig 1.2</a:t>
            </a:r>
          </a:p>
        </p:txBody>
      </p:sp>
      <p:sp>
        <p:nvSpPr>
          <p:cNvPr id="13" name="TextBox 12">
            <a:extLst>
              <a:ext uri="{FF2B5EF4-FFF2-40B4-BE49-F238E27FC236}">
                <a16:creationId xmlns:a16="http://schemas.microsoft.com/office/drawing/2014/main" id="{0A60BEE7-1DAD-6072-B827-20144C7E10B4}"/>
              </a:ext>
            </a:extLst>
          </p:cNvPr>
          <p:cNvSpPr txBox="1"/>
          <p:nvPr/>
        </p:nvSpPr>
        <p:spPr>
          <a:xfrm>
            <a:off x="8601908" y="6092892"/>
            <a:ext cx="593432" cy="276999"/>
          </a:xfrm>
          <a:prstGeom prst="rect">
            <a:avLst/>
          </a:prstGeom>
          <a:noFill/>
        </p:spPr>
        <p:txBody>
          <a:bodyPr wrap="none" rtlCol="0">
            <a:spAutoFit/>
          </a:bodyPr>
          <a:lstStyle/>
          <a:p>
            <a:r>
              <a:rPr lang="en-US" sz="1200" dirty="0">
                <a:latin typeface="Calibri" pitchFamily="34" charset="0"/>
                <a:cs typeface="Calibri" pitchFamily="34" charset="0"/>
              </a:rPr>
              <a:t>Fig 1.3</a:t>
            </a:r>
          </a:p>
        </p:txBody>
      </p:sp>
    </p:spTree>
    <p:extLst>
      <p:ext uri="{BB962C8B-B14F-4D97-AF65-F5344CB8AC3E}">
        <p14:creationId xmlns:p14="http://schemas.microsoft.com/office/powerpoint/2010/main" val="2122325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Google Shape;112;p13">
            <a:extLst>
              <a:ext uri="{FF2B5EF4-FFF2-40B4-BE49-F238E27FC236}">
                <a16:creationId xmlns:a16="http://schemas.microsoft.com/office/drawing/2014/main" id="{E3DC3F05-7438-BACA-467A-65CEF4DDA268}"/>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Hardware and Software Requirements</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5" descr="What is React Native?. Explore the world of React Native — an… | by Willson  Harvey | Jan, 2024 | Mediu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5" name="Picture 17" descr="React Native: How to build mobile apps faster? - AppSt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871" y="1950806"/>
            <a:ext cx="3725463" cy="16313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77169" y="1474719"/>
            <a:ext cx="1690435" cy="430887"/>
          </a:xfrm>
          <a:prstGeom prst="rect">
            <a:avLst/>
          </a:prstGeom>
        </p:spPr>
        <p:txBody>
          <a:bodyPr wrap="square">
            <a:spAutoFit/>
          </a:bodyPr>
          <a:lstStyle/>
          <a:p>
            <a:pPr lvl="0" algn="just"/>
            <a:r>
              <a:rPr lang="en-US" sz="2200" b="1" dirty="0">
                <a:solidFill>
                  <a:prstClr val="black"/>
                </a:solidFill>
                <a:latin typeface="Calibri" pitchFamily="34" charset="0"/>
                <a:cs typeface="Calibri" pitchFamily="34" charset="0"/>
              </a:rPr>
              <a:t>Hardware</a:t>
            </a:r>
          </a:p>
        </p:txBody>
      </p:sp>
      <p:sp>
        <p:nvSpPr>
          <p:cNvPr id="16" name="Rectangle 15"/>
          <p:cNvSpPr/>
          <p:nvPr/>
        </p:nvSpPr>
        <p:spPr>
          <a:xfrm>
            <a:off x="8420923" y="1474720"/>
            <a:ext cx="1261627" cy="430887"/>
          </a:xfrm>
          <a:prstGeom prst="rect">
            <a:avLst/>
          </a:prstGeom>
        </p:spPr>
        <p:txBody>
          <a:bodyPr wrap="none">
            <a:spAutoFit/>
          </a:bodyPr>
          <a:lstStyle/>
          <a:p>
            <a:pPr algn="just"/>
            <a:r>
              <a:rPr lang="en-US" sz="2200" b="1" dirty="0">
                <a:latin typeface="Calibri" pitchFamily="34" charset="0"/>
                <a:cs typeface="Calibri" pitchFamily="34" charset="0"/>
              </a:rPr>
              <a:t>Software</a:t>
            </a:r>
          </a:p>
        </p:txBody>
      </p:sp>
      <p:sp>
        <p:nvSpPr>
          <p:cNvPr id="17" name="TextBox 16"/>
          <p:cNvSpPr txBox="1"/>
          <p:nvPr/>
        </p:nvSpPr>
        <p:spPr>
          <a:xfrm>
            <a:off x="837982" y="1950805"/>
            <a:ext cx="2821829" cy="3816429"/>
          </a:xfrm>
          <a:prstGeom prst="rect">
            <a:avLst/>
          </a:prstGeom>
          <a:noFill/>
        </p:spPr>
        <p:txBody>
          <a:bodyPr wrap="square" rtlCol="0">
            <a:spAutoFit/>
          </a:bodyPr>
          <a:lstStyle/>
          <a:p>
            <a:pPr marL="342900" indent="-342900" algn="just">
              <a:buAutoNum type="arabicPeriod"/>
            </a:pPr>
            <a:r>
              <a:rPr lang="en-US" sz="2200" dirty="0">
                <a:latin typeface="Calibri" pitchFamily="34" charset="0"/>
                <a:cs typeface="Calibri" pitchFamily="34" charset="0"/>
              </a:rPr>
              <a:t>Occupancy Sensor</a:t>
            </a:r>
          </a:p>
          <a:p>
            <a:pPr marL="342900" indent="-342900" algn="just">
              <a:buAutoNum type="arabicPeriod"/>
            </a:pPr>
            <a:r>
              <a:rPr lang="en-US" sz="2200" dirty="0">
                <a:latin typeface="Calibri" pitchFamily="34" charset="0"/>
                <a:cs typeface="Calibri" pitchFamily="34" charset="0"/>
              </a:rPr>
              <a:t>Energy Consumption Sensors</a:t>
            </a:r>
          </a:p>
          <a:p>
            <a:pPr marL="342900" indent="-342900" algn="just">
              <a:buAutoNum type="arabicPeriod"/>
            </a:pPr>
            <a:r>
              <a:rPr lang="en-US" sz="2200" dirty="0">
                <a:latin typeface="Calibri" pitchFamily="34" charset="0"/>
                <a:cs typeface="Calibri" pitchFamily="34" charset="0"/>
              </a:rPr>
              <a:t>Environmental Parameter Sensors</a:t>
            </a:r>
          </a:p>
          <a:p>
            <a:pPr marL="342900" indent="-342900" algn="just">
              <a:buAutoNum type="arabicPeriod"/>
            </a:pPr>
            <a:r>
              <a:rPr lang="en-US" sz="2200" dirty="0">
                <a:latin typeface="Calibri" pitchFamily="34" charset="0"/>
                <a:cs typeface="Calibri" pitchFamily="34" charset="0"/>
              </a:rPr>
              <a:t>SCT013</a:t>
            </a:r>
          </a:p>
          <a:p>
            <a:pPr marL="342900" indent="-342900" algn="just">
              <a:buAutoNum type="arabicPeriod"/>
            </a:pPr>
            <a:r>
              <a:rPr lang="en-US" sz="2200" dirty="0">
                <a:latin typeface="Calibri" pitchFamily="34" charset="0"/>
                <a:cs typeface="Calibri" pitchFamily="34" charset="0"/>
              </a:rPr>
              <a:t>ZMPT</a:t>
            </a:r>
          </a:p>
          <a:p>
            <a:pPr marL="342900" indent="-342900" algn="just">
              <a:buAutoNum type="arabicPeriod"/>
            </a:pPr>
            <a:r>
              <a:rPr lang="en-US" sz="2200" dirty="0">
                <a:latin typeface="Calibri" pitchFamily="34" charset="0"/>
                <a:cs typeface="Calibri" pitchFamily="34" charset="0"/>
              </a:rPr>
              <a:t>ESP32</a:t>
            </a:r>
          </a:p>
          <a:p>
            <a:pPr marL="342900" indent="-342900" algn="just">
              <a:buAutoNum type="arabicPeriod"/>
            </a:pPr>
            <a:r>
              <a:rPr lang="en-US" sz="2200" dirty="0">
                <a:latin typeface="Calibri" pitchFamily="34" charset="0"/>
                <a:cs typeface="Calibri" pitchFamily="34" charset="0"/>
              </a:rPr>
              <a:t>IR</a:t>
            </a:r>
          </a:p>
          <a:p>
            <a:pPr marL="342900" indent="-342900" algn="just">
              <a:buAutoNum type="arabicPeriod"/>
            </a:pPr>
            <a:r>
              <a:rPr lang="en-US" sz="2200" dirty="0">
                <a:latin typeface="Calibri" pitchFamily="34" charset="0"/>
                <a:cs typeface="Calibri" pitchFamily="34" charset="0"/>
              </a:rPr>
              <a:t>Relay Modules</a:t>
            </a:r>
          </a:p>
        </p:txBody>
      </p:sp>
      <p:sp>
        <p:nvSpPr>
          <p:cNvPr id="18" name="TextBox 17"/>
          <p:cNvSpPr txBox="1"/>
          <p:nvPr/>
        </p:nvSpPr>
        <p:spPr>
          <a:xfrm>
            <a:off x="6850740" y="3887546"/>
            <a:ext cx="4557487" cy="2554545"/>
          </a:xfrm>
          <a:prstGeom prst="rect">
            <a:avLst/>
          </a:prstGeom>
          <a:noFill/>
        </p:spPr>
        <p:txBody>
          <a:bodyPr wrap="square" rtlCol="0">
            <a:spAutoFit/>
          </a:bodyPr>
          <a:lstStyle/>
          <a:p>
            <a:pPr algn="just"/>
            <a:r>
              <a:rPr lang="en-US" sz="2000" dirty="0">
                <a:latin typeface="Calibri" pitchFamily="34" charset="0"/>
                <a:cs typeface="Calibri" pitchFamily="34" charset="0"/>
              </a:rPr>
              <a:t>The software component complements the hardware by providing advanced functionalities for data management, analysis, visualization, automation, and remote control. It empowers users to make informed decisions, optimize energy usage, and improve the overall energy efficiency and comfort of the building.</a:t>
            </a:r>
          </a:p>
        </p:txBody>
      </p:sp>
      <p:cxnSp>
        <p:nvCxnSpPr>
          <p:cNvPr id="20" name="Straight Connector 19"/>
          <p:cNvCxnSpPr/>
          <p:nvPr/>
        </p:nvCxnSpPr>
        <p:spPr>
          <a:xfrm>
            <a:off x="6299200" y="1503574"/>
            <a:ext cx="14514" cy="4940769"/>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697328" y="6180905"/>
            <a:ext cx="593432" cy="276999"/>
          </a:xfrm>
          <a:prstGeom prst="rect">
            <a:avLst/>
          </a:prstGeom>
        </p:spPr>
        <p:txBody>
          <a:bodyPr wrap="none">
            <a:spAutoFit/>
          </a:bodyPr>
          <a:lstStyle/>
          <a:p>
            <a:r>
              <a:rPr lang="en-US" sz="1200" dirty="0">
                <a:latin typeface="Calibri" pitchFamily="34" charset="0"/>
                <a:cs typeface="Calibri" pitchFamily="34" charset="0"/>
              </a:rPr>
              <a:t>Fig 1.2</a:t>
            </a:r>
          </a:p>
        </p:txBody>
      </p:sp>
      <p:sp>
        <p:nvSpPr>
          <p:cNvPr id="22" name="Rectangle 21"/>
          <p:cNvSpPr/>
          <p:nvPr/>
        </p:nvSpPr>
        <p:spPr>
          <a:xfrm>
            <a:off x="8832768" y="3640301"/>
            <a:ext cx="593432" cy="276999"/>
          </a:xfrm>
          <a:prstGeom prst="rect">
            <a:avLst/>
          </a:prstGeom>
        </p:spPr>
        <p:txBody>
          <a:bodyPr wrap="none">
            <a:spAutoFit/>
          </a:bodyPr>
          <a:lstStyle/>
          <a:p>
            <a:r>
              <a:rPr lang="en-US" sz="1200" dirty="0">
                <a:latin typeface="Calibri" pitchFamily="34" charset="0"/>
                <a:cs typeface="Calibri" pitchFamily="34" charset="0"/>
              </a:rPr>
              <a:t>Fig 1.4</a:t>
            </a:r>
          </a:p>
        </p:txBody>
      </p:sp>
    </p:spTree>
    <p:extLst>
      <p:ext uri="{BB962C8B-B14F-4D97-AF65-F5344CB8AC3E}">
        <p14:creationId xmlns:p14="http://schemas.microsoft.com/office/powerpoint/2010/main" val="33902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2CA10-203E-6724-B12C-43C996E942E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621F-AB29-8A3B-3F26-5BBFC14B3A53}"/>
              </a:ext>
            </a:extLst>
          </p:cNvPr>
          <p:cNvSpPr>
            <a:spLocks noGrp="1"/>
          </p:cNvSpPr>
          <p:nvPr>
            <p:ph type="dt" sz="half" idx="10"/>
          </p:nvPr>
        </p:nvSpPr>
        <p:spPr/>
        <p:txBody>
          <a:bodyPr/>
          <a:lstStyle/>
          <a:p>
            <a:fld id="{39530538-3A25-40EC-AFD3-D0807428A1D2}" type="datetime1">
              <a:rPr lang="en-US" smtClean="0"/>
              <a:t>3/6/2024</a:t>
            </a:fld>
            <a:endParaRPr lang="en-IN"/>
          </a:p>
        </p:txBody>
      </p:sp>
      <p:sp>
        <p:nvSpPr>
          <p:cNvPr id="5" name="Footer Placeholder 4">
            <a:extLst>
              <a:ext uri="{FF2B5EF4-FFF2-40B4-BE49-F238E27FC236}">
                <a16:creationId xmlns:a16="http://schemas.microsoft.com/office/drawing/2014/main" id="{9CA555E3-065F-8EDF-90B7-545E648FC67A}"/>
              </a:ext>
            </a:extLst>
          </p:cNvPr>
          <p:cNvSpPr>
            <a:spLocks noGrp="1"/>
          </p:cNvSpPr>
          <p:nvPr>
            <p:ph type="ftr" sz="quarter" idx="11"/>
          </p:nvPr>
        </p:nvSpPr>
        <p:spPr/>
        <p:txBody>
          <a:bodyPr/>
          <a:lstStyle/>
          <a:p>
            <a:r>
              <a:rPr lang="en-US"/>
              <a:t>Department of CSE(IoT), SoCSET, NIET, Gr Noida</a:t>
            </a:r>
            <a:endParaRPr lang="en-IN"/>
          </a:p>
        </p:txBody>
      </p:sp>
      <p:sp>
        <p:nvSpPr>
          <p:cNvPr id="6" name="Slide Number Placeholder 5">
            <a:extLst>
              <a:ext uri="{FF2B5EF4-FFF2-40B4-BE49-F238E27FC236}">
                <a16:creationId xmlns:a16="http://schemas.microsoft.com/office/drawing/2014/main" id="{43D36345-ABF7-A423-5614-ECC04092D2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Google Shape;112;p13">
            <a:extLst>
              <a:ext uri="{FF2B5EF4-FFF2-40B4-BE49-F238E27FC236}">
                <a16:creationId xmlns:a16="http://schemas.microsoft.com/office/drawing/2014/main" id="{E3DC3F05-7438-BACA-467A-65CEF4DDA268}"/>
              </a:ext>
            </a:extLst>
          </p:cNvPr>
          <p:cNvPicPr preferRelativeResize="0"/>
          <p:nvPr/>
        </p:nvPicPr>
        <p:blipFill rotWithShape="1">
          <a:blip r:embed="rId2">
            <a:alphaModFix/>
          </a:blip>
          <a:srcRect/>
          <a:stretch/>
        </p:blipFill>
        <p:spPr>
          <a:xfrm>
            <a:off x="124173" y="78017"/>
            <a:ext cx="1891914" cy="1155872"/>
          </a:xfrm>
          <a:prstGeom prst="rect">
            <a:avLst/>
          </a:prstGeom>
          <a:noFill/>
          <a:ln>
            <a:noFill/>
          </a:ln>
        </p:spPr>
      </p:pic>
      <p:sp>
        <p:nvSpPr>
          <p:cNvPr id="8" name="Google Shape;109;p13">
            <a:extLst>
              <a:ext uri="{FF2B5EF4-FFF2-40B4-BE49-F238E27FC236}">
                <a16:creationId xmlns:a16="http://schemas.microsoft.com/office/drawing/2014/main" id="{D71DDDCA-1145-5E6A-CA31-C1098CAB80BF}"/>
              </a:ext>
            </a:extLst>
          </p:cNvPr>
          <p:cNvSpPr txBox="1">
            <a:spLocks/>
          </p:cNvSpPr>
          <p:nvPr/>
        </p:nvSpPr>
        <p:spPr>
          <a:xfrm>
            <a:off x="2866092" y="306903"/>
            <a:ext cx="9030419" cy="695632"/>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45700" rIns="91425" bIns="45700" rtlCol="0" anchor="ctr" anchorCtr="0">
            <a:normAutofit/>
          </a:bodyPr>
          <a:lstStyle>
            <a:lvl1pPr algn="l" defTabSz="914126" rtl="0" eaLnBrk="1" latinLnBrk="0" hangingPunct="1">
              <a:lnSpc>
                <a:spcPct val="90000"/>
              </a:lnSpc>
              <a:spcBef>
                <a:spcPct val="0"/>
              </a:spcBef>
              <a:buNone/>
              <a:defRPr sz="4399"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ts val="0"/>
              </a:spcBef>
              <a:buClr>
                <a:schemeClr val="dk2"/>
              </a:buClr>
              <a:buSzPts val="3200"/>
              <a:buFont typeface="Arial"/>
              <a:buNone/>
            </a:pPr>
            <a:r>
              <a:rPr lang="en-US" sz="3400" b="1" dirty="0">
                <a:latin typeface="Calibri" panose="020F0502020204030204" pitchFamily="34" charset="0"/>
                <a:ea typeface="Calibri" panose="020F0502020204030204" pitchFamily="34" charset="0"/>
                <a:cs typeface="Calibri" panose="020F0502020204030204" pitchFamily="34" charset="0"/>
                <a:sym typeface="Arial"/>
              </a:rPr>
              <a:t>Live Project Progress</a:t>
            </a:r>
          </a:p>
        </p:txBody>
      </p:sp>
      <p:sp>
        <p:nvSpPr>
          <p:cNvPr id="2" name="AutoShape 2" descr="All About Occupancy and Vacancy Senso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All About Occupancy and Vacancy Senso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All About Occupancy and Vacancy Sensor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eg;base64,/9j/4AAQSkZJRgABAQAAAQABAAD/2wCEAAkGBwgHBgkIBwgKCgkLDRYPDQwMDRsUFRAWIB0iIiAdHx8kKDQsJCYxJx8fLT0tMTU3Ojo6Iys/RD84QzQ5OjcBCgoKDQwNGg8PGjclHyU3Nzc3Nzc3Nzc3Nzc3Nzc3Nzc3Nzc3Nzc3Nzc3Nzc3Nzc3Nzc3Nzc3Nzc3Nzc3Nzc3N//AABEIAJQBDgMBIgACEQEDEQH/xAAcAAABBAMBAAAAAAAAAAAAAAAAAQIEBQMGBwj/xABGEAABAwIDBAQMBQMCAwkAAAABAAIDBBEFEiEGMUFREyJhcQcjMkJSU4GRk6HB0RQWkrHwM3LhYvEkQ6I0VGNzgoOUsuL/xAAaAQEAAwEBAQAAAAAAAAAAAAAAAQMEAgUG/8QALBEAAgIBAwMDAgYDAAAAAAAAAAECEQMSITETQVEEIvBh0TIzcYGhsSORwf/aAAwDAQACEQMRAD8A6r+aMK9dJ8FyPzRhXrpPguU4Nw+39KD4Y+yXLQeqg/QFX1sfkmmQPzRhXrpPguR+aMK9dJ8Fyn5KD1UH6AjJQ+ph+GPsnWx+RRA/NGFeuk+C5H5pwr10nwXKfkoBvig/QEyeChmgkiEUIzsLb9GNLhOrj8kUQfzbg/8A3l36CnDarCXDqzvPdE4rX49n4IoQyahq3Pb50HROa63HWx+St9nsIp8O/FPmhjaJnNLWPDXOaALakC3sU9SHkUSfzThXrpPguR+acK9dJ8FynhlAd0UB/wDbH2RloPVQfDCjrY/JNED80YV66T4LkfmjCvXSfBcp+Wg9VB+gIyUPCKD9ATrY/IpkD80YV66T4LlLw3GKPEpZIqR7nOjaHOzNLdCTz7ll6Oi9VB+gLLAyAXMLI288jQFMckJOkyKMo3JUgvbVKuwF1SVG0tDBUSwPiqs0Ty1xbA4gkcjbXvV2hAUP5roPVVfwHfZH5roPVVfwHfZX2nZ7kadiAofzXQeqrP8A47vsj810Hqqv4Dvsrt8jWC73BYjWU7TbpWpViyo/NdB6qr+A77LC/bbCGOLJHTNcN7TGQVeGspwP6rB2rWcVoaN+Iz1JMMwmykg1JiLbaciCpUWRqRMj20wmV2SM1D3cmxElZfzXQeqq/gO+yh4LR0tNiTa4PihDInRiMTmTNmIN72A83kti/G02XN0rbcwEcWNSKn810Hqqv4Dvsj810Hqqv4DvsrVlbTONmStce5Z2ua8XabqKJso/zXQeqq/gO+yPzXQ8Iqv4Dvsr7+bknsQEfDqyOvpI6mFsjWPFwJGlp9xUlCEAIQhAa6x0pORsT3FuhsFnZT1J3My/3GwTX4hK4nrBo5hNYZqjyQ5/evm3DDftTZsakjOIcvlztH9tyi0PEyP9uiX8MIheokA/0sSiS7slNHY8xvU9OuVX8s4bscBlF3MjiHMi5PsT22P3KRoDXZfLl39g70o5bzvueK70pHI69tOCQpAlB4hLIGOAc6zgwnk8a+9Y3hjDlex7O1rllIGWzheO/wCgpjnSQtF7SRnjZQ4IlMxujiAz/iMjRvLxb5rWsS212ew2UwVGMUz3tNnNhcZC3vteysdrqKmxLZfFqfMY3PpHmxOlwL/ReZBG5mjd2+zRZX4fS48kbl/Ac2melKXaPDqxjZKaoD2EaENNj7VsmDydNA6QeSXaHmvP3g7nqGNfleQ0TaD2artOz2IvbC4SC4cRZd48eHBlTsl6px2Rs4SpBuSr1kZwQhCkAVhnnbC2+93JJUziFmbeb2A7Vr2JVZaLZic1y63L/JsFZCGornk0mesxC7rBwzcR/P57tIEtXbSPyzoSVD6QsLyesRcDtItm/wCotaOwLE52ruJFx7h97rZHGkZZTY+WqLhmubWcWt7tPmf2Ciyva4ljnOyODS1wG7TtTQ/KyFxF2ZDG7XtJ/Y3S2kaC1rRLFfTq3/2VyikUNtjopizO6MZWxtABPF2YH97+xSoaqSF9g82vaxF+Fx8lCcHkeNysY0aMAtf2IznKXnVz5AfcjimSm0XQqg5okuBY6kG1v8f415WVHiNnZSdd1twOtvZ/AtbheGucHC4s64521I/SSFlLnNOpzFlwdfKLd/vbY96pnjT2Lo5GbzDK2QdX3clkWt4bVue0nNeRml/SG8e9UfhR2sxTZ7B6CqwYRNNTMYZXyMzdGcpIt7isU4aWasc9R0BG5eYo9vtqm1BqH43UyC9zG4NDSPYNF2DZfaGtqoYnzSOeSATm43F1wWG+oTYzmja61swvZOQFMKOko7OqZDK/g3/CbJiDiMsLREznbVV8zZY6h0UgcZL6cc3arKjoAxvS1Ztbc3kvEXUk3HGtKRtcYpXJ2Np4JaglzjZvGQ+d3KQXtaeipW6neeJTJ6kzERwizOAHFOc0UsYY3WZ288lytCvTx3f2KpW+RS0MBia7XfI/6IsXC27S9uXIJA0AZL3t1pXfRKCbgne45z3BcN2QOvcnlv8AmB9E29mgH2+zRNPk6cGA/NPJsXHeA/XuKgAbsN/KsLPHMc0heYLOb1oXcChxLAXDUsNnDmEgcIn5CLwvC7T+tfP6BGxXDIcSw2ohDrQzxOZIAbEAi1weC8szh9JUSwGSOQxPMeaN12usbXB5EWPtXefC9WvwjZGdkUrmGrkbE0tNszTvHu/dcFyslYLC3dvC9D00Gk3VN9jmTNy2HxrDIwKOrtDICS2QnLmB5HmuybOtp3PaBUNMd8zQfOXmKRhYbO6w4LoPg3xmWH/gppHEx9ZuY36pO72b/arulGb9yGpxWx6JCVU+AVhnh6J5vYXCuBuWgqBIlWKoeIonPPAXREN0itrpjJO7LuZ1QOZWt1U+ad0u9jSXAcw3Qf8AUbq1q5eipXSHygxzyqCa7YpR6LI2e/UrfijSMU5Wx4dl6Nm/KYmk993n5n5LFnIDnuaXdHIc7RxBT5PGOqWt3kMlZ7B9ifcscj7OE7RdknlAc+IVyRSxhPRFzbZ4njQA2v2g80dEbjoJWm+4ZsrvdxS2DGaeMgcb29H7FNMcfmSAX4OFl2cilob1pTf/AENN3H27gPagHO7pCGhjNwH7JLRt1kkDrbgz7pzrOAc9oaweS0cUBkg1ngDtznFz/wC0jX5XT85yMcd7YY5L93V/ZYWlzWPmIvJJ1I2876H7e1PfbNPZwLYoujB5ncfncrlrc6WxNoJOhqwBuLui+rfsqHwwsqJtlGiJjXQNqo5Zd+Zu8XHt3qzJNnZTr0LJB3tI1WteFzaOqpKajwujc1sdZGZZ3Wu7o7jqdxuVmzR2svwvc5RG1jpGiR2VrnAO7ATqu77IsgMDA17ctt45aAfK64S4BrtNRwurfAdo67B5IwyUugzDNG7XTsWI3co9TMtlaButonLStl9on1MTC5wcwi+nLgtza4FoI3EXCEGCofDD46QC40B4qoqap9S8AXtwaFFlqH1EuZ5zPJ0HJW1HA2jhM048YRoOXYvHnkl6mWlbR7mzprEk5btixsbRQ5pLdM7QDkscWgM8mrieqDxKxsL6yoLibEj3BZhaacDdHGPkqW9T9vC2X3OKrkC0hjI/PkN3JXuHjn8AA0JrHZnTTuFiBZvekI/4eNvpuuub7r52OaFk0Lx/pb9E7yszfSjumvN3z9g+oQ02fA7g5tioSp/PJNDs9skhtlc2zgkyXL4HcNWFI1uk0VrluoWs7e7Uw7O4D0oeHYg8GOmivqT6R7BzXcU5Ol88kcHOvC9tFFieJwYNEc7MPJMh5yHePYFzdwdEbjdwP0Vph1BNjFa12ZzyXZ55TvNzqe8lYsQjZFiNVSN1bFM5nsBXrQio+xFbI0b2vFrdbiOSm4TVfgsRgmB0a6zv7Tof52KqkbkfZpuODlY4RR1GKTiGFhuCLvPkjvVkZVyGrR37ZeuNonXuG8RxW9ixFxxXPtk8HrWU8bXm/VaCfZvK3+JpZE1pNyBa6sOB6g4q8tgDR5xU5VeNE2jA7V3BXJHGR+1lPjGlHUf2hqp39eeePi+MOb2kC/3V7XRmVk8Y88Gy11xPRRTs0khOU9nJb8fBglyDXF0TZGdWSn+beHuJ+acXBoMkbc0L/Lb6J/m5Nf4p7ZYBaN50HLm0/t3JbFnjaYAx7nRu1t2HsVpyNLHxgy05LoxvI4djhvCaZI/Oh145SWp7MrnZqd5ik81pNrdx+6cRNfxlM1/aGWv+mwQGISxt8iNoPNxzFOyEWkqyQDub5zvsFkaKi/i4WQj0uI9rr2TDJGxxf0hml4k3yg8/9SEUPc90RE8nVlItE3g0c+y3D3rG5vRwthA68hDnDiNOqPr7QlADLzVJzOdYsY7XMeZ7OziiElueplJc+5y34u5qAZHazThtiGRZR8guO7a4m3FtoqiWOTNDDAynjdwLWN1I9t1um32OHB8BNLA8CvxB2VmvWawaE+2651h+HS1cdVLGSGU0JsTuNhu/dZc7vY1YYtKyOSHRscDvFj7EiSN14WDgL2SjXQb1kfJsT2Oi+DfE3fh/w7naxuy68juXbMFn6WkDb3y6LzzsBTVjsQklihd0JaBmI0JBuF3jZ6KZsZLmEMI0/nvUEGXDKEU8f4iqAa63knzVhq6p1RLdp6oNmgJcTrulk6KO3Rg6n0kYdE1jHVco6rfJ7SvEyNSfRx/hXJtSddSfJneBS07Yho9+rz9EjvEUljo+XU9yZTtdU1WaTcNXdgTr/iq21upf5Kq7prvsiuvuLPeOnij4u6zh2p8gtVRRjzQAmE/iK4DhmsO4JWOzYgXcASfcpfP6uv8AQoQG/wCI7vqkkNoYnDzXEJsWsVR/Zv8AalJBo7+jJ+647fs/7JaMk8ognE1iQRmIG86aheeJmY1ttjRxOobkiqW3hJN2Rx3IDWi/A3BXoSfWlhfc9XqkhYZKOmbSwSw00EZaC0hkbRbW/Lnr7Vox5em5NL6/c5cbNH2S2PGEENe0CPz3HzjzXJdtMOlwba3FqOV7XllS54c03uH9cfJwXpmRvS0jZWhoczRwA+a88eEmIN24xdjzdznxvB7DG1aPT5HKbXlWjmUUka2Mske7T9luPg4i6RpicBlZPq7iQRp+xWjNcYnHW1tCukeDShfJE6oynLNI1wHY2/1K20p7M5to7bs+5v4ZzAALW/ZWyq8CgMVOSRa9vkrQKxFYKvxhl4mO5Gx7FYLDVR9LC9nMLuLqSZzNXFlGb5GO4jRxVHXxClqXSFt6eYWcBw/zxV43qvcx+nAjtWKohZMx8MwsDxG8HgVshIwyRrukDix/XifrcecPSCaQ+BwkjdcHyXgaHv7VlmjNK/8ADVQvHvY4f/YfZMPSU4uMskTuerXexaCsS8Etw4GN/Nou33IbDIP6MzSObZMv72QWQSjQmJx4ON2+w7x7kn4WQ+QGvHNjgf2UkC9Eb+NmjHaX5j8kdJFDfo2l7h5z9LdwSfhpR5WVna42QDTw+SOld3WYPqfkgARlwM1QS2P0uLj2KJjFeKLDanEJWWp6Vl+jB9ze8lTA187jLM6zQPKI0HYB9kOoIsZjNC+Ifgi09Ix2t77yTzUS4JjycdhosX2sxiXEamJzQ5waHOabMHANHIBb+/ZSem2PxGGlp3GV1M9rG7i421PeVvtNhFDD1aembG0C17m9u3VZsRYaqjqIohq6JzWD2LI15NWvdUeaGG8ERvcEZh3FA3tvuDhdNiIMbCBYZRYexPZG+aRscYJc5wAA4lZDWd22SZTCFoiY1rNLW5LpDQAxobbKBoubbIUcjKaKKxvZrfcLLpLBZjQeAQg1WhhdVziOxDd5PJT8QmbnEMWkcehtxUiVkOF07mwE9JJxO9QsPhdPUi5uGnM4rw549CWJfifJvc9b19kSjeloRfSWU69gSUfioJZ+zK1R66fp6o5T1W9UAKRW+IpYoONruUWtTkuI7HFdu7Ew8WfLJ6DD/PkkozfO88IyU6LxWFyOO97rfz5rHSaUtS7/AE2UKOnSvpYa5f7C058RU/8AlhLF1qWcciCsdL/2ept6H1TqM5oqhg4x3VePdxX0f/RLhmWn8ZQzNPmnMijJlilhO9wzN703CnDpnxu3ObZYaVxp6tuY+S7Kf2XcXShL9Uw1ba/cyUMwjlMUh6r+q6/ArzbttiTMT2vxSthN4nzZIz6TGAMB9uW67l4SK12DbO4nVRHLIYcsZHN2n1K87SASQhw00v8AcLd6SDUWn24Ksjtp+QcGXjmc3OxrgXt5jiuw7GVcULouiaCw2Fm8Rw+S45BIAbHjuC6h4NpYzSxEC74iYu7LqPkVpnBzaaZEZ0qZ3ODKYmFnk20ssgULCJOko27urp7FNC0FIJEqEBVYpT2f07BpudZQhZ7MpPWOgPNbC5oc0tO4qlrqR0Dszb5DoD6KvxztUzNlh3RBmgZPGYp25mj3gqoqKKooiXx2lhO/Td3j6q9zBwAf1SfP+6CHR2N7cnDcVoUmjO1Zq/iJTpmiPEjVv+Efhi4+Lkieex9j81e1FFTVF88dnHe9nVKiPwWMizahw/uYHfZXLIjnSyt/D5T15YmH+65+SA6CInKDK4ekLD3KzjwaFuklQ5w5NYB91Lp6SmgI6KMFw85+p/woeRDSysgoKirLX1JMcfdY27BwVzFCyNgihYGtB0aDv7SsjWl2pOg3koLmgEMG/e47yqnJs6SoHuAblabjznc03F6yLAtm8QxapH9KncWt56aAdpNgptBSGU55GkRjcOa554fMTfFRYXhEbiG1Ejp5Rzay2UfqcD7Fmyz7I04cfdnF4wWsaHG5AFytj2HFM7GCKhmZ4ZeLsN9fl+y17cNRr3qVhdQaTEqeYOtlkF+7j8iVSaT0psy2HKLAAgdXsC2NaJsrV2EZc6+UgbuC3tCDVq2qNROXnySbN7lYNH4HDr3tLLuuq7CYDVVQJHi2au+izYvUCaq6MHqx6fdeFC4wlmlyz0ZxTksa4XIYdH01UwehqUtfN0tU9wN8vVCz4cBTYdNUu3nd/O9QaZhmqI27yXAn6rmUdOOMO73IVSk5dkWGI+KpKeC/afZ/uscOmGSuPnPsm4zLesDB5jbJZOrhMQ9J5K6n+ZP6I5ivZH6sKI3p6s/+H90uGEGZzRxYQm0FvwtaeUf3TMKcG1sV+NwuYLfF87kyVqYlHIY6yM8A63v0T8Tb0dY8Dc4AhRqgmOeQcQ42U/GQHsgqAdHC31RK8Uo90yX+Yn5NO8Mz+k8H3TNdqKiNp7d64ls3TDEMUhpH/wBMuzEdg/gXRvCzj8bqOHAI3Nc5snTz6+RpZo795Wq7C0cjZJJzG2/SANdxIG/6L0oTrEpszyj7nEx7bbNnCzDX0sYbA/qvA3NPBRtlcekwmqDs3iHu8YANx3XHyXcKjBqfGtm5enivHIzI628do7ivPeLYfU4Hi8uHVTLSRO3kf1Gnc4dnFW45+6mcuNxtHo7ZnGQ5jb6tPlW+i28G4uFxDwe4yJqZkTnXki6jgTy3H3LsWEVQqKVoPlMABWgpJyEIQAkc0OaWuFweCVCAqarDyzWDVvo8u5QQ4xkgAg8QVsllhnpopx1268xvVscrWzKJYe6KLM129pB7EWZzt/6VOmwx3/KeD2OWB1BUjzAe4iyuU4+Slwl4MFm8ZCRyASgtHktB71mFBU8YwO0uCkxYZuMr/Y1Q5xChJlcM0rrNu53BWNJh1rOn/SNynQwRxC0bR3rKqp5W9kXwxVuxpAAFtAFw7w/PzbS4VHfVtG8273//AJXcJXtjYXvcGtaC5zjuAG8leZvCHtAzaja2orqWxpWMbT0xv5TGk9b2kk91lUXIk7C4JBiJkkrIs7XHI3utr7VRbQ4TNgeLz4fUX6nWjf6TD5JH7d4XVthcOdTUUDC0ZmtANufFW/hS2LdjuAQ1NBFnxPDmXYG75mHymdp4jt04lCTSdgdp5Zf+GqHXkZ5x85vNdowiuNXABve0b+YXlvB600GIRVGtmm0jbW04ru2zuJh9MHtlABb5YO//AH+6EG4spW0VLKymaS4gkcSStZDXvlEeoe85bHmVulkzoo8+fI3Nztqsef0iyVXY0YvUOFtrkpsZe2mpIKVmm7TsCwYEzPVl53Mb81NxbDJKqQSxSAPAsGncnYZRSUUErnWMhF+rrfRUPDJ+pUmtkWrJBYaT3ZT1kokrJXcS4+5TK/qUFIzja6qi2QyZXAh/KxurLHDkdTs1GWPcskU3HI33L2kpQiLhpvSV1/V/dRqB4FXCT6SzYXrR151/p/dQIHFs0ZB88KO2N/ORp3miZinUrZR23SY9iDaHYqrxBwzOo4nPtzLdwTsda4Vmaxs9o1H87Fom0uz23GJmtgwqqjlwestemkkDCBlAIFxqDa+/itWDH/nknwynI/8AFF9zjn4qasxF01Q50k9Q+73c3E6D32C6hs5g8lBR0oeDcx2d/fe7vmtNw7Y/H6XHIW1WC4gGxzgOc2le5vfmAtpvuu57N0crI6dtTSSNyEaSRkcTzW6eLXBxKNajLUWmzEUjKJ8MjCWHXXiTvWseFTY+iqdl6rEoInfjqCMzRyX1yDV7e0W1710YANFrCyjV7YHUc7alzGwujcH5zYWtY3U4sKhFLwcTyOUm/J5ZwDEzhuIMl/5buq8Dlz9i7xsti2drJMwLSNbcQvPHRZZHwQnpgxxY0s62cNNri3NdU8H1NikdHC2ogeMoLW33hvC6uKztTSHNBabgjRKomFsmbStbOLEbualoAQhCAEIQgEsiw5JUIAQhCAEhNglTZGh7C0mwcLaIDnvhrxeah2UZSQPymvl6N7mnzALke3RcW2bw44hicbAB0UVnvJ4gEfVdL2g8EWJVBnloNoHTRhznxU1W1zrEm9g7Np7lH2S8Hm0+FVcz6uCi6N7W2LKjMbg/296A3rZbDzZma2nWdZbeO0aqswalnpWubM1gFvNN1YyPbGxznuaxgBJc42AAQHAvDTgUWFbSxVlLC2OCvjMjwwWBlB1Peb/JQth8dNPDJRyytYYxeNz9xbfd3i/zWxeGPaXAMbwyihwuvjq6mCcuvFcta21vK3FaHhezGK4pEJadghiIuHyOy3QHqdCEIBAghKhANyi97C6xTU0M4tNEx/eFnQuXFNcE27MEVNDC1zYoY2h2jgBvTBQUjZBIKeIOG45RopSFDhF9idT8jcoI1AKUADcEqF1SuzkEIQpAhtZabtn4PcO2tqhV1dZXQTsY1jejeCxoBO5pBGt1uaEBoGBeCzCcHkMzKuomlOmeQDdy0W50OHwUQAiBJA3lTEIACEIQAhCEAIQhACEIQAhCEAIQhAFghCEAJsjQ5ha5oc0ixadxTkIDWH+D7ZF8/THZ+ia/TSNmRum7QWHyVvTYJhtK3JT0cbG8hdWCEAqEIQAhCEAIQhACEIQAhCEAIQhACEIQAhCEAIQhACEIQAhCEAIQhACEIQAhCEAIQhACEIQAhCE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5" descr="What is React Native?. Explore the world of React Native — an… | by Willson  Harvey | Jan, 2024 | Medium"/>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207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TotalTime>
  <Words>865</Words>
  <Application>Microsoft Office PowerPoint</Application>
  <PresentationFormat>Custom</PresentationFormat>
  <Paragraphs>138</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Century Gothic</vt:lpstr>
      <vt:lpstr>Wingdings</vt:lpstr>
      <vt:lpstr>Aptos Display</vt:lpstr>
      <vt:lpstr>Times New Roman</vt:lpstr>
      <vt:lpstr>Calibri</vt:lpstr>
      <vt:lpstr>Wingdings 2</vt:lpstr>
      <vt:lpstr>Aptos</vt:lpstr>
      <vt:lpstr>Office Theme</vt:lpstr>
      <vt:lpstr>M3R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 from the Panel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Arpit Raj</dc:creator>
  <cp:lastModifiedBy>Arpit Raj</cp:lastModifiedBy>
  <cp:revision>29</cp:revision>
  <dcterms:modified xsi:type="dcterms:W3CDTF">2024-03-06T06:02:37Z</dcterms:modified>
</cp:coreProperties>
</file>