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68" r:id="rId4"/>
    <p:sldId id="280" r:id="rId5"/>
    <p:sldId id="273" r:id="rId6"/>
    <p:sldId id="272" r:id="rId7"/>
    <p:sldId id="275" r:id="rId8"/>
    <p:sldId id="276" r:id="rId9"/>
    <p:sldId id="277" r:id="rId10"/>
    <p:sldId id="278" r:id="rId11"/>
    <p:sldId id="279" r:id="rId12"/>
    <p:sldId id="269" r:id="rId13"/>
    <p:sldId id="266" r:id="rId14"/>
  </p:sldIdLst>
  <p:sldSz cx="12188825" cy="6858000"/>
  <p:notesSz cx="6858000" cy="9144000"/>
  <p:embeddedFontLst>
    <p:embeddedFont>
      <p:font typeface="Century Gothic" panose="020B0502020202020204" pitchFamily="34" charset="0"/>
      <p:regular r:id="rId16"/>
      <p:bold r:id="rId17"/>
      <p:italic r:id="rId18"/>
      <p:boldItalic r:id="rId19"/>
    </p:embeddedFont>
    <p:embeddedFont>
      <p:font typeface="Wingdings 2" panose="05020102010507070707" pitchFamily="18" charset="2"/>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0A3075-CF25-48F9-AF61-AA9D82B89429}">
  <a:tblStyle styleId="{B70A3075-CF25-48F9-AF61-AA9D82B89429}"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E7EE"/>
          </a:solidFill>
        </a:fill>
      </a:tcStyle>
    </a:wholeTbl>
    <a:band1H>
      <a:tcTxStyle/>
      <a:tcStyle>
        <a:tcBdr/>
        <a:fill>
          <a:solidFill>
            <a:srgbClr val="DBCBDB"/>
          </a:solidFill>
        </a:fill>
      </a:tcStyle>
    </a:band1H>
    <a:band2H>
      <a:tcTxStyle/>
      <a:tcStyle>
        <a:tcBdr/>
      </a:tcStyle>
    </a:band2H>
    <a:band1V>
      <a:tcTxStyle/>
      <a:tcStyle>
        <a:tcBdr/>
        <a:fill>
          <a:solidFill>
            <a:srgbClr val="DBCBDB"/>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Project</a:t>
            </a:r>
            <a:r>
              <a:rPr lang="en-IN" baseline="0" dirty="0"/>
              <a:t> Progress</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Ground Survey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M3R</c:v>
                </c:pt>
              </c:strCache>
            </c:strRef>
          </c:cat>
          <c:val>
            <c:numRef>
              <c:f>Sheet1!$B$2</c:f>
              <c:numCache>
                <c:formatCode>General</c:formatCode>
                <c:ptCount val="1"/>
                <c:pt idx="0">
                  <c:v>100</c:v>
                </c:pt>
              </c:numCache>
            </c:numRef>
          </c:val>
          <c:extLst>
            <c:ext xmlns:c16="http://schemas.microsoft.com/office/drawing/2014/chart" uri="{C3380CC4-5D6E-409C-BE32-E72D297353CC}">
              <c16:uniqueId val="{00000000-D3FA-4803-9F34-FB027A195376}"/>
            </c:ext>
          </c:extLst>
        </c:ser>
        <c:ser>
          <c:idx val="1"/>
          <c:order val="1"/>
          <c:tx>
            <c:strRef>
              <c:f>Sheet1!$C$1</c:f>
              <c:strCache>
                <c:ptCount val="1"/>
                <c:pt idx="0">
                  <c:v>Development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M3R</c:v>
                </c:pt>
              </c:strCache>
            </c:strRef>
          </c:cat>
          <c:val>
            <c:numRef>
              <c:f>Sheet1!$C$2</c:f>
              <c:numCache>
                <c:formatCode>General</c:formatCode>
                <c:ptCount val="1"/>
                <c:pt idx="0">
                  <c:v>100</c:v>
                </c:pt>
              </c:numCache>
            </c:numRef>
          </c:val>
          <c:extLst>
            <c:ext xmlns:c16="http://schemas.microsoft.com/office/drawing/2014/chart" uri="{C3380CC4-5D6E-409C-BE32-E72D297353CC}">
              <c16:uniqueId val="{00000001-D3FA-4803-9F34-FB027A195376}"/>
            </c:ext>
          </c:extLst>
        </c:ser>
        <c:ser>
          <c:idx val="2"/>
          <c:order val="2"/>
          <c:tx>
            <c:strRef>
              <c:f>Sheet1!$D$1</c:f>
              <c:strCache>
                <c:ptCount val="1"/>
                <c:pt idx="0">
                  <c:v>Implementation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M3R</c:v>
                </c:pt>
              </c:strCache>
            </c:strRef>
          </c:cat>
          <c:val>
            <c:numRef>
              <c:f>Sheet1!$D$2</c:f>
              <c:numCache>
                <c:formatCode>General</c:formatCode>
                <c:ptCount val="1"/>
                <c:pt idx="0">
                  <c:v>20</c:v>
                </c:pt>
              </c:numCache>
            </c:numRef>
          </c:val>
          <c:extLst>
            <c:ext xmlns:c16="http://schemas.microsoft.com/office/drawing/2014/chart" uri="{C3380CC4-5D6E-409C-BE32-E72D297353CC}">
              <c16:uniqueId val="{00000002-D3FA-4803-9F34-FB027A195376}"/>
            </c:ext>
          </c:extLst>
        </c:ser>
        <c:dLbls>
          <c:showLegendKey val="0"/>
          <c:showVal val="1"/>
          <c:showCatName val="0"/>
          <c:showSerName val="0"/>
          <c:showPercent val="0"/>
          <c:showBubbleSize val="0"/>
        </c:dLbls>
        <c:gapWidth val="150"/>
        <c:overlap val="-25"/>
        <c:axId val="1280189279"/>
        <c:axId val="1280194559"/>
      </c:barChart>
      <c:catAx>
        <c:axId val="1280189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194559"/>
        <c:crosses val="autoZero"/>
        <c:auto val="1"/>
        <c:lblAlgn val="ctr"/>
        <c:lblOffset val="100"/>
        <c:noMultiLvlLbl val="0"/>
      </c:catAx>
      <c:valAx>
        <c:axId val="1280194559"/>
        <c:scaling>
          <c:orientation val="minMax"/>
        </c:scaling>
        <c:delete val="1"/>
        <c:axPos val="l"/>
        <c:numFmt formatCode="General" sourceLinked="1"/>
        <c:majorTickMark val="none"/>
        <c:minorTickMark val="none"/>
        <c:tickLblPos val="nextTo"/>
        <c:crossAx val="12801892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0662633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53BC-6BDC-BBC4-FEB6-05A95C649991}"/>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C060FFA7-9496-3F57-E987-C6900CFB4D98}"/>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2F9D61-6CC3-FAFF-BD4A-3CCDFFB8D5E2}"/>
              </a:ext>
            </a:extLst>
          </p:cNvPr>
          <p:cNvSpPr>
            <a:spLocks noGrp="1"/>
          </p:cNvSpPr>
          <p:nvPr>
            <p:ph type="dt" sz="half" idx="10"/>
          </p:nvPr>
        </p:nvSpPr>
        <p:spPr/>
        <p:txBody>
          <a:bodyPr/>
          <a:lstStyle/>
          <a:p>
            <a:fld id="{2784B82C-7B99-4131-8B1C-B93B84C26CF3}" type="datetime1">
              <a:rPr lang="en-US" smtClean="0"/>
              <a:t>4/10/2024</a:t>
            </a:fld>
            <a:endParaRPr lang="en-IN"/>
          </a:p>
        </p:txBody>
      </p:sp>
      <p:sp>
        <p:nvSpPr>
          <p:cNvPr id="5" name="Footer Placeholder 4">
            <a:extLst>
              <a:ext uri="{FF2B5EF4-FFF2-40B4-BE49-F238E27FC236}">
                <a16:creationId xmlns:a16="http://schemas.microsoft.com/office/drawing/2014/main" id="{F38DF31E-DDAE-D5E4-E53C-BF58DBE6F8B5}"/>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F3FB2E13-2C6F-6E97-E765-923C53B8AB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43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12E0-EB83-79AE-45D7-038FD7CB6C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09770-7D97-31A3-33FA-A05973DCD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97CC6-3B29-17CD-7A82-8CE002244AF4}"/>
              </a:ext>
            </a:extLst>
          </p:cNvPr>
          <p:cNvSpPr>
            <a:spLocks noGrp="1"/>
          </p:cNvSpPr>
          <p:nvPr>
            <p:ph type="dt" sz="half" idx="10"/>
          </p:nvPr>
        </p:nvSpPr>
        <p:spPr/>
        <p:txBody>
          <a:bodyPr/>
          <a:lstStyle/>
          <a:p>
            <a:fld id="{178B5D3D-1DB7-4928-8139-2A15836866B6}" type="datetime1">
              <a:rPr lang="en-US" smtClean="0"/>
              <a:t>4/10/2024</a:t>
            </a:fld>
            <a:endParaRPr lang="en-IN"/>
          </a:p>
        </p:txBody>
      </p:sp>
      <p:sp>
        <p:nvSpPr>
          <p:cNvPr id="5" name="Footer Placeholder 4">
            <a:extLst>
              <a:ext uri="{FF2B5EF4-FFF2-40B4-BE49-F238E27FC236}">
                <a16:creationId xmlns:a16="http://schemas.microsoft.com/office/drawing/2014/main" id="{858C3A65-760C-6F87-8808-661B30425ED8}"/>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F52896EF-DA09-0FF3-5B09-D9540E1938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469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E7EEA-6135-C5E6-54B2-4DF1AFF7BE64}"/>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B75E4-E3EE-B497-B4DA-780608FC3FAC}"/>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8372D-552B-7A9E-E0C9-E317973AC0B7}"/>
              </a:ext>
            </a:extLst>
          </p:cNvPr>
          <p:cNvSpPr>
            <a:spLocks noGrp="1"/>
          </p:cNvSpPr>
          <p:nvPr>
            <p:ph type="dt" sz="half" idx="10"/>
          </p:nvPr>
        </p:nvSpPr>
        <p:spPr/>
        <p:txBody>
          <a:bodyPr/>
          <a:lstStyle/>
          <a:p>
            <a:fld id="{401105C5-46A1-4AF5-A13F-7AA6513529BB}" type="datetime1">
              <a:rPr lang="en-US" smtClean="0"/>
              <a:t>4/10/2024</a:t>
            </a:fld>
            <a:endParaRPr lang="en-IN"/>
          </a:p>
        </p:txBody>
      </p:sp>
      <p:sp>
        <p:nvSpPr>
          <p:cNvPr id="5" name="Footer Placeholder 4">
            <a:extLst>
              <a:ext uri="{FF2B5EF4-FFF2-40B4-BE49-F238E27FC236}">
                <a16:creationId xmlns:a16="http://schemas.microsoft.com/office/drawing/2014/main" id="{D00A2926-5D88-3F91-07BD-D05198C0CE06}"/>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CB3394D0-D480-B9EF-D5AB-7FCAEF7908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281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D9B-7323-5E43-DE90-E481DC71A4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969FB-DB4D-FAC0-FB57-4D43B7A46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AEBDD-6B25-1A26-9D81-AFE37B617047}"/>
              </a:ext>
            </a:extLst>
          </p:cNvPr>
          <p:cNvSpPr>
            <a:spLocks noGrp="1"/>
          </p:cNvSpPr>
          <p:nvPr>
            <p:ph type="dt" sz="half" idx="10"/>
          </p:nvPr>
        </p:nvSpPr>
        <p:spPr/>
        <p:txBody>
          <a:bodyPr/>
          <a:lstStyle/>
          <a:p>
            <a:fld id="{84BEF129-8E1A-456A-A64F-72B17BCED0C7}" type="datetime1">
              <a:rPr lang="en-US" smtClean="0"/>
              <a:t>4/10/2024</a:t>
            </a:fld>
            <a:endParaRPr lang="en-IN"/>
          </a:p>
        </p:txBody>
      </p:sp>
      <p:sp>
        <p:nvSpPr>
          <p:cNvPr id="5" name="Footer Placeholder 4">
            <a:extLst>
              <a:ext uri="{FF2B5EF4-FFF2-40B4-BE49-F238E27FC236}">
                <a16:creationId xmlns:a16="http://schemas.microsoft.com/office/drawing/2014/main" id="{39691A33-D8B3-4460-E84E-8DC815B9A54E}"/>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285DD1CB-22A0-1DB5-D239-05EBA61DBE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081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BE75-3379-A826-3E94-9D9FB73AB348}"/>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BC74E0-4B2F-5B12-B473-7BB12C099936}"/>
              </a:ext>
            </a:extLst>
          </p:cNvPr>
          <p:cNvSpPr>
            <a:spLocks noGrp="1"/>
          </p:cNvSpPr>
          <p:nvPr>
            <p:ph type="body" idx="1"/>
          </p:nvPr>
        </p:nvSpPr>
        <p:spPr>
          <a:xfrm>
            <a:off x="831633" y="4589464"/>
            <a:ext cx="10512862" cy="1500187"/>
          </a:xfrm>
        </p:spPr>
        <p:txBody>
          <a:bodyPr/>
          <a:lstStyle>
            <a:lvl1pPr marL="0" indent="0">
              <a:buNone/>
              <a:defRPr sz="2399">
                <a:solidFill>
                  <a:schemeClr val="tx1">
                    <a:tint val="82000"/>
                  </a:schemeClr>
                </a:solidFill>
              </a:defRPr>
            </a:lvl1pPr>
            <a:lvl2pPr marL="457063" indent="0">
              <a:buNone/>
              <a:defRPr sz="1999">
                <a:solidFill>
                  <a:schemeClr val="tx1">
                    <a:tint val="82000"/>
                  </a:schemeClr>
                </a:solidFill>
              </a:defRPr>
            </a:lvl2pPr>
            <a:lvl3pPr marL="914126" indent="0">
              <a:buNone/>
              <a:defRPr sz="1799">
                <a:solidFill>
                  <a:schemeClr val="tx1">
                    <a:tint val="82000"/>
                  </a:schemeClr>
                </a:solidFill>
              </a:defRPr>
            </a:lvl3pPr>
            <a:lvl4pPr marL="1371189" indent="0">
              <a:buNone/>
              <a:defRPr sz="1600">
                <a:solidFill>
                  <a:schemeClr val="tx1">
                    <a:tint val="82000"/>
                  </a:schemeClr>
                </a:solidFill>
              </a:defRPr>
            </a:lvl4pPr>
            <a:lvl5pPr marL="1828251" indent="0">
              <a:buNone/>
              <a:defRPr sz="1600">
                <a:solidFill>
                  <a:schemeClr val="tx1">
                    <a:tint val="82000"/>
                  </a:schemeClr>
                </a:solidFill>
              </a:defRPr>
            </a:lvl5pPr>
            <a:lvl6pPr marL="2285314" indent="0">
              <a:buNone/>
              <a:defRPr sz="1600">
                <a:solidFill>
                  <a:schemeClr val="tx1">
                    <a:tint val="82000"/>
                  </a:schemeClr>
                </a:solidFill>
              </a:defRPr>
            </a:lvl6pPr>
            <a:lvl7pPr marL="2742377" indent="0">
              <a:buNone/>
              <a:defRPr sz="1600">
                <a:solidFill>
                  <a:schemeClr val="tx1">
                    <a:tint val="82000"/>
                  </a:schemeClr>
                </a:solidFill>
              </a:defRPr>
            </a:lvl7pPr>
            <a:lvl8pPr marL="3199440" indent="0">
              <a:buNone/>
              <a:defRPr sz="1600">
                <a:solidFill>
                  <a:schemeClr val="tx1">
                    <a:tint val="82000"/>
                  </a:schemeClr>
                </a:solidFill>
              </a:defRPr>
            </a:lvl8pPr>
            <a:lvl9pPr marL="3656503"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13A938-4557-7E6F-1518-BE6B28C230D7}"/>
              </a:ext>
            </a:extLst>
          </p:cNvPr>
          <p:cNvSpPr>
            <a:spLocks noGrp="1"/>
          </p:cNvSpPr>
          <p:nvPr>
            <p:ph type="dt" sz="half" idx="10"/>
          </p:nvPr>
        </p:nvSpPr>
        <p:spPr/>
        <p:txBody>
          <a:bodyPr/>
          <a:lstStyle/>
          <a:p>
            <a:fld id="{8A20F0E3-E3F3-41EE-AD2E-75009439FD39}" type="datetime1">
              <a:rPr lang="en-US" smtClean="0"/>
              <a:t>4/10/2024</a:t>
            </a:fld>
            <a:endParaRPr lang="en-IN"/>
          </a:p>
        </p:txBody>
      </p:sp>
      <p:sp>
        <p:nvSpPr>
          <p:cNvPr id="5" name="Footer Placeholder 4">
            <a:extLst>
              <a:ext uri="{FF2B5EF4-FFF2-40B4-BE49-F238E27FC236}">
                <a16:creationId xmlns:a16="http://schemas.microsoft.com/office/drawing/2014/main" id="{95205742-D6F6-98F4-5B6C-AE510E05E879}"/>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7BBFA827-3643-9A40-508C-ADF3CC4CD8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715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5F91-447C-693F-D534-5323088E1B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B9C553-D97B-6285-EBFE-8A2AFB0D5817}"/>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DD2164-CE3F-61F8-7BA7-3D2AFA138090}"/>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42E4C-B9C7-2097-8F51-BC8EAB49C517}"/>
              </a:ext>
            </a:extLst>
          </p:cNvPr>
          <p:cNvSpPr>
            <a:spLocks noGrp="1"/>
          </p:cNvSpPr>
          <p:nvPr>
            <p:ph type="dt" sz="half" idx="10"/>
          </p:nvPr>
        </p:nvSpPr>
        <p:spPr/>
        <p:txBody>
          <a:bodyPr/>
          <a:lstStyle/>
          <a:p>
            <a:fld id="{4614B9BE-EB14-45CF-83FE-11BC3D32B172}" type="datetime1">
              <a:rPr lang="en-US" smtClean="0"/>
              <a:t>4/10/2024</a:t>
            </a:fld>
            <a:endParaRPr lang="en-IN"/>
          </a:p>
        </p:txBody>
      </p:sp>
      <p:sp>
        <p:nvSpPr>
          <p:cNvPr id="6" name="Footer Placeholder 5">
            <a:extLst>
              <a:ext uri="{FF2B5EF4-FFF2-40B4-BE49-F238E27FC236}">
                <a16:creationId xmlns:a16="http://schemas.microsoft.com/office/drawing/2014/main" id="{BFFA4622-C3F7-899B-4D9F-132BE50C8464}"/>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8A985FE1-D0BC-1107-5145-21416549FA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20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6DB4-70DE-97AC-C405-93564BE169C9}"/>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790B9B-67B8-312C-C6F8-651CF0C0C00A}"/>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903F2-FE01-A660-D632-862C6FAA73F7}"/>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602F79-CA02-3428-9752-5A4A58E6DFA1}"/>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C6AA7-A2BF-7936-1E82-EC1247C1CAD9}"/>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5BC82-AED4-E3AE-A6C7-BED5F2C6D5FA}"/>
              </a:ext>
            </a:extLst>
          </p:cNvPr>
          <p:cNvSpPr>
            <a:spLocks noGrp="1"/>
          </p:cNvSpPr>
          <p:nvPr>
            <p:ph type="dt" sz="half" idx="10"/>
          </p:nvPr>
        </p:nvSpPr>
        <p:spPr/>
        <p:txBody>
          <a:bodyPr/>
          <a:lstStyle/>
          <a:p>
            <a:fld id="{18795BD4-2474-42A6-8A7A-312102672738}" type="datetime1">
              <a:rPr lang="en-US" smtClean="0"/>
              <a:t>4/10/2024</a:t>
            </a:fld>
            <a:endParaRPr lang="en-IN"/>
          </a:p>
        </p:txBody>
      </p:sp>
      <p:sp>
        <p:nvSpPr>
          <p:cNvPr id="8" name="Footer Placeholder 7">
            <a:extLst>
              <a:ext uri="{FF2B5EF4-FFF2-40B4-BE49-F238E27FC236}">
                <a16:creationId xmlns:a16="http://schemas.microsoft.com/office/drawing/2014/main" id="{07872903-BF26-7125-18A1-243F3B9DB4EF}"/>
              </a:ext>
            </a:extLst>
          </p:cNvPr>
          <p:cNvSpPr>
            <a:spLocks noGrp="1"/>
          </p:cNvSpPr>
          <p:nvPr>
            <p:ph type="ftr" sz="quarter" idx="11"/>
          </p:nvPr>
        </p:nvSpPr>
        <p:spPr/>
        <p:txBody>
          <a:bodyPr/>
          <a:lstStyle/>
          <a:p>
            <a:r>
              <a:rPr lang="en-US"/>
              <a:t>Department of CSE(IoT), SoCSET, NIET, Gr Noida</a:t>
            </a:r>
            <a:endParaRPr lang="en-IN"/>
          </a:p>
        </p:txBody>
      </p:sp>
      <p:sp>
        <p:nvSpPr>
          <p:cNvPr id="9" name="Slide Number Placeholder 8">
            <a:extLst>
              <a:ext uri="{FF2B5EF4-FFF2-40B4-BE49-F238E27FC236}">
                <a16:creationId xmlns:a16="http://schemas.microsoft.com/office/drawing/2014/main" id="{9BD481E2-103B-0924-15D2-FA03D3D8A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613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3891-B399-D915-6787-8C431A82D4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84D2C9-1F86-30B8-F8A6-87A360D361E0}"/>
              </a:ext>
            </a:extLst>
          </p:cNvPr>
          <p:cNvSpPr>
            <a:spLocks noGrp="1"/>
          </p:cNvSpPr>
          <p:nvPr>
            <p:ph type="dt" sz="half" idx="10"/>
          </p:nvPr>
        </p:nvSpPr>
        <p:spPr/>
        <p:txBody>
          <a:bodyPr/>
          <a:lstStyle/>
          <a:p>
            <a:fld id="{99551535-D37F-4499-A558-D52E6C0A9563}" type="datetime1">
              <a:rPr lang="en-US" smtClean="0"/>
              <a:t>4/10/2024</a:t>
            </a:fld>
            <a:endParaRPr lang="en-IN"/>
          </a:p>
        </p:txBody>
      </p:sp>
      <p:sp>
        <p:nvSpPr>
          <p:cNvPr id="4" name="Footer Placeholder 3">
            <a:extLst>
              <a:ext uri="{FF2B5EF4-FFF2-40B4-BE49-F238E27FC236}">
                <a16:creationId xmlns:a16="http://schemas.microsoft.com/office/drawing/2014/main" id="{99AE254C-1DB7-EB99-9653-262A0A00C231}"/>
              </a:ext>
            </a:extLst>
          </p:cNvPr>
          <p:cNvSpPr>
            <a:spLocks noGrp="1"/>
          </p:cNvSpPr>
          <p:nvPr>
            <p:ph type="ftr" sz="quarter" idx="11"/>
          </p:nvPr>
        </p:nvSpPr>
        <p:spPr/>
        <p:txBody>
          <a:bodyPr/>
          <a:lstStyle/>
          <a:p>
            <a:r>
              <a:rPr lang="en-US"/>
              <a:t>Department of CSE(IoT), SoCSET, NIET, Gr Noida</a:t>
            </a:r>
            <a:endParaRPr lang="en-IN"/>
          </a:p>
        </p:txBody>
      </p:sp>
      <p:sp>
        <p:nvSpPr>
          <p:cNvPr id="5" name="Slide Number Placeholder 4">
            <a:extLst>
              <a:ext uri="{FF2B5EF4-FFF2-40B4-BE49-F238E27FC236}">
                <a16:creationId xmlns:a16="http://schemas.microsoft.com/office/drawing/2014/main" id="{917534FD-EEE0-F2F3-5061-6C62A3CEC3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028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F1F3D-FDE7-ADEA-E45D-257810136D72}"/>
              </a:ext>
            </a:extLst>
          </p:cNvPr>
          <p:cNvSpPr>
            <a:spLocks noGrp="1"/>
          </p:cNvSpPr>
          <p:nvPr>
            <p:ph type="dt" sz="half" idx="10"/>
          </p:nvPr>
        </p:nvSpPr>
        <p:spPr/>
        <p:txBody>
          <a:bodyPr/>
          <a:lstStyle/>
          <a:p>
            <a:fld id="{6C9CDA24-7C80-43D5-B454-5A7EA7058805}" type="datetime1">
              <a:rPr lang="en-US" smtClean="0"/>
              <a:t>4/10/2024</a:t>
            </a:fld>
            <a:endParaRPr lang="en-IN"/>
          </a:p>
        </p:txBody>
      </p:sp>
      <p:sp>
        <p:nvSpPr>
          <p:cNvPr id="3" name="Footer Placeholder 2">
            <a:extLst>
              <a:ext uri="{FF2B5EF4-FFF2-40B4-BE49-F238E27FC236}">
                <a16:creationId xmlns:a16="http://schemas.microsoft.com/office/drawing/2014/main" id="{A0DC2DE1-1B37-3CC8-ABFC-D4D27C42C5BE}"/>
              </a:ext>
            </a:extLst>
          </p:cNvPr>
          <p:cNvSpPr>
            <a:spLocks noGrp="1"/>
          </p:cNvSpPr>
          <p:nvPr>
            <p:ph type="ftr" sz="quarter" idx="11"/>
          </p:nvPr>
        </p:nvSpPr>
        <p:spPr/>
        <p:txBody>
          <a:bodyPr/>
          <a:lstStyle/>
          <a:p>
            <a:r>
              <a:rPr lang="en-US"/>
              <a:t>Department of CSE(IoT), SoCSET, NIET, Gr Noida</a:t>
            </a:r>
            <a:endParaRPr lang="en-IN"/>
          </a:p>
        </p:txBody>
      </p:sp>
      <p:sp>
        <p:nvSpPr>
          <p:cNvPr id="4" name="Slide Number Placeholder 3">
            <a:extLst>
              <a:ext uri="{FF2B5EF4-FFF2-40B4-BE49-F238E27FC236}">
                <a16:creationId xmlns:a16="http://schemas.microsoft.com/office/drawing/2014/main" id="{5FC9F378-5ECD-5FEE-7B8C-76C216CD77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080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98BC-3162-BAB4-BE48-B11078FC0EB0}"/>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901494-F986-8294-F027-961F2FB2579D}"/>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E497A4-A276-5266-610E-72607E3AD0AE}"/>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775C1-1A7C-F4B3-A6A0-42A8E2396760}"/>
              </a:ext>
            </a:extLst>
          </p:cNvPr>
          <p:cNvSpPr>
            <a:spLocks noGrp="1"/>
          </p:cNvSpPr>
          <p:nvPr>
            <p:ph type="dt" sz="half" idx="10"/>
          </p:nvPr>
        </p:nvSpPr>
        <p:spPr/>
        <p:txBody>
          <a:bodyPr/>
          <a:lstStyle/>
          <a:p>
            <a:fld id="{8A7F1FDA-88F9-4BD1-A120-814E79E82E7A}" type="datetime1">
              <a:rPr lang="en-US" smtClean="0"/>
              <a:t>4/10/2024</a:t>
            </a:fld>
            <a:endParaRPr lang="en-IN"/>
          </a:p>
        </p:txBody>
      </p:sp>
      <p:sp>
        <p:nvSpPr>
          <p:cNvPr id="6" name="Footer Placeholder 5">
            <a:extLst>
              <a:ext uri="{FF2B5EF4-FFF2-40B4-BE49-F238E27FC236}">
                <a16:creationId xmlns:a16="http://schemas.microsoft.com/office/drawing/2014/main" id="{D591D0EE-E728-C173-5467-AF29125E9DB3}"/>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8CF85656-25CA-1690-33D3-51BD72858F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23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BDB-5579-5DDB-7B65-E4D2F99C267F}"/>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0CA134-F721-E5F2-F61F-426C0AF33823}"/>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10508720-CDA6-9591-7184-F98E557FAC2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A78D2-E457-437D-B16B-FD8EF5411820}"/>
              </a:ext>
            </a:extLst>
          </p:cNvPr>
          <p:cNvSpPr>
            <a:spLocks noGrp="1"/>
          </p:cNvSpPr>
          <p:nvPr>
            <p:ph type="dt" sz="half" idx="10"/>
          </p:nvPr>
        </p:nvSpPr>
        <p:spPr/>
        <p:txBody>
          <a:bodyPr/>
          <a:lstStyle/>
          <a:p>
            <a:fld id="{0BD067D7-BA1E-450C-B400-6C0CE570FDBC}" type="datetime1">
              <a:rPr lang="en-US" smtClean="0"/>
              <a:t>4/10/2024</a:t>
            </a:fld>
            <a:endParaRPr lang="en-IN"/>
          </a:p>
        </p:txBody>
      </p:sp>
      <p:sp>
        <p:nvSpPr>
          <p:cNvPr id="6" name="Footer Placeholder 5">
            <a:extLst>
              <a:ext uri="{FF2B5EF4-FFF2-40B4-BE49-F238E27FC236}">
                <a16:creationId xmlns:a16="http://schemas.microsoft.com/office/drawing/2014/main" id="{E8F7347A-6710-59FE-5248-566E0ABC93D2}"/>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7019978F-9A49-2DA6-CCFD-308B144DC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14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2A5C7-981E-CCD4-8B8B-27E611D7EAF0}"/>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0B457B-B4D0-901A-08C0-5F0E1B4E50E6}"/>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40711-C86A-ADB0-0BA6-1E187DAB874B}"/>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662952-9EB7-48FE-9B7D-FA54B20283EC}" type="datetime1">
              <a:rPr lang="en-US" smtClean="0"/>
              <a:t>4/10/2024</a:t>
            </a:fld>
            <a:endParaRPr lang="en-IN"/>
          </a:p>
        </p:txBody>
      </p:sp>
      <p:sp>
        <p:nvSpPr>
          <p:cNvPr id="5" name="Footer Placeholder 4">
            <a:extLst>
              <a:ext uri="{FF2B5EF4-FFF2-40B4-BE49-F238E27FC236}">
                <a16:creationId xmlns:a16="http://schemas.microsoft.com/office/drawing/2014/main" id="{B47D85D1-C8D4-8796-59BC-E30F09AF670E}"/>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1DEEAB72-FD63-F833-1097-A3412D5695C8}"/>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8433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3034234" y="108599"/>
            <a:ext cx="9030419" cy="784774"/>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M3R</a:t>
            </a:r>
            <a:endParaRPr sz="34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11" name="Google Shape;111;p13"/>
          <p:cNvGraphicFramePr/>
          <p:nvPr>
            <p:extLst>
              <p:ext uri="{D42A27DB-BD31-4B8C-83A1-F6EECF244321}">
                <p14:modId xmlns:p14="http://schemas.microsoft.com/office/powerpoint/2010/main" val="4003996119"/>
              </p:ext>
            </p:extLst>
          </p:nvPr>
        </p:nvGraphicFramePr>
        <p:xfrm>
          <a:off x="193520" y="3988359"/>
          <a:ext cx="8869918" cy="2250800"/>
        </p:xfrm>
        <a:graphic>
          <a:graphicData uri="http://schemas.openxmlformats.org/drawingml/2006/table">
            <a:tbl>
              <a:tblPr firstRow="1" bandRow="1">
                <a:noFill/>
                <a:tableStyleId>{B70A3075-CF25-48F9-AF61-AA9D82B89429}</a:tableStyleId>
              </a:tblPr>
              <a:tblGrid>
                <a:gridCol w="2916639">
                  <a:extLst>
                    <a:ext uri="{9D8B030D-6E8A-4147-A177-3AD203B41FA5}">
                      <a16:colId xmlns:a16="http://schemas.microsoft.com/office/drawing/2014/main" val="20000"/>
                    </a:ext>
                  </a:extLst>
                </a:gridCol>
                <a:gridCol w="2225407">
                  <a:extLst>
                    <a:ext uri="{9D8B030D-6E8A-4147-A177-3AD203B41FA5}">
                      <a16:colId xmlns:a16="http://schemas.microsoft.com/office/drawing/2014/main" val="20001"/>
                    </a:ext>
                  </a:extLst>
                </a:gridCol>
                <a:gridCol w="3727872">
                  <a:extLst>
                    <a:ext uri="{9D8B030D-6E8A-4147-A177-3AD203B41FA5}">
                      <a16:colId xmlns:a16="http://schemas.microsoft.com/office/drawing/2014/main" val="20002"/>
                    </a:ext>
                  </a:extLst>
                </a:gridCol>
              </a:tblGrid>
              <a:tr h="376250">
                <a:tc>
                  <a:txBody>
                    <a:bodyPr/>
                    <a:lstStyle/>
                    <a:p>
                      <a:pPr marL="0" marR="0" lvl="0" indent="0" algn="l" rtl="0">
                        <a:spcBef>
                          <a:spcPts val="0"/>
                        </a:spcBef>
                        <a:spcAft>
                          <a:spcPts val="0"/>
                        </a:spcAft>
                        <a:buNone/>
                      </a:pPr>
                      <a:r>
                        <a:rPr lang="en-IN" sz="2000" dirty="0">
                          <a:latin typeface="Calibri" panose="020F0502020204030204" pitchFamily="34" charset="0"/>
                          <a:ea typeface="Calibri" panose="020F0502020204030204" pitchFamily="34" charset="0"/>
                          <a:cs typeface="Calibri" panose="020F0502020204030204" pitchFamily="34" charset="0"/>
                        </a:rPr>
                        <a:t>Group Number: 28</a:t>
                      </a:r>
                      <a:endParaRPr sz="20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gridSpan="2">
                  <a:txBody>
                    <a:bodyPr/>
                    <a:lstStyle/>
                    <a:p>
                      <a:pPr marL="0" marR="0" lvl="0" indent="0" algn="l" rtl="0">
                        <a:spcBef>
                          <a:spcPts val="0"/>
                        </a:spcBef>
                        <a:spcAft>
                          <a:spcPts val="0"/>
                        </a:spcAft>
                        <a:buNone/>
                      </a:pPr>
                      <a:r>
                        <a:rPr lang="en-US" sz="2000" dirty="0">
                          <a:latin typeface="Arial"/>
                          <a:ea typeface="Arial"/>
                          <a:cs typeface="Arial"/>
                          <a:sym typeface="Arial"/>
                        </a:rPr>
                        <a:t>Supervisor Name: Mayank</a:t>
                      </a:r>
                      <a:r>
                        <a:rPr lang="en-US" sz="2000" baseline="0" dirty="0">
                          <a:latin typeface="Arial"/>
                          <a:ea typeface="Arial"/>
                          <a:cs typeface="Arial"/>
                          <a:sym typeface="Arial"/>
                        </a:rPr>
                        <a:t> Deep Khare</a:t>
                      </a:r>
                      <a:endParaRPr sz="16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hMerge="1">
                  <a:txBody>
                    <a:bodyPr/>
                    <a:lstStyle/>
                    <a:p>
                      <a:pPr marL="0" marR="0" lvl="0" indent="0" algn="ctr" rtl="0">
                        <a:spcBef>
                          <a:spcPts val="0"/>
                        </a:spcBef>
                        <a:spcAft>
                          <a:spcPts val="0"/>
                        </a:spcAft>
                        <a:buNone/>
                      </a:pPr>
                      <a:endParaRPr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61929378"/>
                  </a:ext>
                </a:extLst>
              </a:tr>
              <a:tr h="376250">
                <a:tc>
                  <a:txBody>
                    <a:bodyPr/>
                    <a:lstStyle/>
                    <a:p>
                      <a:pPr marL="0" marR="0" lvl="0" indent="0" algn="ctr" rtl="0">
                        <a:spcBef>
                          <a:spcPts val="0"/>
                        </a:spcBef>
                        <a:spcAft>
                          <a:spcPts val="0"/>
                        </a:spcAft>
                        <a:buNone/>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Name</a:t>
                      </a:r>
                      <a:endParaRPr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marR="0" lvl="0" indent="0" algn="ctr" rtl="0">
                        <a:spcBef>
                          <a:spcPts val="0"/>
                        </a:spcBef>
                        <a:spcAft>
                          <a:spcPts val="0"/>
                        </a:spcAft>
                        <a:buNone/>
                      </a:pPr>
                      <a:r>
                        <a:rPr lang="en-US" sz="18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Roll Number</a:t>
                      </a:r>
                      <a:endParaRPr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marR="0" lvl="0" indent="0" algn="ctr" rtl="0">
                        <a:spcBef>
                          <a:spcPts val="0"/>
                        </a:spcBef>
                        <a:spcAft>
                          <a:spcPts val="0"/>
                        </a:spcAft>
                        <a:buNone/>
                      </a:pPr>
                      <a:r>
                        <a:rPr lang="en-US" sz="18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Role</a:t>
                      </a:r>
                      <a:endParaRPr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0"/>
                  </a:ext>
                </a:extLst>
              </a:tr>
              <a:tr h="369575">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Arpit</a:t>
                      </a:r>
                      <a:r>
                        <a:rPr lang="en-IN" sz="1800" u="none" strike="noStrike" cap="none" baseline="0" dirty="0">
                          <a:latin typeface="Calibri" panose="020F0502020204030204" pitchFamily="34" charset="0"/>
                          <a:ea typeface="Calibri" panose="020F0502020204030204" pitchFamily="34" charset="0"/>
                          <a:cs typeface="Calibri" panose="020F0502020204030204" pitchFamily="34" charset="0"/>
                          <a:sym typeface="Arial"/>
                        </a:rPr>
                        <a:t> Raj</a:t>
                      </a: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 </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2101331550019</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Hardware + Software</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575">
                <a:tc>
                  <a:txBody>
                    <a:bodyPr/>
                    <a:lstStyle/>
                    <a:p>
                      <a:pPr marL="0" marR="0" lvl="0" indent="0" algn="ctr" rtl="0">
                        <a:spcBef>
                          <a:spcPts val="0"/>
                        </a:spcBef>
                        <a:spcAft>
                          <a:spcPts val="0"/>
                        </a:spcAft>
                        <a:buNone/>
                      </a:pPr>
                      <a:r>
                        <a:rPr lang="en-IN" sz="1800" dirty="0">
                          <a:latin typeface="Calibri" panose="020F0502020204030204" pitchFamily="34" charset="0"/>
                          <a:ea typeface="Calibri" panose="020F0502020204030204" pitchFamily="34" charset="0"/>
                          <a:cs typeface="Calibri" panose="020F0502020204030204" pitchFamily="34" charset="0"/>
                        </a:rPr>
                        <a:t>Unnati</a:t>
                      </a:r>
                      <a:r>
                        <a:rPr lang="en-IN" sz="1800" baseline="0" dirty="0">
                          <a:latin typeface="Calibri" panose="020F0502020204030204" pitchFamily="34" charset="0"/>
                          <a:ea typeface="Calibri" panose="020F0502020204030204" pitchFamily="34" charset="0"/>
                          <a:cs typeface="Calibri" panose="020F0502020204030204" pitchFamily="34" charset="0"/>
                        </a:rPr>
                        <a:t> Mishra</a:t>
                      </a:r>
                      <a:endParaRPr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2101331550076</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UI/UX Design + Documentation</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575">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Chhatish</a:t>
                      </a:r>
                      <a:r>
                        <a:rPr lang="en-IN" sz="1800" baseline="0" dirty="0">
                          <a:latin typeface="Calibri" panose="020F0502020204030204" pitchFamily="34" charset="0"/>
                          <a:ea typeface="Calibri" panose="020F0502020204030204" pitchFamily="34" charset="0"/>
                          <a:cs typeface="Calibri" panose="020F0502020204030204" pitchFamily="34" charset="0"/>
                        </a:rPr>
                        <a:t> Kumar</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2101331550024</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Web App</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9575">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Avanish</a:t>
                      </a:r>
                      <a:r>
                        <a:rPr lang="en-IN" sz="1800" baseline="0" dirty="0">
                          <a:latin typeface="Calibri" panose="020F0502020204030204" pitchFamily="34" charset="0"/>
                          <a:ea typeface="Calibri" panose="020F0502020204030204" pitchFamily="34" charset="0"/>
                          <a:cs typeface="Calibri" panose="020F0502020204030204" pitchFamily="34" charset="0"/>
                        </a:rPr>
                        <a:t> Pratap Singh</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2101331550021</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Mobile App</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64F53477-2828-9EBF-B908-B6390939CA1D}"/>
              </a:ext>
            </a:extLst>
          </p:cNvPr>
          <p:cNvSpPr txBox="1"/>
          <p:nvPr/>
        </p:nvSpPr>
        <p:spPr>
          <a:xfrm>
            <a:off x="193520" y="1979200"/>
            <a:ext cx="5801653"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IN" sz="2400" dirty="0">
                <a:latin typeface="Calibri" panose="020F0502020204030204" pitchFamily="34" charset="0"/>
                <a:ea typeface="Calibri" panose="020F0502020204030204" pitchFamily="34" charset="0"/>
                <a:cs typeface="Calibri" panose="020F0502020204030204" pitchFamily="34" charset="0"/>
              </a:rPr>
              <a:t>Second Project Progress Review Presentation</a:t>
            </a:r>
          </a:p>
        </p:txBody>
      </p:sp>
      <p:sp>
        <p:nvSpPr>
          <p:cNvPr id="3" name="TextBox 2">
            <a:extLst>
              <a:ext uri="{FF2B5EF4-FFF2-40B4-BE49-F238E27FC236}">
                <a16:creationId xmlns:a16="http://schemas.microsoft.com/office/drawing/2014/main" id="{C7B5886A-0273-387F-53C1-8711A39BC6A0}"/>
              </a:ext>
            </a:extLst>
          </p:cNvPr>
          <p:cNvSpPr txBox="1"/>
          <p:nvPr/>
        </p:nvSpPr>
        <p:spPr>
          <a:xfrm>
            <a:off x="5118363" y="6488668"/>
            <a:ext cx="707046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Department of Computer Science and Engineering (Internet of Things)</a:t>
            </a:r>
          </a:p>
        </p:txBody>
      </p:sp>
      <p:pic>
        <p:nvPicPr>
          <p:cNvPr id="8" name="Picture 7" descr="A blue and white illustration of a city&#10;&#10;Description automatically generated">
            <a:extLst>
              <a:ext uri="{FF2B5EF4-FFF2-40B4-BE49-F238E27FC236}">
                <a16:creationId xmlns:a16="http://schemas.microsoft.com/office/drawing/2014/main" id="{175842A4-A6A8-D4D5-0B76-4004D2B4AE02}"/>
              </a:ext>
            </a:extLst>
          </p:cNvPr>
          <p:cNvPicPr>
            <a:picLocks noChangeAspect="1"/>
          </p:cNvPicPr>
          <p:nvPr/>
        </p:nvPicPr>
        <p:blipFill>
          <a:blip r:embed="rId3"/>
          <a:stretch>
            <a:fillRect/>
          </a:stretch>
        </p:blipFill>
        <p:spPr>
          <a:xfrm>
            <a:off x="9252271" y="1366600"/>
            <a:ext cx="2743034" cy="2776898"/>
          </a:xfrm>
          <a:prstGeom prst="rect">
            <a:avLst/>
          </a:prstGeom>
        </p:spPr>
      </p:pic>
      <p:sp>
        <p:nvSpPr>
          <p:cNvPr id="10" name="TextBox 9">
            <a:extLst>
              <a:ext uri="{FF2B5EF4-FFF2-40B4-BE49-F238E27FC236}">
                <a16:creationId xmlns:a16="http://schemas.microsoft.com/office/drawing/2014/main" id="{0843D9EC-BF2E-6627-7979-7B61DDB721BB}"/>
              </a:ext>
            </a:extLst>
          </p:cNvPr>
          <p:cNvSpPr txBox="1"/>
          <p:nvPr/>
        </p:nvSpPr>
        <p:spPr>
          <a:xfrm>
            <a:off x="3547179" y="2891408"/>
            <a:ext cx="2073147"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2000" dirty="0">
                <a:latin typeface="Calibri" panose="020F0502020204030204" pitchFamily="34" charset="0"/>
                <a:ea typeface="Calibri" panose="020F0502020204030204" pitchFamily="34" charset="0"/>
                <a:cs typeface="Calibri" panose="020F0502020204030204" pitchFamily="34" charset="0"/>
              </a:rPr>
              <a:t>Session: 2023-24</a:t>
            </a:r>
          </a:p>
        </p:txBody>
      </p:sp>
      <p:sp>
        <p:nvSpPr>
          <p:cNvPr id="12" name="TextBox 11">
            <a:extLst>
              <a:ext uri="{FF2B5EF4-FFF2-40B4-BE49-F238E27FC236}">
                <a16:creationId xmlns:a16="http://schemas.microsoft.com/office/drawing/2014/main" id="{C07F81FC-D575-FADB-9106-2EBFC62E375B}"/>
              </a:ext>
            </a:extLst>
          </p:cNvPr>
          <p:cNvSpPr txBox="1"/>
          <p:nvPr/>
        </p:nvSpPr>
        <p:spPr>
          <a:xfrm>
            <a:off x="193520" y="2891408"/>
            <a:ext cx="1233890" cy="40011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Sem: VI</a:t>
            </a:r>
            <a:endParaRPr lang="en-IN" sz="2000" dirty="0"/>
          </a:p>
        </p:txBody>
      </p:sp>
      <p:sp>
        <p:nvSpPr>
          <p:cNvPr id="14" name="TextBox 13">
            <a:extLst>
              <a:ext uri="{FF2B5EF4-FFF2-40B4-BE49-F238E27FC236}">
                <a16:creationId xmlns:a16="http://schemas.microsoft.com/office/drawing/2014/main" id="{37EAFE58-13EC-EAA7-504B-7105BFB8896F}"/>
              </a:ext>
            </a:extLst>
          </p:cNvPr>
          <p:cNvSpPr txBox="1"/>
          <p:nvPr/>
        </p:nvSpPr>
        <p:spPr>
          <a:xfrm>
            <a:off x="1616243" y="2891408"/>
            <a:ext cx="1749135"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Year: 3rd</a:t>
            </a:r>
            <a:endParaRPr lang="en-IN" sz="2000" dirty="0"/>
          </a:p>
        </p:txBody>
      </p:sp>
      <p:sp>
        <p:nvSpPr>
          <p:cNvPr id="15" name="Date Placeholder 14">
            <a:extLst>
              <a:ext uri="{FF2B5EF4-FFF2-40B4-BE49-F238E27FC236}">
                <a16:creationId xmlns:a16="http://schemas.microsoft.com/office/drawing/2014/main" id="{631A64EE-51CC-C9BD-A021-B7209764E7B6}"/>
              </a:ext>
            </a:extLst>
          </p:cNvPr>
          <p:cNvSpPr>
            <a:spLocks noGrp="1"/>
          </p:cNvSpPr>
          <p:nvPr>
            <p:ph type="dt" sz="half" idx="10"/>
          </p:nvPr>
        </p:nvSpPr>
        <p:spPr/>
        <p:txBody>
          <a:bodyPr/>
          <a:lstStyle/>
          <a:p>
            <a:fld id="{92B5F630-8077-4913-B06B-599E844B2ADD}" type="datetime1">
              <a:rPr lang="en-US" smtClean="0"/>
              <a:t>4/10/2024</a:t>
            </a:fld>
            <a:endParaRPr lang="en-IN" dirty="0"/>
          </a:p>
        </p:txBody>
      </p:sp>
      <p:pic>
        <p:nvPicPr>
          <p:cNvPr id="6" name="Picture 5"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4"/>
          <a:stretch>
            <a:fillRect/>
          </a:stretch>
        </p:blipFill>
        <p:spPr>
          <a:xfrm>
            <a:off x="344128" y="108599"/>
            <a:ext cx="2054943" cy="963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Live Project Progress</a:t>
            </a:r>
          </a:p>
        </p:txBody>
      </p:sp>
      <p:sp>
        <p:nvSpPr>
          <p:cNvPr id="2" name="AutoShape 2" descr="All About Occupancy and Vacancy Senso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All About Occupancy and Vacancy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All About Occupancy and Vacancy Senso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wgHBgkIBwgKCgkLDRYPDQwMDRsUFRAWIB0iIiAdHx8kKDQsJCYxJx8fLT0tMTU3Ojo6Iys/RD84QzQ5OjcBCgoKDQwNGg8PGjclHyU3Nzc3Nzc3Nzc3Nzc3Nzc3Nzc3Nzc3Nzc3Nzc3Nzc3Nzc3Nzc3Nzc3Nzc3Nzc3Nzc3N//AABEIAJQBDgMBIgACEQEDEQH/xAAcAAABBAMBAAAAAAAAAAAAAAAAAQIEBQMGBwj/xABGEAABAwIDBAQMBQMCAwkAAAABAAIDBBEFEiEGMUFREyJhcQcjMkJSU4GRk6HB0RQWkrHwM3LhYvEkQ6I0VGNzgoOUsuL/xAAaAQEAAwEBAQAAAAAAAAAAAAAAAQMEAgUG/8QALBEAAgIBAwMDAgYDAAAAAAAAAAECEQMSITETQVEEIvBh0TIzcYGhsSORwf/aAAwDAQACEQMRAD8A6r+aMK9dJ8FyPzRhXrpPguU4Nw+39KD4Y+yXLQeqg/QFX1sfkmmQPzRhXrpPguR+aMK9dJ8Fyn5KD1UH6AjJQ+ph+GPsnWx+RRA/NGFeuk+C5H5pwr10nwXKfkoBvig/QEyeChmgkiEUIzsLb9GNLhOrj8kUQfzbg/8A3l36CnDarCXDqzvPdE4rX49n4IoQyahq3Pb50HROa63HWx+St9nsIp8O/FPmhjaJnNLWPDXOaALakC3sU9SHkUSfzThXrpPguR+acK9dJ8FynhlAd0UB/wDbH2RloPVQfDCjrY/JNED80YV66T4LkfmjCvXSfBcp+Wg9VB+gIyUPCKD9ATrY/IpkD80YV66T4LlLw3GKPEpZIqR7nOjaHOzNLdCTz7ll6Oi9VB+gLLAyAXMLI288jQFMckJOkyKMo3JUgvbVKuwF1SVG0tDBUSwPiqs0Ty1xbA4gkcjbXvV2hAUP5roPVVfwHfZH5roPVVfwHfZX2nZ7kadiAofzXQeqrP8A47vsj810Hqqv4Dvsrt8jWC73BYjWU7TbpWpViyo/NdB6qr+A77LC/bbCGOLJHTNcN7TGQVeGspwP6rB2rWcVoaN+Iz1JMMwmykg1JiLbaciCpUWRqRMj20wmV2SM1D3cmxElZfzXQeqq/gO+yh4LR0tNiTa4PihDInRiMTmTNmIN72A83kti/G02XN0rbcwEcWNSKn810Hqqv4Dvsj810Hqqv4DvsrVlbTONmStce5Z2ua8XabqKJso/zXQeqq/gO+yPzXQ8Iqv4Dvsr7+bknsQEfDqyOvpI6mFsjWPFwJGlp9xUlCEAIQhAa6x0pORsT3FuhsFnZT1J3My/3GwTX4hK4nrBo5hNYZqjyQ5/evm3DDftTZsakjOIcvlztH9tyi0PEyP9uiX8MIheokA/0sSiS7slNHY8xvU9OuVX8s4bscBlF3MjiHMi5PsT22P3KRoDXZfLl39g70o5bzvueK70pHI69tOCQpAlB4hLIGOAc6zgwnk8a+9Y3hjDlex7O1rllIGWzheO/wCgpjnSQtF7SRnjZQ4IlMxujiAz/iMjRvLxb5rWsS212ew2UwVGMUz3tNnNhcZC3vteysdrqKmxLZfFqfMY3PpHmxOlwL/ReZBG5mjd2+zRZX4fS48kbl/Ac2melKXaPDqxjZKaoD2EaENNj7VsmDydNA6QeSXaHmvP3g7nqGNfleQ0TaD2artOz2IvbC4SC4cRZd48eHBlTsl6px2Rs4SpBuSr1kZwQhCkAVhnnbC2+93JJUziFmbeb2A7Vr2JVZaLZic1y63L/JsFZCGornk0mesxC7rBwzcR/P57tIEtXbSPyzoSVD6QsLyesRcDtItm/wCotaOwLE52ruJFx7h97rZHGkZZTY+WqLhmubWcWt7tPmf2Ciyva4ljnOyODS1wG7TtTQ/KyFxF2ZDG7XtJ/Y3S2kaC1rRLFfTq3/2VyikUNtjopizO6MZWxtABPF2YH97+xSoaqSF9g82vaxF+Fx8lCcHkeNysY0aMAtf2IznKXnVz5AfcjimSm0XQqg5okuBY6kG1v8f415WVHiNnZSdd1twOtvZ/AtbheGucHC4s64521I/SSFlLnNOpzFlwdfKLd/vbY96pnjT2Lo5GbzDK2QdX3clkWt4bVue0nNeRml/SG8e9UfhR2sxTZ7B6CqwYRNNTMYZXyMzdGcpIt7isU4aWasc9R0BG5eYo9vtqm1BqH43UyC9zG4NDSPYNF2DZfaGtqoYnzSOeSATm43F1wWG+oTYzmja61swvZOQFMKOko7OqZDK/g3/CbJiDiMsLREznbVV8zZY6h0UgcZL6cc3arKjoAxvS1Ztbc3kvEXUk3HGtKRtcYpXJ2Np4JaglzjZvGQ+d3KQXtaeipW6neeJTJ6kzERwizOAHFOc0UsYY3WZ288lytCvTx3f2KpW+RS0MBia7XfI/6IsXC27S9uXIJA0AZL3t1pXfRKCbgne45z3BcN2QOvcnlv8AmB9E29mgH2+zRNPk6cGA/NPJsXHeA/XuKgAbsN/KsLPHMc0heYLOb1oXcChxLAXDUsNnDmEgcIn5CLwvC7T+tfP6BGxXDIcSw2ohDrQzxOZIAbEAi1weC8szh9JUSwGSOQxPMeaN12usbXB5EWPtXefC9WvwjZGdkUrmGrkbE0tNszTvHu/dcFyslYLC3dvC9D00Gk3VN9jmTNy2HxrDIwKOrtDICS2QnLmB5HmuybOtp3PaBUNMd8zQfOXmKRhYbO6w4LoPg3xmWH/gppHEx9ZuY36pO72b/arulGb9yGpxWx6JCVU+AVhnh6J5vYXCuBuWgqBIlWKoeIonPPAXREN0itrpjJO7LuZ1QOZWt1U+ad0u9jSXAcw3Qf8AUbq1q5eipXSHygxzyqCa7YpR6LI2e/UrfijSMU5Wx4dl6Nm/KYmk993n5n5LFnIDnuaXdHIc7RxBT5PGOqWt3kMlZ7B9ifcscj7OE7RdknlAc+IVyRSxhPRFzbZ4njQA2v2g80dEbjoJWm+4ZsrvdxS2DGaeMgcb29H7FNMcfmSAX4OFl2cilob1pTf/AENN3H27gPagHO7pCGhjNwH7JLRt1kkDrbgz7pzrOAc9oaweS0cUBkg1ngDtznFz/wC0jX5XT85yMcd7YY5L93V/ZYWlzWPmIvJJ1I2876H7e1PfbNPZwLYoujB5ncfncrlrc6WxNoJOhqwBuLui+rfsqHwwsqJtlGiJjXQNqo5Zd+Zu8XHt3qzJNnZTr0LJB3tI1WteFzaOqpKajwujc1sdZGZZ3Wu7o7jqdxuVmzR2svwvc5RG1jpGiR2VrnAO7ATqu77IsgMDA17ctt45aAfK64S4BrtNRwurfAdo67B5IwyUugzDNG7XTsWI3co9TMtlaButonLStl9on1MTC5wcwi+nLgtza4FoI3EXCEGCofDD46QC40B4qoqap9S8AXtwaFFlqH1EuZ5zPJ0HJW1HA2jhM048YRoOXYvHnkl6mWlbR7mzprEk5btixsbRQ5pLdM7QDkscWgM8mrieqDxKxsL6yoLibEj3BZhaacDdHGPkqW9T9vC2X3OKrkC0hjI/PkN3JXuHjn8AA0JrHZnTTuFiBZvekI/4eNvpuuub7r52OaFk0Lx/pb9E7yszfSjumvN3z9g+oQ02fA7g5tioSp/PJNDs9skhtlc2zgkyXL4HcNWFI1uk0VrluoWs7e7Uw7O4D0oeHYg8GOmivqT6R7BzXcU5Ol88kcHOvC9tFFieJwYNEc7MPJMh5yHePYFzdwdEbjdwP0Vph1BNjFa12ZzyXZ55TvNzqe8lYsQjZFiNVSN1bFM5nsBXrQio+xFbI0b2vFrdbiOSm4TVfgsRgmB0a6zv7Tof52KqkbkfZpuODlY4RR1GKTiGFhuCLvPkjvVkZVyGrR37ZeuNonXuG8RxW9ixFxxXPtk8HrWU8bXm/VaCfZvK3+JpZE1pNyBa6sOB6g4q8tgDR5xU5VeNE2jA7V3BXJHGR+1lPjGlHUf2hqp39eeePi+MOb2kC/3V7XRmVk8Y88Gy11xPRRTs0khOU9nJb8fBglyDXF0TZGdWSn+beHuJ+acXBoMkbc0L/Lb6J/m5Nf4p7ZYBaN50HLm0/t3JbFnjaYAx7nRu1t2HsVpyNLHxgy05LoxvI4djhvCaZI/Oh145SWp7MrnZqd5ik81pNrdx+6cRNfxlM1/aGWv+mwQGISxt8iNoPNxzFOyEWkqyQDub5zvsFkaKi/i4WQj0uI9rr2TDJGxxf0hml4k3yg8/9SEUPc90RE8nVlItE3g0c+y3D3rG5vRwthA68hDnDiNOqPr7QlADLzVJzOdYsY7XMeZ7OziiElueplJc+5y34u5qAZHazThtiGRZR8guO7a4m3FtoqiWOTNDDAynjdwLWN1I9t1um32OHB8BNLA8CvxB2VmvWawaE+2651h+HS1cdVLGSGU0JsTuNhu/dZc7vY1YYtKyOSHRscDvFj7EiSN14WDgL2SjXQb1kfJsT2Oi+DfE3fh/w7naxuy68juXbMFn6WkDb3y6LzzsBTVjsQklihd0JaBmI0JBuF3jZ6KZsZLmEMI0/nvUEGXDKEU8f4iqAa63knzVhq6p1RLdp6oNmgJcTrulk6KO3Rg6n0kYdE1jHVco6rfJ7SvEyNSfRx/hXJtSddSfJneBS07Yho9+rz9EjvEUljo+XU9yZTtdU1WaTcNXdgTr/iq21upf5Kq7prvsiuvuLPeOnij4u6zh2p8gtVRRjzQAmE/iK4DhmsO4JWOzYgXcASfcpfP6uv8AQoQG/wCI7vqkkNoYnDzXEJsWsVR/Zv8AalJBo7+jJ+647fs/7JaMk8ognE1iQRmIG86aheeJmY1ttjRxOobkiqW3hJN2Rx3IDWi/A3BXoSfWlhfc9XqkhYZKOmbSwSw00EZaC0hkbRbW/Lnr7Vox5em5NL6/c5cbNH2S2PGEENe0CPz3HzjzXJdtMOlwba3FqOV7XllS54c03uH9cfJwXpmRvS0jZWhoczRwA+a88eEmIN24xdjzdznxvB7DG1aPT5HKbXlWjmUUka2Mske7T9luPg4i6RpicBlZPq7iQRp+xWjNcYnHW1tCukeDShfJE6oynLNI1wHY2/1K20p7M5to7bs+5v4ZzAALW/ZWyq8CgMVOSRa9vkrQKxFYKvxhl4mO5Gx7FYLDVR9LC9nMLuLqSZzNXFlGb5GO4jRxVHXxClqXSFt6eYWcBw/zxV43qvcx+nAjtWKohZMx8MwsDxG8HgVshIwyRrukDix/XifrcecPSCaQ+BwkjdcHyXgaHv7VlmjNK/8ADVQvHvY4f/YfZMPSU4uMskTuerXexaCsS8Etw4GN/Nou33IbDIP6MzSObZMv72QWQSjQmJx4ON2+w7x7kn4WQ+QGvHNjgf2UkC9Eb+NmjHaX5j8kdJFDfo2l7h5z9LdwSfhpR5WVna42QDTw+SOld3WYPqfkgARlwM1QS2P0uLj2KJjFeKLDanEJWWp6Vl+jB9ze8lTA187jLM6zQPKI0HYB9kOoIsZjNC+Ifgi09Ix2t77yTzUS4JjycdhosX2sxiXEamJzQ5waHOabMHANHIBb+/ZSem2PxGGlp3GV1M9rG7i421PeVvtNhFDD1aembG0C17m9u3VZsRYaqjqIohq6JzWD2LI15NWvdUeaGG8ERvcEZh3FA3tvuDhdNiIMbCBYZRYexPZG+aRscYJc5wAA4lZDWd22SZTCFoiY1rNLW5LpDQAxobbKBoubbIUcjKaKKxvZrfcLLpLBZjQeAQg1WhhdVziOxDd5PJT8QmbnEMWkcehtxUiVkOF07mwE9JJxO9QsPhdPUi5uGnM4rw549CWJfifJvc9b19kSjeloRfSWU69gSUfioJZ+zK1R66fp6o5T1W9UAKRW+IpYoONruUWtTkuI7HFdu7Ew8WfLJ6DD/PkkozfO88IyU6LxWFyOO97rfz5rHSaUtS7/AE2UKOnSvpYa5f7C058RU/8AlhLF1qWcciCsdL/2ept6H1TqM5oqhg4x3VePdxX0f/RLhmWn8ZQzNPmnMijJlilhO9wzN703CnDpnxu3ObZYaVxp6tuY+S7Kf2XcXShL9Uw1ba/cyUMwjlMUh6r+q6/ArzbttiTMT2vxSthN4nzZIz6TGAMB9uW67l4SK12DbO4nVRHLIYcsZHN2n1K87SASQhw00v8AcLd6SDUWn24Ksjtp+QcGXjmc3OxrgXt5jiuw7GVcULouiaCw2Fm8Rw+S45BIAbHjuC6h4NpYzSxEC74iYu7LqPkVpnBzaaZEZ0qZ3ODKYmFnk20ssgULCJOko27urp7FNC0FIJEqEBVYpT2f07BpudZQhZ7MpPWOgPNbC5oc0tO4qlrqR0Dszb5DoD6KvxztUzNlh3RBmgZPGYp25mj3gqoqKKooiXx2lhO/Td3j6q9zBwAf1SfP+6CHR2N7cnDcVoUmjO1Zq/iJTpmiPEjVv+Efhi4+Lkieex9j81e1FFTVF88dnHe9nVKiPwWMizahw/uYHfZXLIjnSyt/D5T15YmH+65+SA6CInKDK4ekLD3KzjwaFuklQ5w5NYB91Lp6SmgI6KMFw85+p/woeRDSysgoKirLX1JMcfdY27BwVzFCyNgihYGtB0aDv7SsjWl2pOg3koLmgEMG/e47yqnJs6SoHuAblabjznc03F6yLAtm8QxapH9KncWt56aAdpNgptBSGU55GkRjcOa554fMTfFRYXhEbiG1Ejp5Rzay2UfqcD7Fmyz7I04cfdnF4wWsaHG5AFytj2HFM7GCKhmZ4ZeLsN9fl+y17cNRr3qVhdQaTEqeYOtlkF+7j8iVSaT0psy2HKLAAgdXsC2NaJsrV2EZc6+UgbuC3tCDVq2qNROXnySbN7lYNH4HDr3tLLuuq7CYDVVQJHi2au+izYvUCaq6MHqx6fdeFC4wlmlyz0ZxTksa4XIYdH01UwehqUtfN0tU9wN8vVCz4cBTYdNUu3nd/O9QaZhmqI27yXAn6rmUdOOMO73IVSk5dkWGI+KpKeC/afZ/uscOmGSuPnPsm4zLesDB5jbJZOrhMQ9J5K6n+ZP6I5ivZH6sKI3p6s/+H90uGEGZzRxYQm0FvwtaeUf3TMKcG1sV+NwuYLfF87kyVqYlHIY6yM8A63v0T8Tb0dY8Dc4AhRqgmOeQcQ42U/GQHsgqAdHC31RK8Uo90yX+Yn5NO8Mz+k8H3TNdqKiNp7d64ls3TDEMUhpH/wBMuzEdg/gXRvCzj8bqOHAI3Nc5snTz6+RpZo795Wq7C0cjZJJzG2/SANdxIG/6L0oTrEpszyj7nEx7bbNnCzDX0sYbA/qvA3NPBRtlcekwmqDs3iHu8YANx3XHyXcKjBqfGtm5enivHIzI628do7ivPeLYfU4Hi8uHVTLSRO3kf1Gnc4dnFW45+6mcuNxtHo7ZnGQ5jb6tPlW+i28G4uFxDwe4yJqZkTnXki6jgTy3H3LsWEVQqKVoPlMABWgpJyEIQAkc0OaWuFweCVCAqarDyzWDVvo8u5QQ4xkgAg8QVsllhnpopx1268xvVscrWzKJYe6KLM129pB7EWZzt/6VOmwx3/KeD2OWB1BUjzAe4iyuU4+Slwl4MFm8ZCRyASgtHktB71mFBU8YwO0uCkxYZuMr/Y1Q5xChJlcM0rrNu53BWNJh1rOn/SNynQwRxC0bR3rKqp5W9kXwxVuxpAAFtAFw7w/PzbS4VHfVtG8273//AJXcJXtjYXvcGtaC5zjuAG8leZvCHtAzaja2orqWxpWMbT0xv5TGk9b2kk91lUXIk7C4JBiJkkrIs7XHI3utr7VRbQ4TNgeLz4fUX6nWjf6TD5JH7d4XVthcOdTUUDC0ZmtANufFW/hS2LdjuAQ1NBFnxPDmXYG75mHymdp4jt04lCTSdgdp5Zf+GqHXkZ5x85vNdowiuNXABve0b+YXlvB600GIRVGtmm0jbW04ru2zuJh9MHtlABb5YO//AH+6EG4spW0VLKymaS4gkcSStZDXvlEeoe85bHmVulkzoo8+fI3Nztqsef0iyVXY0YvUOFtrkpsZe2mpIKVmm7TsCwYEzPVl53Mb81NxbDJKqQSxSAPAsGncnYZRSUUErnWMhF+rrfRUPDJ+pUmtkWrJBYaT3ZT1kokrJXcS4+5TK/qUFIzja6qi2QyZXAh/KxurLHDkdTs1GWPcskU3HI33L2kpQiLhpvSV1/V/dRqB4FXCT6SzYXrR151/p/dQIHFs0ZB88KO2N/ORp3miZinUrZR23SY9iDaHYqrxBwzOo4nPtzLdwTsda4Vmaxs9o1H87Fom0uz23GJmtgwqqjlwestemkkDCBlAIFxqDa+/itWDH/nknwynI/8AFF9zjn4qasxF01Q50k9Q+73c3E6D32C6hs5g8lBR0oeDcx2d/fe7vmtNw7Y/H6XHIW1WC4gGxzgOc2le5vfmAtpvuu57N0crI6dtTSSNyEaSRkcTzW6eLXBxKNajLUWmzEUjKJ8MjCWHXXiTvWseFTY+iqdl6rEoInfjqCMzRyX1yDV7e0W1710YANFrCyjV7YHUc7alzGwujcH5zYWtY3U4sKhFLwcTyOUm/J5ZwDEzhuIMl/5buq8Dlz9i7xsti2drJMwLSNbcQvPHRZZHwQnpgxxY0s62cNNri3NdU8H1NikdHC2ogeMoLW33hvC6uKztTSHNBabgjRKomFsmbStbOLEbualoAQhCAEIQgEsiw5JUIAQhCAEhNglTZGh7C0mwcLaIDnvhrxeah2UZSQPymvl6N7mnzALke3RcW2bw44hicbAB0UVnvJ4gEfVdL2g8EWJVBnloNoHTRhznxU1W1zrEm9g7Np7lH2S8Hm0+FVcz6uCi6N7W2LKjMbg/296A3rZbDzZma2nWdZbeO0aqswalnpWubM1gFvNN1YyPbGxznuaxgBJc42AAQHAvDTgUWFbSxVlLC2OCvjMjwwWBlB1Peb/JQth8dNPDJRyytYYxeNz9xbfd3i/zWxeGPaXAMbwyihwuvjq6mCcuvFcta21vK3FaHhezGK4pEJadghiIuHyOy3QHqdCEIBAghKhANyi97C6xTU0M4tNEx/eFnQuXFNcE27MEVNDC1zYoY2h2jgBvTBQUjZBIKeIOG45RopSFDhF9idT8jcoI1AKUADcEqF1SuzkEIQpAhtZabtn4PcO2tqhV1dZXQTsY1jejeCxoBO5pBGt1uaEBoGBeCzCcHkMzKuomlOmeQDdy0W50OHwUQAiBJA3lTEIACEIQAhCEAIQhACEIQAhCEAIQhAFghCEAJsjQ5ha5oc0ixadxTkIDWH+D7ZF8/THZ+ia/TSNmRum7QWHyVvTYJhtK3JT0cbG8hdWCEAqEIQAhCEAIQhACEIQAhCEAIQhACEIQAhCEAIQhACEIQAhCEAIQhACEIQAhCEAIQhACEIQAhCE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5" descr="What is React Native?. Explore the world of React Native — an… | by Willson  Harvey | Jan, 2024 | Medium"/>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2"/>
          <a:stretch>
            <a:fillRect/>
          </a:stretch>
        </p:blipFill>
        <p:spPr>
          <a:xfrm>
            <a:off x="344128" y="108599"/>
            <a:ext cx="2054943" cy="963117"/>
          </a:xfrm>
          <a:prstGeom prst="rect">
            <a:avLst/>
          </a:prstGeom>
        </p:spPr>
      </p:pic>
      <p:graphicFrame>
        <p:nvGraphicFramePr>
          <p:cNvPr id="20" name="Chart 19">
            <a:extLst>
              <a:ext uri="{FF2B5EF4-FFF2-40B4-BE49-F238E27FC236}">
                <a16:creationId xmlns:a16="http://schemas.microsoft.com/office/drawing/2014/main" id="{78A930F9-7906-6058-BB66-99F0788740AA}"/>
              </a:ext>
            </a:extLst>
          </p:cNvPr>
          <p:cNvGraphicFramePr/>
          <p:nvPr>
            <p:extLst>
              <p:ext uri="{D42A27DB-BD31-4B8C-83A1-F6EECF244321}">
                <p14:modId xmlns:p14="http://schemas.microsoft.com/office/powerpoint/2010/main" val="14378903"/>
              </p:ext>
            </p:extLst>
          </p:nvPr>
        </p:nvGraphicFramePr>
        <p:xfrm>
          <a:off x="2593075" y="1874520"/>
          <a:ext cx="7002674" cy="4263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461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Conclusion and Future Action Plan</a:t>
            </a:r>
          </a:p>
        </p:txBody>
      </p:sp>
      <p:sp>
        <p:nvSpPr>
          <p:cNvPr id="2" name="AutoShape 2" descr="All About Occupancy and Vacancy Senso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All About Occupancy and Vacancy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All About Occupancy and Vacancy Senso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wgHBgkIBwgKCgkLDRYPDQwMDRsUFRAWIB0iIiAdHx8kKDQsJCYxJx8fLT0tMTU3Ojo6Iys/RD84QzQ5OjcBCgoKDQwNGg8PGjclHyU3Nzc3Nzc3Nzc3Nzc3Nzc3Nzc3Nzc3Nzc3Nzc3Nzc3Nzc3Nzc3Nzc3Nzc3Nzc3Nzc3N//AABEIAJQBDgMBIgACEQEDEQH/xAAcAAABBAMBAAAAAAAAAAAAAAAAAQIEBQMGBwj/xABGEAABAwIDBAQMBQMCAwkAAAABAAIDBBEFEiEGMUFREyJhcQcjMkJSU4GRk6HB0RQWkrHwM3LhYvEkQ6I0VGNzgoOUsuL/xAAaAQEAAwEBAQAAAAAAAAAAAAAAAQMEAgUG/8QALBEAAgIBAwMDAgYDAAAAAAAAAAECEQMSITETQVEEIvBh0TIzcYGhsSORwf/aAAwDAQACEQMRAD8A6r+aMK9dJ8FyPzRhXrpPguU4Nw+39KD4Y+yXLQeqg/QFX1sfkmmQPzRhXrpPguR+aMK9dJ8Fyn5KD1UH6AjJQ+ph+GPsnWx+RRA/NGFeuk+C5H5pwr10nwXKfkoBvig/QEyeChmgkiEUIzsLb9GNLhOrj8kUQfzbg/8A3l36CnDarCXDqzvPdE4rX49n4IoQyahq3Pb50HROa63HWx+St9nsIp8O/FPmhjaJnNLWPDXOaALakC3sU9SHkUSfzThXrpPguR+acK9dJ8FynhlAd0UB/wDbH2RloPVQfDCjrY/JNED80YV66T4LkfmjCvXSfBcp+Wg9VB+gIyUPCKD9ATrY/IpkD80YV66T4LlLw3GKPEpZIqR7nOjaHOzNLdCTz7ll6Oi9VB+gLLAyAXMLI288jQFMckJOkyKMo3JUgvbVKuwF1SVG0tDBUSwPiqs0Ty1xbA4gkcjbXvV2hAUP5roPVVfwHfZH5roPVVfwHfZX2nZ7kadiAofzXQeqrP8A47vsj810Hqqv4Dvsrt8jWC73BYjWU7TbpWpViyo/NdB6qr+A77LC/bbCGOLJHTNcN7TGQVeGspwP6rB2rWcVoaN+Iz1JMMwmykg1JiLbaciCpUWRqRMj20wmV2SM1D3cmxElZfzXQeqq/gO+yh4LR0tNiTa4PihDInRiMTmTNmIN72A83kti/G02XN0rbcwEcWNSKn810Hqqv4Dvsj810Hqqv4DvsrVlbTONmStce5Z2ua8XabqKJso/zXQeqq/gO+yPzXQ8Iqv4Dvsr7+bknsQEfDqyOvpI6mFsjWPFwJGlp9xUlCEAIQhAa6x0pORsT3FuhsFnZT1J3My/3GwTX4hK4nrBo5hNYZqjyQ5/evm3DDftTZsakjOIcvlztH9tyi0PEyP9uiX8MIheokA/0sSiS7slNHY8xvU9OuVX8s4bscBlF3MjiHMi5PsT22P3KRoDXZfLl39g70o5bzvueK70pHI69tOCQpAlB4hLIGOAc6zgwnk8a+9Y3hjDlex7O1rllIGWzheO/wCgpjnSQtF7SRnjZQ4IlMxujiAz/iMjRvLxb5rWsS212ew2UwVGMUz3tNnNhcZC3vteysdrqKmxLZfFqfMY3PpHmxOlwL/ReZBG5mjd2+zRZX4fS48kbl/Ac2melKXaPDqxjZKaoD2EaENNj7VsmDydNA6QeSXaHmvP3g7nqGNfleQ0TaD2artOz2IvbC4SC4cRZd48eHBlTsl6px2Rs4SpBuSr1kZwQhCkAVhnnbC2+93JJUziFmbeb2A7Vr2JVZaLZic1y63L/JsFZCGornk0mesxC7rBwzcR/P57tIEtXbSPyzoSVD6QsLyesRcDtItm/wCotaOwLE52ruJFx7h97rZHGkZZTY+WqLhmubWcWt7tPmf2Ciyva4ljnOyODS1wG7TtTQ/KyFxF2ZDG7XtJ/Y3S2kaC1rRLFfTq3/2VyikUNtjopizO6MZWxtABPF2YH97+xSoaqSF9g82vaxF+Fx8lCcHkeNysY0aMAtf2IznKXnVz5AfcjimSm0XQqg5okuBY6kG1v8f415WVHiNnZSdd1twOtvZ/AtbheGucHC4s64521I/SSFlLnNOpzFlwdfKLd/vbY96pnjT2Lo5GbzDK2QdX3clkWt4bVue0nNeRml/SG8e9UfhR2sxTZ7B6CqwYRNNTMYZXyMzdGcpIt7isU4aWasc9R0BG5eYo9vtqm1BqH43UyC9zG4NDSPYNF2DZfaGtqoYnzSOeSATm43F1wWG+oTYzmja61swvZOQFMKOko7OqZDK/g3/CbJiDiMsLREznbVV8zZY6h0UgcZL6cc3arKjoAxvS1Ztbc3kvEXUk3HGtKRtcYpXJ2Np4JaglzjZvGQ+d3KQXtaeipW6neeJTJ6kzERwizOAHFOc0UsYY3WZ288lytCvTx3f2KpW+RS0MBia7XfI/6IsXC27S9uXIJA0AZL3t1pXfRKCbgne45z3BcN2QOvcnlv8AmB9E29mgH2+zRNPk6cGA/NPJsXHeA/XuKgAbsN/KsLPHMc0heYLOb1oXcChxLAXDUsNnDmEgcIn5CLwvC7T+tfP6BGxXDIcSw2ohDrQzxOZIAbEAi1weC8szh9JUSwGSOQxPMeaN12usbXB5EWPtXefC9WvwjZGdkUrmGrkbE0tNszTvHu/dcFyslYLC3dvC9D00Gk3VN9jmTNy2HxrDIwKOrtDICS2QnLmB5HmuybOtp3PaBUNMd8zQfOXmKRhYbO6w4LoPg3xmWH/gppHEx9ZuY36pO72b/arulGb9yGpxWx6JCVU+AVhnh6J5vYXCuBuWgqBIlWKoeIonPPAXREN0itrpjJO7LuZ1QOZWt1U+ad0u9jSXAcw3Qf8AUbq1q5eipXSHygxzyqCa7YpR6LI2e/UrfijSMU5Wx4dl6Nm/KYmk993n5n5LFnIDnuaXdHIc7RxBT5PGOqWt3kMlZ7B9ifcscj7OE7RdknlAc+IVyRSxhPRFzbZ4njQA2v2g80dEbjoJWm+4ZsrvdxS2DGaeMgcb29H7FNMcfmSAX4OFl2cilob1pTf/AENN3H27gPagHO7pCGhjNwH7JLRt1kkDrbgz7pzrOAc9oaweS0cUBkg1ngDtznFz/wC0jX5XT85yMcd7YY5L93V/ZYWlzWPmIvJJ1I2876H7e1PfbNPZwLYoujB5ncfncrlrc6WxNoJOhqwBuLui+rfsqHwwsqJtlGiJjXQNqo5Zd+Zu8XHt3qzJNnZTr0LJB3tI1WteFzaOqpKajwujc1sdZGZZ3Wu7o7jqdxuVmzR2svwvc5RG1jpGiR2VrnAO7ATqu77IsgMDA17ctt45aAfK64S4BrtNRwurfAdo67B5IwyUugzDNG7XTsWI3co9TMtlaButonLStl9on1MTC5wcwi+nLgtza4FoI3EXCEGCofDD46QC40B4qoqap9S8AXtwaFFlqH1EuZ5zPJ0HJW1HA2jhM048YRoOXYvHnkl6mWlbR7mzprEk5btixsbRQ5pLdM7QDkscWgM8mrieqDxKxsL6yoLibEj3BZhaacDdHGPkqW9T9vC2X3OKrkC0hjI/PkN3JXuHjn8AA0JrHZnTTuFiBZvekI/4eNvpuuub7r52OaFk0Lx/pb9E7yszfSjumvN3z9g+oQ02fA7g5tioSp/PJNDs9skhtlc2zgkyXL4HcNWFI1uk0VrluoWs7e7Uw7O4D0oeHYg8GOmivqT6R7BzXcU5Ol88kcHOvC9tFFieJwYNEc7MPJMh5yHePYFzdwdEbjdwP0Vph1BNjFa12ZzyXZ55TvNzqe8lYsQjZFiNVSN1bFM5nsBXrQio+xFbI0b2vFrdbiOSm4TVfgsRgmB0a6zv7Tof52KqkbkfZpuODlY4RR1GKTiGFhuCLvPkjvVkZVyGrR37ZeuNonXuG8RxW9ixFxxXPtk8HrWU8bXm/VaCfZvK3+JpZE1pNyBa6sOB6g4q8tgDR5xU5VeNE2jA7V3BXJHGR+1lPjGlHUf2hqp39eeePi+MOb2kC/3V7XRmVk8Y88Gy11xPRRTs0khOU9nJb8fBglyDXF0TZGdWSn+beHuJ+acXBoMkbc0L/Lb6J/m5Nf4p7ZYBaN50HLm0/t3JbFnjaYAx7nRu1t2HsVpyNLHxgy05LoxvI4djhvCaZI/Oh145SWp7MrnZqd5ik81pNrdx+6cRNfxlM1/aGWv+mwQGISxt8iNoPNxzFOyEWkqyQDub5zvsFkaKi/i4WQj0uI9rr2TDJGxxf0hml4k3yg8/9SEUPc90RE8nVlItE3g0c+y3D3rG5vRwthA68hDnDiNOqPr7QlADLzVJzOdYsY7XMeZ7OziiElueplJc+5y34u5qAZHazThtiGRZR8guO7a4m3FtoqiWOTNDDAynjdwLWN1I9t1um32OHB8BNLA8CvxB2VmvWawaE+2651h+HS1cdVLGSGU0JsTuNhu/dZc7vY1YYtKyOSHRscDvFj7EiSN14WDgL2SjXQb1kfJsT2Oi+DfE3fh/w7naxuy68juXbMFn6WkDb3y6LzzsBTVjsQklihd0JaBmI0JBuF3jZ6KZsZLmEMI0/nvUEGXDKEU8f4iqAa63knzVhq6p1RLdp6oNmgJcTrulk6KO3Rg6n0kYdE1jHVco6rfJ7SvEyNSfRx/hXJtSddSfJneBS07Yho9+rz9EjvEUljo+XU9yZTtdU1WaTcNXdgTr/iq21upf5Kq7prvsiuvuLPeOnij4u6zh2p8gtVRRjzQAmE/iK4DhmsO4JWOzYgXcASfcpfP6uv8AQoQG/wCI7vqkkNoYnDzXEJsWsVR/Zv8AalJBo7+jJ+647fs/7JaMk8ognE1iQRmIG86aheeJmY1ttjRxOobkiqW3hJN2Rx3IDWi/A3BXoSfWlhfc9XqkhYZKOmbSwSw00EZaC0hkbRbW/Lnr7Vox5em5NL6/c5cbNH2S2PGEENe0CPz3HzjzXJdtMOlwba3FqOV7XllS54c03uH9cfJwXpmRvS0jZWhoczRwA+a88eEmIN24xdjzdznxvB7DG1aPT5HKbXlWjmUUka2Mske7T9luPg4i6RpicBlZPq7iQRp+xWjNcYnHW1tCukeDShfJE6oynLNI1wHY2/1K20p7M5to7bs+5v4ZzAALW/ZWyq8CgMVOSRa9vkrQKxFYKvxhl4mO5Gx7FYLDVR9LC9nMLuLqSZzNXFlGb5GO4jRxVHXxClqXSFt6eYWcBw/zxV43qvcx+nAjtWKohZMx8MwsDxG8HgVshIwyRrukDix/XifrcecPSCaQ+BwkjdcHyXgaHv7VlmjNK/8ADVQvHvY4f/YfZMPSU4uMskTuerXexaCsS8Etw4GN/Nou33IbDIP6MzSObZMv72QWQSjQmJx4ON2+w7x7kn4WQ+QGvHNjgf2UkC9Eb+NmjHaX5j8kdJFDfo2l7h5z9LdwSfhpR5WVna42QDTw+SOld3WYPqfkgARlwM1QS2P0uLj2KJjFeKLDanEJWWp6Vl+jB9ze8lTA187jLM6zQPKI0HYB9kOoIsZjNC+Ifgi09Ix2t77yTzUS4JjycdhosX2sxiXEamJzQ5waHOabMHANHIBb+/ZSem2PxGGlp3GV1M9rG7i421PeVvtNhFDD1aembG0C17m9u3VZsRYaqjqIohq6JzWD2LI15NWvdUeaGG8ERvcEZh3FA3tvuDhdNiIMbCBYZRYexPZG+aRscYJc5wAA4lZDWd22SZTCFoiY1rNLW5LpDQAxobbKBoubbIUcjKaKKxvZrfcLLpLBZjQeAQg1WhhdVziOxDd5PJT8QmbnEMWkcehtxUiVkOF07mwE9JJxO9QsPhdPUi5uGnM4rw549CWJfifJvc9b19kSjeloRfSWU69gSUfioJZ+zK1R66fp6o5T1W9UAKRW+IpYoONruUWtTkuI7HFdu7Ew8WfLJ6DD/PkkozfO88IyU6LxWFyOO97rfz5rHSaUtS7/AE2UKOnSvpYa5f7C058RU/8AlhLF1qWcciCsdL/2ept6H1TqM5oqhg4x3VePdxX0f/RLhmWn8ZQzNPmnMijJlilhO9wzN703CnDpnxu3ObZYaVxp6tuY+S7Kf2XcXShL9Uw1ba/cyUMwjlMUh6r+q6/ArzbttiTMT2vxSthN4nzZIz6TGAMB9uW67l4SK12DbO4nVRHLIYcsZHN2n1K87SASQhw00v8AcLd6SDUWn24Ksjtp+QcGXjmc3OxrgXt5jiuw7GVcULouiaCw2Fm8Rw+S45BIAbHjuC6h4NpYzSxEC74iYu7LqPkVpnBzaaZEZ0qZ3ODKYmFnk20ssgULCJOko27urp7FNC0FIJEqEBVYpT2f07BpudZQhZ7MpPWOgPNbC5oc0tO4qlrqR0Dszb5DoD6KvxztUzNlh3RBmgZPGYp25mj3gqoqKKooiXx2lhO/Td3j6q9zBwAf1SfP+6CHR2N7cnDcVoUmjO1Zq/iJTpmiPEjVv+Efhi4+Lkieex9j81e1FFTVF88dnHe9nVKiPwWMizahw/uYHfZXLIjnSyt/D5T15YmH+65+SA6CInKDK4ekLD3KzjwaFuklQ5w5NYB91Lp6SmgI6KMFw85+p/woeRDSysgoKirLX1JMcfdY27BwVzFCyNgihYGtB0aDv7SsjWl2pOg3koLmgEMG/e47yqnJs6SoHuAblabjznc03F6yLAtm8QxapH9KncWt56aAdpNgptBSGU55GkRjcOa554fMTfFRYXhEbiG1Ejp5Rzay2UfqcD7Fmyz7I04cfdnF4wWsaHG5AFytj2HFM7GCKhmZ4ZeLsN9fl+y17cNRr3qVhdQaTEqeYOtlkF+7j8iVSaT0psy2HKLAAgdXsC2NaJsrV2EZc6+UgbuC3tCDVq2qNROXnySbN7lYNH4HDr3tLLuuq7CYDVVQJHi2au+izYvUCaq6MHqx6fdeFC4wlmlyz0ZxTksa4XIYdH01UwehqUtfN0tU9wN8vVCz4cBTYdNUu3nd/O9QaZhmqI27yXAn6rmUdOOMO73IVSk5dkWGI+KpKeC/afZ/uscOmGSuPnPsm4zLesDB5jbJZOrhMQ9J5K6n+ZP6I5ivZH6sKI3p6s/+H90uGEGZzRxYQm0FvwtaeUf3TMKcG1sV+NwuYLfF87kyVqYlHIY6yM8A63v0T8Tb0dY8Dc4AhRqgmOeQcQ42U/GQHsgqAdHC31RK8Uo90yX+Yn5NO8Mz+k8H3TNdqKiNp7d64ls3TDEMUhpH/wBMuzEdg/gXRvCzj8bqOHAI3Nc5snTz6+RpZo795Wq7C0cjZJJzG2/SANdxIG/6L0oTrEpszyj7nEx7bbNnCzDX0sYbA/qvA3NPBRtlcekwmqDs3iHu8YANx3XHyXcKjBqfGtm5enivHIzI628do7ivPeLYfU4Hi8uHVTLSRO3kf1Gnc4dnFW45+6mcuNxtHo7ZnGQ5jb6tPlW+i28G4uFxDwe4yJqZkTnXki6jgTy3H3LsWEVQqKVoPlMABWgpJyEIQAkc0OaWuFweCVCAqarDyzWDVvo8u5QQ4xkgAg8QVsllhnpopx1268xvVscrWzKJYe6KLM129pB7EWZzt/6VOmwx3/KeD2OWB1BUjzAe4iyuU4+Slwl4MFm8ZCRyASgtHktB71mFBU8YwO0uCkxYZuMr/Y1Q5xChJlcM0rrNu53BWNJh1rOn/SNynQwRxC0bR3rKqp5W9kXwxVuxpAAFtAFw7w/PzbS4VHfVtG8273//AJXcJXtjYXvcGtaC5zjuAG8leZvCHtAzaja2orqWxpWMbT0xv5TGk9b2kk91lUXIk7C4JBiJkkrIs7XHI3utr7VRbQ4TNgeLz4fUX6nWjf6TD5JH7d4XVthcOdTUUDC0ZmtANufFW/hS2LdjuAQ1NBFnxPDmXYG75mHymdp4jt04lCTSdgdp5Zf+GqHXkZ5x85vNdowiuNXABve0b+YXlvB600GIRVGtmm0jbW04ru2zuJh9MHtlABb5YO//AH+6EG4spW0VLKymaS4gkcSStZDXvlEeoe85bHmVulkzoo8+fI3Nztqsef0iyVXY0YvUOFtrkpsZe2mpIKVmm7TsCwYEzPVl53Mb81NxbDJKqQSxSAPAsGncnYZRSUUErnWMhF+rrfRUPDJ+pUmtkWrJBYaT3ZT1kokrJXcS4+5TK/qUFIzja6qi2QyZXAh/KxurLHDkdTs1GWPcskU3HI33L2kpQiLhpvSV1/V/dRqB4FXCT6SzYXrR151/p/dQIHFs0ZB88KO2N/ORp3miZinUrZR23SY9iDaHYqrxBwzOo4nPtzLdwTsda4Vmaxs9o1H87Fom0uz23GJmtgwqqjlwestemkkDCBlAIFxqDa+/itWDH/nknwynI/8AFF9zjn4qasxF01Q50k9Q+73c3E6D32C6hs5g8lBR0oeDcx2d/fe7vmtNw7Y/H6XHIW1WC4gGxzgOc2le5vfmAtpvuu57N0crI6dtTSSNyEaSRkcTzW6eLXBxKNajLUWmzEUjKJ8MjCWHXXiTvWseFTY+iqdl6rEoInfjqCMzRyX1yDV7e0W1710YANFrCyjV7YHUc7alzGwujcH5zYWtY3U4sKhFLwcTyOUm/J5ZwDEzhuIMl/5buq8Dlz9i7xsti2drJMwLSNbcQvPHRZZHwQnpgxxY0s62cNNri3NdU8H1NikdHC2ogeMoLW33hvC6uKztTSHNBabgjRKomFsmbStbOLEbualoAQhCAEIQgEsiw5JUIAQhCAEhNglTZGh7C0mwcLaIDnvhrxeah2UZSQPymvl6N7mnzALke3RcW2bw44hicbAB0UVnvJ4gEfVdL2g8EWJVBnloNoHTRhznxU1W1zrEm9g7Np7lH2S8Hm0+FVcz6uCi6N7W2LKjMbg/296A3rZbDzZma2nWdZbeO0aqswalnpWubM1gFvNN1YyPbGxznuaxgBJc42AAQHAvDTgUWFbSxVlLC2OCvjMjwwWBlB1Peb/JQth8dNPDJRyytYYxeNz9xbfd3i/zWxeGPaXAMbwyihwuvjq6mCcuvFcta21vK3FaHhezGK4pEJadghiIuHyOy3QHqdCEIBAghKhANyi97C6xTU0M4tNEx/eFnQuXFNcE27MEVNDC1zYoY2h2jgBvTBQUjZBIKeIOG45RopSFDhF9idT8jcoI1AKUADcEqF1SuzkEIQpAhtZabtn4PcO2tqhV1dZXQTsY1jejeCxoBO5pBGt1uaEBoGBeCzCcHkMzKuomlOmeQDdy0W50OHwUQAiBJA3lTEIACEIQAhCEAIQhACEIQAhCEAIQhAFghCEAJsjQ5ha5oc0ixadxTkIDWH+D7ZF8/THZ+ia/TSNmRum7QWHyVvTYJhtK3JT0cbG8hdWCEAqEIQAhCEAIQhACEIQAhCEAIQhACEIQAhCEAIQhACEIQAhCEAIQhACEIQAhCEAIQhACEIQAhCE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50661" y="1669143"/>
            <a:ext cx="10706340" cy="1107996"/>
          </a:xfrm>
          <a:prstGeom prst="rect">
            <a:avLst/>
          </a:prstGeom>
          <a:noFill/>
        </p:spPr>
        <p:txBody>
          <a:bodyPr wrap="square" rtlCol="0">
            <a:spAutoFit/>
          </a:bodyPr>
          <a:lstStyle/>
          <a:p>
            <a:pPr algn="just"/>
            <a:r>
              <a:rPr lang="en-US" sz="2200" dirty="0">
                <a:latin typeface="Calibri" pitchFamily="34" charset="0"/>
                <a:cs typeface="Calibri" pitchFamily="34" charset="0"/>
              </a:rPr>
              <a:t>The IoT-based Building Monitoring System optimizes energy management in buildings, offering real-time monitoring, optimization, and future potential for advanced analytics and renewable energy integration, enhancing efficiency and sustainability.</a:t>
            </a:r>
            <a:endParaRPr lang="en-US" sz="2200" dirty="0">
              <a:latin typeface="Times New Roman" pitchFamily="18" charset="0"/>
              <a:cs typeface="Times New Roman" pitchFamily="18" charset="0"/>
            </a:endParaRPr>
          </a:p>
        </p:txBody>
      </p:sp>
      <p:pic>
        <p:nvPicPr>
          <p:cNvPr id="13" name="Picture 12"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2"/>
          <a:stretch>
            <a:fillRect/>
          </a:stretch>
        </p:blipFill>
        <p:spPr>
          <a:xfrm>
            <a:off x="344128" y="108599"/>
            <a:ext cx="2054943" cy="963117"/>
          </a:xfrm>
          <a:prstGeom prst="rect">
            <a:avLst/>
          </a:prstGeom>
        </p:spPr>
      </p:pic>
    </p:spTree>
    <p:extLst>
      <p:ext uri="{BB962C8B-B14F-4D97-AF65-F5344CB8AC3E}">
        <p14:creationId xmlns:p14="http://schemas.microsoft.com/office/powerpoint/2010/main" val="33382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6FFDB-9B16-9078-CF1E-8A047F49656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3CD8092F-DD83-F4DD-071A-C4CA2979DEB2}"/>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84A71AAE-8BA2-BB8C-5F06-732F98109E11}"/>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DA4E5EC3-DAD6-7CAE-DA4C-B2BEE08E8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8" name="Google Shape;109;p13">
            <a:extLst>
              <a:ext uri="{FF2B5EF4-FFF2-40B4-BE49-F238E27FC236}">
                <a16:creationId xmlns:a16="http://schemas.microsoft.com/office/drawing/2014/main" id="{F450B05E-4B47-CAF1-032A-979E7BCB9280}"/>
              </a:ext>
            </a:extLst>
          </p:cNvPr>
          <p:cNvSpPr txBox="1">
            <a:spLocks/>
          </p:cNvSpPr>
          <p:nvPr/>
        </p:nvSpPr>
        <p:spPr>
          <a:xfrm>
            <a:off x="2921176" y="308137"/>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4E09111-B2E7-9085-8B29-9957CE8D7FA5}"/>
              </a:ext>
            </a:extLst>
          </p:cNvPr>
          <p:cNvSpPr txBox="1"/>
          <p:nvPr/>
        </p:nvSpPr>
        <p:spPr>
          <a:xfrm>
            <a:off x="429658" y="1654842"/>
            <a:ext cx="11611778" cy="3785652"/>
          </a:xfrm>
          <a:prstGeom prst="rect">
            <a:avLst/>
          </a:prstGeom>
          <a:noFill/>
        </p:spPr>
        <p:txBody>
          <a:bodyPr wrap="square">
            <a:spAutoFit/>
          </a:bodyPr>
          <a:lstStyle/>
          <a:p>
            <a:pPr marL="0" indent="0" algn="just">
              <a:buFont typeface="Wingdings 2" panose="05020102010507070707" pitchFamily="18" charset="2"/>
              <a:buNone/>
              <a:defRPr/>
            </a:pPr>
            <a:r>
              <a:rPr lang="en-US" sz="1600" dirty="0">
                <a:solidFill>
                  <a:srgbClr val="000000"/>
                </a:solidFill>
                <a:latin typeface="Calibri" panose="020F0502020204030204" pitchFamily="34" charset="0"/>
                <a:cs typeface="Calibri" panose="020F0502020204030204" pitchFamily="34" charset="0"/>
              </a:rPr>
              <a:t>[1] [</a:t>
            </a:r>
            <a:r>
              <a:rPr lang="en-IN" sz="1600" b="0" i="0" dirty="0">
                <a:solidFill>
                  <a:srgbClr val="1F1F1F"/>
                </a:solidFill>
                <a:effectLst/>
                <a:highlight>
                  <a:srgbClr val="FFFFFF"/>
                </a:highlight>
                <a:latin typeface="Calibri" panose="020F0502020204030204" pitchFamily="34" charset="0"/>
                <a:cs typeface="Calibri" panose="020F0502020204030204" pitchFamily="34" charset="0"/>
              </a:rPr>
              <a:t>Muhammad Uzair, Salah Yacoub Al-</a:t>
            </a:r>
            <a:r>
              <a:rPr lang="en-IN" sz="1600" b="0" i="0" dirty="0" err="1">
                <a:solidFill>
                  <a:srgbClr val="1F1F1F"/>
                </a:solidFill>
                <a:effectLst/>
                <a:highlight>
                  <a:srgbClr val="FFFFFF"/>
                </a:highlight>
                <a:latin typeface="Calibri" panose="020F0502020204030204" pitchFamily="34" charset="0"/>
                <a:cs typeface="Calibri" panose="020F0502020204030204" pitchFamily="34" charset="0"/>
              </a:rPr>
              <a:t>Kafrawi</a:t>
            </a:r>
            <a:r>
              <a:rPr lang="en-IN" sz="1600" b="0" i="0" dirty="0">
                <a:solidFill>
                  <a:srgbClr val="1F1F1F"/>
                </a:solidFill>
                <a:effectLst/>
                <a:highlight>
                  <a:srgbClr val="FFFFFF"/>
                </a:highlight>
                <a:latin typeface="Calibri" panose="020F0502020204030204" pitchFamily="34" charset="0"/>
                <a:cs typeface="Calibri" panose="020F0502020204030204" pitchFamily="34" charset="0"/>
              </a:rPr>
              <a:t>, Karam </a:t>
            </a:r>
            <a:r>
              <a:rPr lang="en-IN" sz="1600" b="0" i="0" dirty="0" err="1">
                <a:solidFill>
                  <a:srgbClr val="1F1F1F"/>
                </a:solidFill>
                <a:effectLst/>
                <a:highlight>
                  <a:srgbClr val="FFFFFF"/>
                </a:highlight>
                <a:latin typeface="Calibri" panose="020F0502020204030204" pitchFamily="34" charset="0"/>
                <a:cs typeface="Calibri" panose="020F0502020204030204" pitchFamily="34" charset="0"/>
              </a:rPr>
              <a:t>Manaf</a:t>
            </a:r>
            <a:r>
              <a:rPr lang="en-IN" sz="1600" b="0" i="0" dirty="0">
                <a:solidFill>
                  <a:srgbClr val="1F1F1F"/>
                </a:solidFill>
                <a:effectLst/>
                <a:highlight>
                  <a:srgbClr val="FFFFFF"/>
                </a:highlight>
                <a:latin typeface="Calibri" panose="020F0502020204030204" pitchFamily="34" charset="0"/>
                <a:cs typeface="Calibri" panose="020F0502020204030204" pitchFamily="34" charset="0"/>
              </a:rPr>
              <a:t> Al-</a:t>
            </a:r>
            <a:r>
              <a:rPr lang="en-IN" sz="1600" b="0" i="0" dirty="0" err="1">
                <a:solidFill>
                  <a:srgbClr val="1F1F1F"/>
                </a:solidFill>
                <a:effectLst/>
                <a:highlight>
                  <a:srgbClr val="FFFFFF"/>
                </a:highlight>
                <a:latin typeface="Calibri" panose="020F0502020204030204" pitchFamily="34" charset="0"/>
                <a:cs typeface="Calibri" panose="020F0502020204030204" pitchFamily="34" charset="0"/>
              </a:rPr>
              <a:t>Janadi</a:t>
            </a:r>
            <a:r>
              <a:rPr lang="en-IN" sz="1600" b="0" i="0" dirty="0">
                <a:solidFill>
                  <a:srgbClr val="1F1F1F"/>
                </a:solidFill>
                <a:effectLst/>
                <a:highlight>
                  <a:srgbClr val="FFFFFF"/>
                </a:highlight>
                <a:latin typeface="Calibri" panose="020F0502020204030204" pitchFamily="34" charset="0"/>
                <a:cs typeface="Calibri" panose="020F0502020204030204" pitchFamily="34" charset="0"/>
              </a:rPr>
              <a:t>, and Ibrahim Abdulrahman Al-</a:t>
            </a:r>
            <a:r>
              <a:rPr lang="en-IN" sz="1600" b="0" i="0" dirty="0" err="1">
                <a:solidFill>
                  <a:srgbClr val="1F1F1F"/>
                </a:solidFill>
                <a:effectLst/>
                <a:highlight>
                  <a:srgbClr val="FFFFFF"/>
                </a:highlight>
                <a:latin typeface="Calibri" panose="020F0502020204030204" pitchFamily="34" charset="0"/>
                <a:cs typeface="Calibri" panose="020F0502020204030204" pitchFamily="34" charset="0"/>
              </a:rPr>
              <a:t>Bulushi</a:t>
            </a:r>
            <a:r>
              <a:rPr lang="en-US" sz="1600" dirty="0">
                <a:solidFill>
                  <a:srgbClr val="000000"/>
                </a:solidFill>
                <a:latin typeface="Calibri" panose="020F0502020204030204" pitchFamily="34" charset="0"/>
                <a:cs typeface="Calibri" panose="020F0502020204030204" pitchFamily="34" charset="0"/>
              </a:rPr>
              <a:t>]. (2022). A Low-Cost IoT   </a:t>
            </a:r>
          </a:p>
          <a:p>
            <a:pPr marL="0" indent="0" algn="just">
              <a:buFont typeface="Wingdings 2" panose="05020102010507070707" pitchFamily="18" charset="2"/>
              <a:buNone/>
              <a:defRPr/>
            </a:pPr>
            <a:r>
              <a:rPr lang="en-US" sz="1600" dirty="0">
                <a:solidFill>
                  <a:srgbClr val="000000"/>
                </a:solidFill>
                <a:latin typeface="Calibri" panose="020F0502020204030204" pitchFamily="34" charset="0"/>
                <a:cs typeface="Calibri" panose="020F0502020204030204" pitchFamily="34" charset="0"/>
              </a:rPr>
              <a:t>      Based Buildings Management System (BMS). International Journal of Electronics and Communication Engineering &amp; Technology   </a:t>
            </a:r>
          </a:p>
          <a:p>
            <a:pPr marL="0" indent="0" algn="just">
              <a:buFont typeface="Wingdings 2" panose="05020102010507070707" pitchFamily="18" charset="2"/>
              <a:buNone/>
              <a:defRPr/>
            </a:pPr>
            <a:r>
              <a:rPr lang="en-US" sz="1600" dirty="0">
                <a:solidFill>
                  <a:srgbClr val="000000"/>
                </a:solidFill>
                <a:latin typeface="Calibri" panose="020F0502020204030204" pitchFamily="34" charset="0"/>
                <a:cs typeface="Calibri" panose="020F0502020204030204" pitchFamily="34" charset="0"/>
              </a:rPr>
              <a:t>      (IJECES).</a:t>
            </a:r>
          </a:p>
          <a:p>
            <a:pPr marL="0" indent="0" algn="just">
              <a:buFont typeface="Wingdings 2" panose="05020102010507070707" pitchFamily="18" charset="2"/>
              <a:buNone/>
              <a:defRPr/>
            </a:pPr>
            <a:endParaRPr lang="en-IN" sz="1600" dirty="0">
              <a:solidFill>
                <a:srgbClr val="000000"/>
              </a:solidFill>
              <a:latin typeface="Calibri" panose="020F0502020204030204" pitchFamily="34" charset="0"/>
              <a:cs typeface="Calibri" panose="020F0502020204030204" pitchFamily="34" charset="0"/>
            </a:endParaRP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[2] [</a:t>
            </a:r>
            <a:r>
              <a:rPr lang="en-US" sz="1600" dirty="0" err="1">
                <a:latin typeface="Calibri" panose="020F0502020204030204" pitchFamily="34" charset="0"/>
                <a:cs typeface="Calibri" panose="020F0502020204030204" pitchFamily="34" charset="0"/>
              </a:rPr>
              <a:t>K.Aljumaili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M.Gupta</a:t>
            </a:r>
            <a:r>
              <a:rPr lang="en-US" sz="1600" dirty="0">
                <a:latin typeface="Calibri" panose="020F0502020204030204" pitchFamily="34" charset="0"/>
                <a:cs typeface="Calibri" panose="020F0502020204030204" pitchFamily="34" charset="0"/>
              </a:rPr>
              <a:t>, et al]. (2022). Integration of IoT and Machine Learning for Building Energy Management. Energy Reports.</a:t>
            </a:r>
          </a:p>
          <a:p>
            <a:pPr marL="0" indent="0" algn="just">
              <a:buFont typeface="Wingdings 2" panose="05020102010507070707" pitchFamily="18" charset="2"/>
              <a:buNone/>
              <a:defRPr/>
            </a:pPr>
            <a:endParaRPr lang="en-IN" sz="1600" dirty="0">
              <a:solidFill>
                <a:srgbClr val="000000"/>
              </a:solidFill>
              <a:latin typeface="Calibri" panose="020F0502020204030204" pitchFamily="34" charset="0"/>
              <a:cs typeface="Calibri" panose="020F0502020204030204" pitchFamily="34" charset="0"/>
            </a:endParaRP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[3] [M. </a:t>
            </a:r>
            <a:r>
              <a:rPr lang="en-US" sz="1600" dirty="0" err="1">
                <a:latin typeface="Calibri" panose="020F0502020204030204" pitchFamily="34" charset="0"/>
                <a:cs typeface="Calibri" panose="020F0502020204030204" pitchFamily="34" charset="0"/>
              </a:rPr>
              <a:t>Weitkemper</a:t>
            </a:r>
            <a:r>
              <a:rPr lang="en-US" sz="1600" dirty="0">
                <a:latin typeface="Calibri" panose="020F0502020204030204" pitchFamily="34" charset="0"/>
                <a:cs typeface="Calibri" panose="020F0502020204030204" pitchFamily="34" charset="0"/>
              </a:rPr>
              <a:t>, F. </a:t>
            </a:r>
            <a:r>
              <a:rPr lang="en-US" sz="1600" dirty="0" err="1">
                <a:latin typeface="Calibri" panose="020F0502020204030204" pitchFamily="34" charset="0"/>
                <a:cs typeface="Calibri" panose="020F0502020204030204" pitchFamily="34" charset="0"/>
              </a:rPr>
              <a:t>Michahelles</a:t>
            </a:r>
            <a:r>
              <a:rPr lang="en-US" sz="1600" dirty="0">
                <a:latin typeface="Calibri" panose="020F0502020204030204" pitchFamily="34" charset="0"/>
                <a:cs typeface="Calibri" panose="020F0502020204030204" pitchFamily="34" charset="0"/>
              </a:rPr>
              <a:t>]. (2021). Smart Buildings and the Internet of Things. IEEE Internet of Things Journal.</a:t>
            </a:r>
          </a:p>
          <a:p>
            <a:pPr marL="0" indent="0" algn="just">
              <a:buFont typeface="Wingdings 2" panose="05020102010507070707" pitchFamily="18" charset="2"/>
              <a:buNone/>
              <a:defRPr/>
            </a:pPr>
            <a:endParaRPr lang="en-IN" sz="1600" dirty="0">
              <a:solidFill>
                <a:srgbClr val="000000"/>
              </a:solidFill>
              <a:latin typeface="Calibri" panose="020F0502020204030204" pitchFamily="34" charset="0"/>
              <a:cs typeface="Calibri" panose="020F0502020204030204" pitchFamily="34" charset="0"/>
            </a:endParaRP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[4] [N.H.A. </a:t>
            </a:r>
            <a:r>
              <a:rPr lang="en-US" sz="1600" dirty="0" err="1">
                <a:latin typeface="Calibri" panose="020F0502020204030204" pitchFamily="34" charset="0"/>
                <a:cs typeface="Calibri" panose="020F0502020204030204" pitchFamily="34" charset="0"/>
              </a:rPr>
              <a:t>Kamarudin</a:t>
            </a:r>
            <a:r>
              <a:rPr lang="en-US" sz="1600" dirty="0">
                <a:latin typeface="Calibri" panose="020F0502020204030204" pitchFamily="34" charset="0"/>
                <a:cs typeface="Calibri" panose="020F0502020204030204" pitchFamily="34" charset="0"/>
              </a:rPr>
              <a:t>, M.F.A. Rasid, et al]. (2021). A Survey on IoT Applications in Building Energy Management Systems. IEEE </a:t>
            </a: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      Access.</a:t>
            </a:r>
          </a:p>
          <a:p>
            <a:pPr marL="0" indent="0" algn="just">
              <a:buFont typeface="Wingdings 2" panose="05020102010507070707" pitchFamily="18" charset="2"/>
              <a:buNone/>
              <a:defRPr/>
            </a:pPr>
            <a:endParaRPr lang="en-IN" sz="1600" dirty="0">
              <a:solidFill>
                <a:srgbClr val="000000"/>
              </a:solidFill>
              <a:latin typeface="Calibri" panose="020F0502020204030204" pitchFamily="34" charset="0"/>
              <a:cs typeface="Calibri" panose="020F0502020204030204" pitchFamily="34" charset="0"/>
            </a:endParaRP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[5] [Muhammad </a:t>
            </a:r>
            <a:r>
              <a:rPr lang="en-US" sz="1600" dirty="0" err="1">
                <a:latin typeface="Calibri" panose="020F0502020204030204" pitchFamily="34" charset="0"/>
                <a:cs typeface="Calibri" panose="020F0502020204030204" pitchFamily="34" charset="0"/>
              </a:rPr>
              <a:t>Saidu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Aliero,Muhammad</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Asif,Imran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Ghani,Muhammad</a:t>
            </a:r>
            <a:r>
              <a:rPr lang="en-US" sz="1600" dirty="0">
                <a:latin typeface="Calibri" panose="020F0502020204030204" pitchFamily="34" charset="0"/>
                <a:cs typeface="Calibri" panose="020F0502020204030204" pitchFamily="34" charset="0"/>
              </a:rPr>
              <a:t> Fermi Pasha </a:t>
            </a:r>
            <a:r>
              <a:rPr lang="en-US" sz="1600" dirty="0" err="1">
                <a:latin typeface="Calibri" panose="020F0502020204030204" pitchFamily="34" charset="0"/>
                <a:cs typeface="Calibri" panose="020F0502020204030204" pitchFamily="34" charset="0"/>
              </a:rPr>
              <a:t>andSeung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Ryul</a:t>
            </a:r>
            <a:r>
              <a:rPr lang="en-US" sz="1600" dirty="0">
                <a:latin typeface="Calibri" panose="020F0502020204030204" pitchFamily="34" charset="0"/>
                <a:cs typeface="Calibri" panose="020F0502020204030204" pitchFamily="34" charset="0"/>
              </a:rPr>
              <a:t> Jeong]. (2020). Systematic Review     </a:t>
            </a: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      Analysis on Smart Building: Challenges and Opportunities. MDPI</a:t>
            </a:r>
          </a:p>
          <a:p>
            <a:pPr marL="0" indent="0" algn="just">
              <a:buFont typeface="Wingdings 2" panose="05020102010507070707" pitchFamily="18" charset="2"/>
              <a:buNone/>
              <a:defRPr/>
            </a:pPr>
            <a:endParaRPr lang="en-IN" sz="1600" dirty="0">
              <a:solidFill>
                <a:srgbClr val="000000"/>
              </a:solidFill>
              <a:latin typeface="Calibri" panose="020F0502020204030204" pitchFamily="34" charset="0"/>
              <a:cs typeface="Calibri" panose="020F0502020204030204" pitchFamily="34" charset="0"/>
            </a:endParaRPr>
          </a:p>
          <a:p>
            <a:pPr marL="0" indent="0" algn="just">
              <a:buFont typeface="Wingdings 2" panose="05020102010507070707" pitchFamily="18" charset="2"/>
              <a:buNone/>
              <a:defRPr/>
            </a:pPr>
            <a:r>
              <a:rPr lang="en-US" sz="1600" dirty="0">
                <a:latin typeface="Calibri" panose="020F0502020204030204" pitchFamily="34" charset="0"/>
                <a:cs typeface="Calibri" panose="020F0502020204030204" pitchFamily="34" charset="0"/>
              </a:rPr>
              <a:t>[6] </a:t>
            </a:r>
            <a:r>
              <a:rPr lang="en-US" sz="1600" dirty="0">
                <a:solidFill>
                  <a:srgbClr val="000000"/>
                </a:solidFill>
                <a:latin typeface="Calibri" panose="020F0502020204030204" pitchFamily="34" charset="0"/>
                <a:cs typeface="Calibri" panose="020F0502020204030204" pitchFamily="34" charset="0"/>
              </a:rPr>
              <a:t>[Peter </a:t>
            </a:r>
            <a:r>
              <a:rPr lang="en-US" sz="1600" dirty="0" err="1">
                <a:solidFill>
                  <a:srgbClr val="000000"/>
                </a:solidFill>
                <a:latin typeface="Calibri" panose="020F0502020204030204" pitchFamily="34" charset="0"/>
                <a:cs typeface="Calibri" panose="020F0502020204030204" pitchFamily="34" charset="0"/>
              </a:rPr>
              <a:t>Minarčík</a:t>
            </a:r>
            <a:r>
              <a:rPr lang="en-US" sz="1600" dirty="0">
                <a:solidFill>
                  <a:srgbClr val="000000"/>
                </a:solidFill>
                <a:latin typeface="Calibri" panose="020F0502020204030204" pitchFamily="34" charset="0"/>
                <a:cs typeface="Calibri" panose="020F0502020204030204" pitchFamily="34" charset="0"/>
              </a:rPr>
              <a:t>, Hynek </a:t>
            </a:r>
            <a:r>
              <a:rPr lang="en-US" sz="1600" dirty="0" err="1">
                <a:solidFill>
                  <a:srgbClr val="000000"/>
                </a:solidFill>
                <a:latin typeface="Calibri" panose="020F0502020204030204" pitchFamily="34" charset="0"/>
                <a:cs typeface="Calibri" panose="020F0502020204030204" pitchFamily="34" charset="0"/>
              </a:rPr>
              <a:t>Procházka</a:t>
            </a:r>
            <a:r>
              <a:rPr lang="en-US" sz="1600" dirty="0">
                <a:solidFill>
                  <a:srgbClr val="000000"/>
                </a:solidFill>
                <a:latin typeface="Calibri" panose="020F0502020204030204" pitchFamily="34" charset="0"/>
                <a:cs typeface="Calibri" panose="020F0502020204030204" pitchFamily="34" charset="0"/>
              </a:rPr>
              <a:t>, Martin </a:t>
            </a:r>
            <a:r>
              <a:rPr lang="en-US" sz="1600" dirty="0" err="1">
                <a:solidFill>
                  <a:srgbClr val="000000"/>
                </a:solidFill>
                <a:latin typeface="Calibri" panose="020F0502020204030204" pitchFamily="34" charset="0"/>
                <a:cs typeface="Calibri" panose="020F0502020204030204" pitchFamily="34" charset="0"/>
              </a:rPr>
              <a:t>Gulan</a:t>
            </a:r>
            <a:r>
              <a:rPr lang="en-US" sz="1600" dirty="0">
                <a:solidFill>
                  <a:srgbClr val="000000"/>
                </a:solidFill>
                <a:latin typeface="Calibri" panose="020F0502020204030204" pitchFamily="34" charset="0"/>
                <a:cs typeface="Calibri" panose="020F0502020204030204" pitchFamily="34" charset="0"/>
              </a:rPr>
              <a:t>]. (2020). Advanced Supervision of Smart Buildings. Elsevier</a:t>
            </a:r>
            <a:endParaRPr lang="en-IN" sz="1600" dirty="0">
              <a:solidFill>
                <a:srgbClr val="000000"/>
              </a:solidFill>
              <a:latin typeface="Calibri" panose="020F0502020204030204" pitchFamily="34" charset="0"/>
              <a:cs typeface="Calibri" panose="020F0502020204030204" pitchFamily="34" charset="0"/>
            </a:endParaRPr>
          </a:p>
        </p:txBody>
      </p:sp>
      <p:pic>
        <p:nvPicPr>
          <p:cNvPr id="2" name="Picture 1" descr="A black and red logo&#10;&#10;Description automatically generated">
            <a:extLst>
              <a:ext uri="{FF2B5EF4-FFF2-40B4-BE49-F238E27FC236}">
                <a16:creationId xmlns:a16="http://schemas.microsoft.com/office/drawing/2014/main" id="{97F2C2E6-BB63-5756-75DA-C59A9E0F9843}"/>
              </a:ext>
            </a:extLst>
          </p:cNvPr>
          <p:cNvPicPr>
            <a:picLocks noChangeAspect="1"/>
          </p:cNvPicPr>
          <p:nvPr/>
        </p:nvPicPr>
        <p:blipFill>
          <a:blip r:embed="rId2"/>
          <a:stretch>
            <a:fillRect/>
          </a:stretch>
        </p:blipFill>
        <p:spPr>
          <a:xfrm>
            <a:off x="237230" y="108599"/>
            <a:ext cx="1923011" cy="870155"/>
          </a:xfrm>
          <a:prstGeom prst="rect">
            <a:avLst/>
          </a:prstGeom>
        </p:spPr>
      </p:pic>
    </p:spTree>
    <p:extLst>
      <p:ext uri="{BB962C8B-B14F-4D97-AF65-F5344CB8AC3E}">
        <p14:creationId xmlns:p14="http://schemas.microsoft.com/office/powerpoint/2010/main" val="290644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3"/>
          <p:cNvSpPr txBox="1">
            <a:spLocks noGrp="1"/>
          </p:cNvSpPr>
          <p:nvPr>
            <p:ph idx="1"/>
          </p:nvPr>
        </p:nvSpPr>
        <p:spPr>
          <a:xfrm>
            <a:off x="3371139" y="531230"/>
            <a:ext cx="5097697" cy="1166870"/>
          </a:xfrm>
          <a:prstGeom prst="rect">
            <a:avLst/>
          </a:prstGeom>
          <a:noFill/>
          <a:ln>
            <a:noFill/>
          </a:ln>
        </p:spPr>
        <p:txBody>
          <a:bodyPr spcFirstLastPara="1" wrap="square" lIns="91425" tIns="45700" rIns="91425" bIns="45700" anchor="t" anchorCtr="0">
            <a:normAutofit fontScale="92500" lnSpcReduction="10000"/>
          </a:bodyPr>
          <a:lstStyle/>
          <a:p>
            <a:pPr marL="223838" lvl="0" indent="-223838" algn="ctr" rtl="0">
              <a:lnSpc>
                <a:spcPct val="90000"/>
              </a:lnSpc>
              <a:spcBef>
                <a:spcPts val="0"/>
              </a:spcBef>
              <a:spcAft>
                <a:spcPts val="0"/>
              </a:spcAft>
              <a:buSzPts val="8800"/>
              <a:buNone/>
            </a:pPr>
            <a:r>
              <a:rPr lang="en-US"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Calibri" panose="020F0502020204030204" pitchFamily="34" charset="0"/>
                <a:cs typeface="Calibri" panose="020F0502020204030204" pitchFamily="34" charset="0"/>
              </a:rPr>
              <a:t>Thank You</a:t>
            </a:r>
            <a:endParaRP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1CF47E65-EB54-CB63-C8F4-2390A33CAFB5}"/>
              </a:ext>
            </a:extLst>
          </p:cNvPr>
          <p:cNvSpPr>
            <a:spLocks noGrp="1"/>
          </p:cNvSpPr>
          <p:nvPr>
            <p:ph type="dt" sz="half" idx="10"/>
          </p:nvPr>
        </p:nvSpPr>
        <p:spPr/>
        <p:txBody>
          <a:bodyPr/>
          <a:lstStyle/>
          <a:p>
            <a:fld id="{F9C7C488-B346-45B0-893C-DC8479959326}" type="datetime1">
              <a:rPr lang="en-US" smtClean="0"/>
              <a:t>4/10/2024</a:t>
            </a:fld>
            <a:endParaRPr lang="en-IN"/>
          </a:p>
        </p:txBody>
      </p:sp>
      <p:sp>
        <p:nvSpPr>
          <p:cNvPr id="3" name="Footer Placeholder 2">
            <a:extLst>
              <a:ext uri="{FF2B5EF4-FFF2-40B4-BE49-F238E27FC236}">
                <a16:creationId xmlns:a16="http://schemas.microsoft.com/office/drawing/2014/main" id="{247B43A4-C377-1507-EACA-D0B88D4B84A9}"/>
              </a:ext>
            </a:extLst>
          </p:cNvPr>
          <p:cNvSpPr>
            <a:spLocks noGrp="1"/>
          </p:cNvSpPr>
          <p:nvPr>
            <p:ph type="ftr" sz="quarter" idx="11"/>
          </p:nvPr>
        </p:nvSpPr>
        <p:spPr/>
        <p:txBody>
          <a:bodyPr/>
          <a:lstStyle/>
          <a:p>
            <a:r>
              <a:rPr lang="en-US"/>
              <a:t>Department of CSE(IoT), SoCSET, NIET, Gr Noida</a:t>
            </a:r>
            <a:endParaRPr lang="en-IN"/>
          </a:p>
        </p:txBody>
      </p:sp>
      <p:sp>
        <p:nvSpPr>
          <p:cNvPr id="4" name="Slide Number Placeholder 3">
            <a:extLst>
              <a:ext uri="{FF2B5EF4-FFF2-40B4-BE49-F238E27FC236}">
                <a16:creationId xmlns:a16="http://schemas.microsoft.com/office/drawing/2014/main" id="{3A27EC71-61E7-A783-D517-F619016A1D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89" name="Google Shape;189;p24"/>
          <p:cNvSpPr txBox="1">
            <a:spLocks noGrp="1"/>
          </p:cNvSpPr>
          <p:nvPr>
            <p:ph type="title"/>
          </p:nvPr>
        </p:nvSpPr>
        <p:spPr>
          <a:xfrm>
            <a:off x="699797" y="1946245"/>
            <a:ext cx="5097697" cy="4161961"/>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3200"/>
              <a:buFont typeface="Arial"/>
              <a:buNone/>
            </a:pPr>
            <a:r>
              <a:rPr lang="en-US" sz="2400" dirty="0">
                <a:latin typeface="Calibri" panose="020F0502020204030204" pitchFamily="34" charset="0"/>
                <a:ea typeface="Calibri" panose="020F0502020204030204" pitchFamily="34" charset="0"/>
                <a:cs typeface="Calibri" panose="020F0502020204030204" pitchFamily="34" charset="0"/>
                <a:sym typeface="Arial"/>
              </a:rPr>
              <a:t>Feedback from Presentation 1:</a:t>
            </a:r>
            <a:br>
              <a:rPr lang="en-US" sz="2400" dirty="0">
                <a:latin typeface="Calibri" panose="020F0502020204030204" pitchFamily="34" charset="0"/>
                <a:ea typeface="Calibri" panose="020F0502020204030204" pitchFamily="34" charset="0"/>
                <a:cs typeface="Calibri" panose="020F0502020204030204" pitchFamily="34" charset="0"/>
                <a:sym typeface="Arial"/>
              </a:rPr>
            </a:br>
            <a:br>
              <a:rPr lang="en-US" sz="2400" dirty="0">
                <a:latin typeface="Calibri" panose="020F0502020204030204" pitchFamily="34" charset="0"/>
                <a:ea typeface="Calibri" panose="020F0502020204030204" pitchFamily="34" charset="0"/>
                <a:cs typeface="Calibri" panose="020F0502020204030204" pitchFamily="34" charset="0"/>
                <a:sym typeface="Arial"/>
              </a:rPr>
            </a:br>
            <a:r>
              <a:rPr lang="en-US" sz="2400" dirty="0">
                <a:latin typeface="Calibri" panose="020F0502020204030204" pitchFamily="34" charset="0"/>
                <a:ea typeface="Calibri" panose="020F0502020204030204" pitchFamily="34" charset="0"/>
                <a:cs typeface="Calibri" panose="020F0502020204030204" pitchFamily="34" charset="0"/>
                <a:sym typeface="Arial"/>
              </a:rPr>
              <a:t> Add latest research papers, analyze</a:t>
            </a:r>
            <a:br>
              <a:rPr lang="en-US" sz="2400" dirty="0">
                <a:latin typeface="Calibri" panose="020F0502020204030204" pitchFamily="34" charset="0"/>
                <a:ea typeface="Calibri" panose="020F0502020204030204" pitchFamily="34" charset="0"/>
                <a:cs typeface="Calibri" panose="020F0502020204030204" pitchFamily="34" charset="0"/>
                <a:sym typeface="Arial"/>
              </a:rPr>
            </a:br>
            <a:r>
              <a:rPr lang="en-US" sz="2400" dirty="0">
                <a:latin typeface="Calibri" panose="020F0502020204030204" pitchFamily="34" charset="0"/>
                <a:ea typeface="Calibri" panose="020F0502020204030204" pitchFamily="34" charset="0"/>
                <a:cs typeface="Calibri" panose="020F0502020204030204" pitchFamily="34" charset="0"/>
                <a:sym typeface="Arial"/>
              </a:rPr>
              <a:t>deeply</a:t>
            </a:r>
            <a:r>
              <a:rPr lang="en-US" sz="2400" b="0" i="0" dirty="0">
                <a:solidFill>
                  <a:srgbClr val="000000"/>
                </a:solidFill>
                <a:effectLst/>
                <a:highlight>
                  <a:srgbClr val="FFFFFF"/>
                </a:highlight>
                <a:latin typeface="Calibri" panose="020F0502020204030204" pitchFamily="34" charset="0"/>
                <a:cs typeface="Calibri" panose="020F0502020204030204" pitchFamily="34" charset="0"/>
              </a:rPr>
              <a:t> avoid superficial explanation.</a:t>
            </a:r>
            <a:br>
              <a:rPr lang="en-US" sz="2400" dirty="0">
                <a:latin typeface="Calibri" panose="020F0502020204030204" pitchFamily="34" charset="0"/>
                <a:ea typeface="Calibri" panose="020F0502020204030204" pitchFamily="34" charset="0"/>
                <a:cs typeface="Calibri" panose="020F0502020204030204" pitchFamily="34" charset="0"/>
                <a:sym typeface="Arial"/>
              </a:rPr>
            </a:br>
            <a:br>
              <a:rPr lang="en-US" sz="2400" dirty="0">
                <a:latin typeface="Calibri" panose="020F0502020204030204" pitchFamily="34" charset="0"/>
                <a:ea typeface="Calibri" panose="020F0502020204030204" pitchFamily="34" charset="0"/>
                <a:cs typeface="Calibri" panose="020F0502020204030204" pitchFamily="34" charset="0"/>
                <a:sym typeface="Arial"/>
              </a:rPr>
            </a:br>
            <a:endParaRPr sz="24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black and red logo&#10;&#10;Description automatically generated">
            <a:extLst>
              <a:ext uri="{FF2B5EF4-FFF2-40B4-BE49-F238E27FC236}">
                <a16:creationId xmlns:a16="http://schemas.microsoft.com/office/drawing/2014/main" id="{AFFF31B2-7909-6758-1AE7-C2DF754688CD}"/>
              </a:ext>
            </a:extLst>
          </p:cNvPr>
          <p:cNvPicPr>
            <a:picLocks noChangeAspect="1"/>
          </p:cNvPicPr>
          <p:nvPr/>
        </p:nvPicPr>
        <p:blipFill>
          <a:blip r:embed="rId3"/>
          <a:stretch>
            <a:fillRect/>
          </a:stretch>
        </p:blipFill>
        <p:spPr>
          <a:xfrm>
            <a:off x="237230" y="108600"/>
            <a:ext cx="1898125" cy="858894"/>
          </a:xfrm>
          <a:prstGeom prst="rect">
            <a:avLst/>
          </a:prstGeom>
        </p:spPr>
      </p:pic>
      <p:sp>
        <p:nvSpPr>
          <p:cNvPr id="6" name="Google Shape;189;p24">
            <a:extLst>
              <a:ext uri="{FF2B5EF4-FFF2-40B4-BE49-F238E27FC236}">
                <a16:creationId xmlns:a16="http://schemas.microsoft.com/office/drawing/2014/main" id="{CF019D66-9069-0A6A-8373-C331887E72EE}"/>
              </a:ext>
            </a:extLst>
          </p:cNvPr>
          <p:cNvSpPr txBox="1">
            <a:spLocks/>
          </p:cNvSpPr>
          <p:nvPr/>
        </p:nvSpPr>
        <p:spPr>
          <a:xfrm>
            <a:off x="6391331" y="1946245"/>
            <a:ext cx="5097697" cy="4161961"/>
          </a:xfrm>
          <a:prstGeom prst="rect">
            <a:avLst/>
          </a:prstGeom>
        </p:spPr>
        <p:style>
          <a:lnRef idx="2">
            <a:schemeClr val="accent4"/>
          </a:lnRef>
          <a:fillRef idx="1">
            <a:schemeClr val="lt1"/>
          </a:fillRef>
          <a:effectRef idx="0">
            <a:schemeClr val="accent4"/>
          </a:effectRef>
          <a:fontRef idx="minor">
            <a:schemeClr val="dk1"/>
          </a:fontRef>
        </p:style>
        <p:txBody>
          <a:bodyPr spcFirstLastPara="1" vert="horz" wrap="square" lIns="91425" tIns="45700" rIns="91425" bIns="45700" rtlCol="0" anchor="t"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ts val="0"/>
              </a:spcBef>
              <a:buClr>
                <a:schemeClr val="dk2"/>
              </a:buClr>
              <a:buSzPts val="3200"/>
              <a:buFont typeface="Arial"/>
              <a:buNone/>
            </a:pPr>
            <a:r>
              <a:rPr lang="en-US" sz="2400" dirty="0">
                <a:latin typeface="Calibri" panose="020F0502020204030204" pitchFamily="34" charset="0"/>
                <a:ea typeface="Calibri" panose="020F0502020204030204" pitchFamily="34" charset="0"/>
                <a:cs typeface="Calibri" panose="020F0502020204030204" pitchFamily="34" charset="0"/>
                <a:sym typeface="Arial"/>
              </a:rPr>
              <a:t>Feedback for Presentation 2:</a:t>
            </a:r>
            <a:br>
              <a:rPr lang="en-US" sz="2400" dirty="0">
                <a:latin typeface="Calibri" panose="020F0502020204030204" pitchFamily="34" charset="0"/>
                <a:ea typeface="Calibri" panose="020F0502020204030204" pitchFamily="34" charset="0"/>
                <a:cs typeface="Calibri" panose="020F0502020204030204" pitchFamily="34" charset="0"/>
                <a:sym typeface="Arial"/>
              </a:rPr>
            </a:br>
            <a:br>
              <a:rPr lang="en-US" sz="2400" dirty="0">
                <a:latin typeface="Calibri" panose="020F0502020204030204" pitchFamily="34" charset="0"/>
                <a:ea typeface="Calibri" panose="020F0502020204030204" pitchFamily="34" charset="0"/>
                <a:cs typeface="Calibri" panose="020F0502020204030204" pitchFamily="34" charset="0"/>
                <a:sym typeface="Arial"/>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4"/>
          <p:cNvSpPr txBox="1">
            <a:spLocks noGrp="1"/>
          </p:cNvSpPr>
          <p:nvPr>
            <p:ph idx="1"/>
          </p:nvPr>
        </p:nvSpPr>
        <p:spPr>
          <a:xfrm>
            <a:off x="341938" y="1343879"/>
            <a:ext cx="6477059" cy="5012472"/>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Introduction</a:t>
            </a:r>
            <a:endParaRPr sz="2200" dirty="0">
              <a:latin typeface="Calibri" panose="020F0502020204030204" pitchFamily="34" charset="0"/>
              <a:ea typeface="Calibri" panose="020F0502020204030204" pitchFamily="34" charset="0"/>
              <a:cs typeface="Calibri" panose="020F0502020204030204" pitchFamily="34" charset="0"/>
            </a:endParaRPr>
          </a:p>
          <a:p>
            <a:pPr lvl="0" algn="just">
              <a:spcBef>
                <a:spcPts val="1800"/>
              </a:spcBef>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Problem Statement</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Literature Survey</a:t>
            </a:r>
            <a:endParaRPr sz="2200" dirty="0">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Proposed Methodology</a:t>
            </a:r>
            <a:endParaRPr sz="2200" dirty="0">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Hardware /Software Requirements</a:t>
            </a:r>
            <a:endParaRPr sz="2200" dirty="0">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Live Project Progress </a:t>
            </a:r>
            <a:endParaRPr sz="2200" dirty="0">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Conclusion and Future Action Plan</a:t>
            </a:r>
          </a:p>
          <a:p>
            <a:pPr lvl="0" algn="just"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References </a:t>
            </a:r>
          </a:p>
          <a:p>
            <a:pPr marL="0" lvl="0" indent="0" algn="l" rtl="0">
              <a:lnSpc>
                <a:spcPct val="90000"/>
              </a:lnSpc>
              <a:spcBef>
                <a:spcPts val="1800"/>
              </a:spcBef>
              <a:spcAft>
                <a:spcPts val="0"/>
              </a:spcAft>
              <a:buSzPct val="100000"/>
              <a:buNone/>
            </a:pPr>
            <a:endParaRPr sz="2200" dirty="0">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4"/>
          <p:cNvPicPr preferRelativeResize="0"/>
          <p:nvPr/>
        </p:nvPicPr>
        <p:blipFill rotWithShape="1">
          <a:blip r:embed="rId3">
            <a:alphaModFix/>
          </a:blip>
          <a:srcRect/>
          <a:stretch/>
        </p:blipFill>
        <p:spPr>
          <a:xfrm>
            <a:off x="8828383" y="2204062"/>
            <a:ext cx="2720340" cy="2266950"/>
          </a:xfrm>
          <a:prstGeom prst="rect">
            <a:avLst/>
          </a:prstGeom>
          <a:noFill/>
          <a:ln>
            <a:noFill/>
          </a:ln>
        </p:spPr>
      </p:pic>
      <p:sp>
        <p:nvSpPr>
          <p:cNvPr id="3" name="Google Shape;109;p13">
            <a:extLst>
              <a:ext uri="{FF2B5EF4-FFF2-40B4-BE49-F238E27FC236}">
                <a16:creationId xmlns:a16="http://schemas.microsoft.com/office/drawing/2014/main" id="{B3B2044D-06A1-4907-E22F-3567061C87E0}"/>
              </a:ext>
            </a:extLst>
          </p:cNvPr>
          <p:cNvSpPr txBox="1">
            <a:spLocks/>
          </p:cNvSpPr>
          <p:nvPr/>
        </p:nvSpPr>
        <p:spPr>
          <a:xfrm>
            <a:off x="2921176" y="62784"/>
            <a:ext cx="9030419" cy="915970"/>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Index</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Date Placeholder 4">
            <a:extLst>
              <a:ext uri="{FF2B5EF4-FFF2-40B4-BE49-F238E27FC236}">
                <a16:creationId xmlns:a16="http://schemas.microsoft.com/office/drawing/2014/main" id="{4719206E-A1B4-E7B2-DA7C-6CCCB9E45776}"/>
              </a:ext>
            </a:extLst>
          </p:cNvPr>
          <p:cNvSpPr>
            <a:spLocks noGrp="1"/>
          </p:cNvSpPr>
          <p:nvPr>
            <p:ph type="dt" sz="half" idx="10"/>
          </p:nvPr>
        </p:nvSpPr>
        <p:spPr/>
        <p:txBody>
          <a:bodyPr/>
          <a:lstStyle/>
          <a:p>
            <a:fld id="{B9DDB0A7-A623-4D78-8202-1429BD213391}" type="datetime1">
              <a:rPr lang="en-US" smtClean="0"/>
              <a:t>4/10/2024</a:t>
            </a:fld>
            <a:endParaRPr lang="en-IN"/>
          </a:p>
        </p:txBody>
      </p:sp>
      <p:sp>
        <p:nvSpPr>
          <p:cNvPr id="6" name="Footer Placeholder 5">
            <a:extLst>
              <a:ext uri="{FF2B5EF4-FFF2-40B4-BE49-F238E27FC236}">
                <a16:creationId xmlns:a16="http://schemas.microsoft.com/office/drawing/2014/main" id="{0AB7CC8C-7F38-37F5-0C86-97176873FA50}"/>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B5C66713-2662-6E06-88AD-D2FF5FE256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9" name="Picture 8" descr="A black and red logo&#10;&#10;Description automatically generated">
            <a:extLst>
              <a:ext uri="{FF2B5EF4-FFF2-40B4-BE49-F238E27FC236}">
                <a16:creationId xmlns:a16="http://schemas.microsoft.com/office/drawing/2014/main" id="{893A6167-9EE2-3B66-F54B-715F7C850ED8}"/>
              </a:ext>
            </a:extLst>
          </p:cNvPr>
          <p:cNvPicPr>
            <a:picLocks noChangeAspect="1"/>
          </p:cNvPicPr>
          <p:nvPr/>
        </p:nvPicPr>
        <p:blipFill>
          <a:blip r:embed="rId4"/>
          <a:stretch>
            <a:fillRect/>
          </a:stretch>
        </p:blipFill>
        <p:spPr>
          <a:xfrm>
            <a:off x="237230" y="108599"/>
            <a:ext cx="1923011" cy="870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D3C345-06D1-D939-97E2-1B13D4FB0C3A}"/>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41635E49-9F8E-050D-F798-083508655EE3}"/>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F02A6FD5-05E5-DFB1-56A9-A12E61C35A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Google Shape;109;p13">
            <a:extLst>
              <a:ext uri="{FF2B5EF4-FFF2-40B4-BE49-F238E27FC236}">
                <a16:creationId xmlns:a16="http://schemas.microsoft.com/office/drawing/2014/main" id="{C7B171E3-20ED-6E77-8DEB-2FD7D6E092D4}"/>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Introduction</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descr="A black and red logo&#10;&#10;Description automatically generated">
            <a:extLst>
              <a:ext uri="{FF2B5EF4-FFF2-40B4-BE49-F238E27FC236}">
                <a16:creationId xmlns:a16="http://schemas.microsoft.com/office/drawing/2014/main" id="{CD68D283-1941-7DD4-CC58-64368BC579E6}"/>
              </a:ext>
            </a:extLst>
          </p:cNvPr>
          <p:cNvPicPr>
            <a:picLocks noChangeAspect="1"/>
          </p:cNvPicPr>
          <p:nvPr/>
        </p:nvPicPr>
        <p:blipFill>
          <a:blip r:embed="rId2"/>
          <a:stretch>
            <a:fillRect/>
          </a:stretch>
        </p:blipFill>
        <p:spPr>
          <a:xfrm>
            <a:off x="237230" y="108599"/>
            <a:ext cx="1923011" cy="870155"/>
          </a:xfrm>
          <a:prstGeom prst="rect">
            <a:avLst/>
          </a:prstGeom>
        </p:spPr>
      </p:pic>
      <p:sp>
        <p:nvSpPr>
          <p:cNvPr id="7" name="Rectangle 6"/>
          <p:cNvSpPr/>
          <p:nvPr/>
        </p:nvSpPr>
        <p:spPr>
          <a:xfrm>
            <a:off x="872837" y="1330036"/>
            <a:ext cx="7924799" cy="4441088"/>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M3R: Monitoring, Metering, Mechanization, Retrofitting.</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Mission: Innovate and enhance efficiency in college labs.</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Break free from outdated methods; embrace cutting-edge tech.</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Transform labs into productive, sustainable hubs of innovation.</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Imagine optimized energy, resources, and automated processes.</a:t>
            </a:r>
          </a:p>
          <a:p>
            <a:pPr marL="342900" indent="-342900" algn="just">
              <a:lnSpc>
                <a:spcPct val="15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Achieve unprecedented lab management efficiency with advanced sensors, intuitive apps, and intelligent automation.</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32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Problem Statement</a:t>
            </a:r>
          </a:p>
        </p:txBody>
      </p:sp>
      <p:sp>
        <p:nvSpPr>
          <p:cNvPr id="3" name="TextBox 2">
            <a:extLst>
              <a:ext uri="{FF2B5EF4-FFF2-40B4-BE49-F238E27FC236}">
                <a16:creationId xmlns:a16="http://schemas.microsoft.com/office/drawing/2014/main" id="{8C2CE7B6-18B8-26C7-4EFF-12FDBBA78B91}"/>
              </a:ext>
            </a:extLst>
          </p:cNvPr>
          <p:cNvSpPr txBox="1"/>
          <p:nvPr/>
        </p:nvSpPr>
        <p:spPr>
          <a:xfrm>
            <a:off x="837982" y="1507696"/>
            <a:ext cx="11058529" cy="2462213"/>
          </a:xfrm>
          <a:prstGeom prst="rect">
            <a:avLst/>
          </a:prstGeom>
          <a:noFill/>
        </p:spPr>
        <p:txBody>
          <a:bodyPr wrap="square">
            <a:spAutoFit/>
          </a:bodyPr>
          <a:lstStyle/>
          <a:p>
            <a:pPr algn="just"/>
            <a:r>
              <a:rPr lang="en-US" sz="2200" dirty="0">
                <a:latin typeface="Calibri" panose="020F0502020204030204" pitchFamily="34" charset="0"/>
                <a:cs typeface="Calibri" panose="020F0502020204030204" pitchFamily="34" charset="0"/>
              </a:rPr>
              <a:t>Current building energy management lacks real-time monitoring and automation, driving inefficiencies and costs. Retrofitting with an IoT-based system enables seamless monitoring, automation, and optimization, boosting efficiency, savings, and comfort.</a:t>
            </a:r>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pic>
        <p:nvPicPr>
          <p:cNvPr id="9" name="Picture 8"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2"/>
          <a:stretch>
            <a:fillRect/>
          </a:stretch>
        </p:blipFill>
        <p:spPr>
          <a:xfrm>
            <a:off x="344128" y="108599"/>
            <a:ext cx="2054943" cy="963117"/>
          </a:xfrm>
          <a:prstGeom prst="rect">
            <a:avLst/>
          </a:prstGeom>
        </p:spPr>
      </p:pic>
    </p:spTree>
    <p:extLst>
      <p:ext uri="{BB962C8B-B14F-4D97-AF65-F5344CB8AC3E}">
        <p14:creationId xmlns:p14="http://schemas.microsoft.com/office/powerpoint/2010/main" val="21279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1C883-3355-BBBF-9311-54278941807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0E6AE5C-160F-2DBF-C191-9995A4FDC431}"/>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72970D9F-6CBC-3471-7F6B-3480D42AE81E}"/>
              </a:ext>
            </a:extLst>
          </p:cNvPr>
          <p:cNvSpPr>
            <a:spLocks noGrp="1"/>
          </p:cNvSpPr>
          <p:nvPr>
            <p:ph type="ftr" sz="quarter" idx="11"/>
          </p:nvPr>
        </p:nvSpPr>
        <p:spPr/>
        <p:txBody>
          <a:bodyPr/>
          <a:lstStyle/>
          <a:p>
            <a:r>
              <a:rPr lang="en-US" dirty="0"/>
              <a:t>Department of CSE(IoT), </a:t>
            </a:r>
            <a:r>
              <a:rPr lang="en-US" dirty="0" err="1"/>
              <a:t>SoCSET</a:t>
            </a:r>
            <a:r>
              <a:rPr lang="en-US" dirty="0"/>
              <a:t>, NIET, Gr Noida</a:t>
            </a:r>
            <a:endParaRPr lang="en-IN" dirty="0"/>
          </a:p>
        </p:txBody>
      </p:sp>
      <p:sp>
        <p:nvSpPr>
          <p:cNvPr id="6" name="Slide Number Placeholder 5">
            <a:extLst>
              <a:ext uri="{FF2B5EF4-FFF2-40B4-BE49-F238E27FC236}">
                <a16:creationId xmlns:a16="http://schemas.microsoft.com/office/drawing/2014/main" id="{1CDF4E27-A6BE-9827-7B4C-8CE4160A31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8" name="Google Shape;109;p13">
            <a:extLst>
              <a:ext uri="{FF2B5EF4-FFF2-40B4-BE49-F238E27FC236}">
                <a16:creationId xmlns:a16="http://schemas.microsoft.com/office/drawing/2014/main" id="{E14CC778-163E-E253-863C-B9D8A3632051}"/>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Literature Survey</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1AF94C38-CE5B-33B2-8EA6-C18FFAE30474}"/>
              </a:ext>
            </a:extLst>
          </p:cNvPr>
          <p:cNvGraphicFramePr>
            <a:graphicFrameLocks noGrp="1"/>
          </p:cNvGraphicFramePr>
          <p:nvPr>
            <p:extLst>
              <p:ext uri="{D42A27DB-BD31-4B8C-83A1-F6EECF244321}">
                <p14:modId xmlns:p14="http://schemas.microsoft.com/office/powerpoint/2010/main" val="796334360"/>
              </p:ext>
            </p:extLst>
          </p:nvPr>
        </p:nvGraphicFramePr>
        <p:xfrm>
          <a:off x="688370" y="1169881"/>
          <a:ext cx="10870143" cy="5078829"/>
        </p:xfrm>
        <a:graphic>
          <a:graphicData uri="http://schemas.openxmlformats.org/drawingml/2006/table">
            <a:tbl>
              <a:tblPr firstRow="1" bandRow="1">
                <a:tableStyleId>{2D5ABB26-0587-4C30-8999-92F81FD0307C}</a:tableStyleId>
              </a:tblPr>
              <a:tblGrid>
                <a:gridCol w="2093190">
                  <a:extLst>
                    <a:ext uri="{9D8B030D-6E8A-4147-A177-3AD203B41FA5}">
                      <a16:colId xmlns:a16="http://schemas.microsoft.com/office/drawing/2014/main" val="2290633372"/>
                    </a:ext>
                  </a:extLst>
                </a:gridCol>
                <a:gridCol w="979714">
                  <a:extLst>
                    <a:ext uri="{9D8B030D-6E8A-4147-A177-3AD203B41FA5}">
                      <a16:colId xmlns:a16="http://schemas.microsoft.com/office/drawing/2014/main" val="3351711122"/>
                    </a:ext>
                  </a:extLst>
                </a:gridCol>
                <a:gridCol w="1399592">
                  <a:extLst>
                    <a:ext uri="{9D8B030D-6E8A-4147-A177-3AD203B41FA5}">
                      <a16:colId xmlns:a16="http://schemas.microsoft.com/office/drawing/2014/main" val="1480774746"/>
                    </a:ext>
                  </a:extLst>
                </a:gridCol>
                <a:gridCol w="6397647">
                  <a:extLst>
                    <a:ext uri="{9D8B030D-6E8A-4147-A177-3AD203B41FA5}">
                      <a16:colId xmlns:a16="http://schemas.microsoft.com/office/drawing/2014/main" val="3385811587"/>
                    </a:ext>
                  </a:extLst>
                </a:gridCol>
              </a:tblGrid>
              <a:tr h="436740">
                <a:tc>
                  <a:txBody>
                    <a:bodyPr/>
                    <a:lstStyle/>
                    <a:p>
                      <a:pPr algn="ctr"/>
                      <a:r>
                        <a:rPr lang="en-IN" sz="2400" b="1" dirty="0">
                          <a:latin typeface="Calibri" panose="020F0502020204030204" pitchFamily="34" charset="0"/>
                          <a:cs typeface="Calibri" panose="020F0502020204030204" pitchFamily="34"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Publisher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559551"/>
                  </a:ext>
                </a:extLst>
              </a:tr>
              <a:tr h="1543149">
                <a:tc>
                  <a:txBody>
                    <a:bodyPr/>
                    <a:lstStyle/>
                    <a:p>
                      <a:pPr algn="ctr"/>
                      <a:r>
                        <a:rPr lang="en-US" sz="2000" dirty="0">
                          <a:latin typeface="Calibri" panose="020F0502020204030204" pitchFamily="34" charset="0"/>
                          <a:cs typeface="Calibri" panose="020F0502020204030204" pitchFamily="34" charset="0"/>
                        </a:rPr>
                        <a:t>A Low-Cost IoT Based Buildings Management System (BMS)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IJECES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tx1"/>
                          </a:solidFill>
                          <a:effectLst/>
                          <a:latin typeface="Calibri" pitchFamily="34" charset="0"/>
                          <a:ea typeface="+mn-ea"/>
                          <a:cs typeface="Calibri" pitchFamily="34" charset="0"/>
                        </a:rPr>
                        <a:t>The paper introduces a cost-effective IoT-based Building Management System using Arduino Mega and Raspberry Pi for local data processing, employing MQTT for communication and offering various functionalities to enhance energy efficiency and comfort in buildings.[</a:t>
                      </a:r>
                      <a:r>
                        <a:rPr lang="en-US" sz="1800" b="0" dirty="0">
                          <a:latin typeface="Calibri" panose="020F0502020204030204" pitchFamily="34" charset="0"/>
                          <a:cs typeface="Calibri" panose="020F0502020204030204" pitchFamily="34" charset="0"/>
                        </a:rPr>
                        <a:t>1] </a:t>
                      </a:r>
                      <a:endParaRPr lang="en-IN" sz="1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955360"/>
                  </a:ext>
                </a:extLst>
              </a:tr>
              <a:tr h="1251989">
                <a:tc>
                  <a:txBody>
                    <a:bodyPr/>
                    <a:lstStyle/>
                    <a:p>
                      <a:pPr algn="ctr"/>
                      <a:r>
                        <a:rPr lang="en-US" sz="2000" dirty="0">
                          <a:latin typeface="Calibri" panose="020F0502020204030204" pitchFamily="34" charset="0"/>
                          <a:cs typeface="Calibri" panose="020F0502020204030204" pitchFamily="34" charset="0"/>
                        </a:rPr>
                        <a:t>Integration of IoT and Machine Learning for Building Energy Management</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Energy Reports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tx1"/>
                          </a:solidFill>
                          <a:effectLst/>
                          <a:latin typeface="Calibri" pitchFamily="34" charset="0"/>
                          <a:ea typeface="+mn-ea"/>
                          <a:cs typeface="Calibri" pitchFamily="34" charset="0"/>
                        </a:rPr>
                        <a:t>This paper provides a review of the integration of IoT and machine learning techniques for building energy management. It discusses algorithms, data analytics, and optimization strategies to improve energy efficiency and reduce costs in buildings.[2]</a:t>
                      </a:r>
                      <a:endParaRPr lang="en-IN" sz="1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574275"/>
                  </a:ext>
                </a:extLst>
              </a:tr>
              <a:tr h="1310639">
                <a:tc>
                  <a:txBody>
                    <a:bodyPr/>
                    <a:lstStyle/>
                    <a:p>
                      <a:pPr algn="ctr"/>
                      <a:r>
                        <a:rPr lang="en-US" sz="2000" dirty="0">
                          <a:latin typeface="Calibri" panose="020F0502020204030204" pitchFamily="34" charset="0"/>
                          <a:cs typeface="Calibri" panose="020F0502020204030204" pitchFamily="34" charset="0"/>
                        </a:rPr>
                        <a:t>Smart Buildings and the Internet of Things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libri" panose="020F0502020204030204" pitchFamily="34" charset="0"/>
                          <a:cs typeface="Calibri" panose="020F0502020204030204" pitchFamily="34" charset="0"/>
                        </a:rPr>
                        <a:t>IEEE Internet of Things Journal</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tx1"/>
                          </a:solidFill>
                          <a:effectLst/>
                          <a:latin typeface="Calibri" pitchFamily="34" charset="0"/>
                          <a:ea typeface="+mn-ea"/>
                          <a:cs typeface="Calibri" pitchFamily="34" charset="0"/>
                        </a:rPr>
                        <a:t>This paper explores the concept of smart buildings and their integration with the Internet of Things. It discusses various IoT-based applications for energy management, including real-time monitoring, predictive maintenance, and adaptive control, to achieve energy efficiency and cost savings.[3]</a:t>
                      </a:r>
                      <a:endParaRPr lang="en-IN" sz="18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374154"/>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68" y="172912"/>
            <a:ext cx="206057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58B9C8EC-28F2-5135-1990-86DEE52CB273}"/>
              </a:ext>
            </a:extLst>
          </p:cNvPr>
          <p:cNvSpPr txBox="1"/>
          <p:nvPr/>
        </p:nvSpPr>
        <p:spPr>
          <a:xfrm>
            <a:off x="5515429" y="6209290"/>
            <a:ext cx="744884" cy="276999"/>
          </a:xfrm>
          <a:prstGeom prst="rect">
            <a:avLst/>
          </a:prstGeom>
          <a:noFill/>
        </p:spPr>
        <p:txBody>
          <a:bodyPr wrap="none" rtlCol="0">
            <a:spAutoFit/>
          </a:bodyPr>
          <a:lstStyle/>
          <a:p>
            <a:r>
              <a:rPr lang="en-US" sz="1200" dirty="0">
                <a:latin typeface="Calibri" pitchFamily="34" charset="0"/>
                <a:cs typeface="Calibri" pitchFamily="34" charset="0"/>
              </a:rPr>
              <a:t>Table 1.1</a:t>
            </a:r>
          </a:p>
        </p:txBody>
      </p:sp>
    </p:spTree>
    <p:extLst>
      <p:ext uri="{BB962C8B-B14F-4D97-AF65-F5344CB8AC3E}">
        <p14:creationId xmlns:p14="http://schemas.microsoft.com/office/powerpoint/2010/main" val="300749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1C883-3355-BBBF-9311-54278941807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0E6AE5C-160F-2DBF-C191-9995A4FDC431}"/>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72970D9F-6CBC-3471-7F6B-3480D42AE81E}"/>
              </a:ext>
            </a:extLst>
          </p:cNvPr>
          <p:cNvSpPr>
            <a:spLocks noGrp="1"/>
          </p:cNvSpPr>
          <p:nvPr>
            <p:ph type="ftr" sz="quarter" idx="11"/>
          </p:nvPr>
        </p:nvSpPr>
        <p:spPr/>
        <p:txBody>
          <a:bodyPr/>
          <a:lstStyle/>
          <a:p>
            <a:r>
              <a:rPr lang="en-US" dirty="0"/>
              <a:t>Department of CSE(IoT), </a:t>
            </a:r>
            <a:r>
              <a:rPr lang="en-US" dirty="0" err="1"/>
              <a:t>SoCSET</a:t>
            </a:r>
            <a:r>
              <a:rPr lang="en-US" dirty="0"/>
              <a:t>, NIET, Gr Noida</a:t>
            </a:r>
            <a:endParaRPr lang="en-IN" dirty="0"/>
          </a:p>
        </p:txBody>
      </p:sp>
      <p:sp>
        <p:nvSpPr>
          <p:cNvPr id="6" name="Slide Number Placeholder 5">
            <a:extLst>
              <a:ext uri="{FF2B5EF4-FFF2-40B4-BE49-F238E27FC236}">
                <a16:creationId xmlns:a16="http://schemas.microsoft.com/office/drawing/2014/main" id="{1CDF4E27-A6BE-9827-7B4C-8CE4160A31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8" name="Google Shape;109;p13">
            <a:extLst>
              <a:ext uri="{FF2B5EF4-FFF2-40B4-BE49-F238E27FC236}">
                <a16:creationId xmlns:a16="http://schemas.microsoft.com/office/drawing/2014/main" id="{E14CC778-163E-E253-863C-B9D8A3632051}"/>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Literature Survey</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1AF94C38-CE5B-33B2-8EA6-C18FFAE30474}"/>
              </a:ext>
            </a:extLst>
          </p:cNvPr>
          <p:cNvGraphicFramePr>
            <a:graphicFrameLocks noGrp="1"/>
          </p:cNvGraphicFramePr>
          <p:nvPr>
            <p:extLst>
              <p:ext uri="{D42A27DB-BD31-4B8C-83A1-F6EECF244321}">
                <p14:modId xmlns:p14="http://schemas.microsoft.com/office/powerpoint/2010/main" val="2431456783"/>
              </p:ext>
            </p:extLst>
          </p:nvPr>
        </p:nvGraphicFramePr>
        <p:xfrm>
          <a:off x="688370" y="1233889"/>
          <a:ext cx="10870143" cy="4998720"/>
        </p:xfrm>
        <a:graphic>
          <a:graphicData uri="http://schemas.openxmlformats.org/drawingml/2006/table">
            <a:tbl>
              <a:tblPr firstRow="1" bandRow="1">
                <a:tableStyleId>{2D5ABB26-0587-4C30-8999-92F81FD0307C}</a:tableStyleId>
              </a:tblPr>
              <a:tblGrid>
                <a:gridCol w="2093190">
                  <a:extLst>
                    <a:ext uri="{9D8B030D-6E8A-4147-A177-3AD203B41FA5}">
                      <a16:colId xmlns:a16="http://schemas.microsoft.com/office/drawing/2014/main" val="2290633372"/>
                    </a:ext>
                  </a:extLst>
                </a:gridCol>
                <a:gridCol w="979714">
                  <a:extLst>
                    <a:ext uri="{9D8B030D-6E8A-4147-A177-3AD203B41FA5}">
                      <a16:colId xmlns:a16="http://schemas.microsoft.com/office/drawing/2014/main" val="3351711122"/>
                    </a:ext>
                  </a:extLst>
                </a:gridCol>
                <a:gridCol w="1399592">
                  <a:extLst>
                    <a:ext uri="{9D8B030D-6E8A-4147-A177-3AD203B41FA5}">
                      <a16:colId xmlns:a16="http://schemas.microsoft.com/office/drawing/2014/main" val="1480774746"/>
                    </a:ext>
                  </a:extLst>
                </a:gridCol>
                <a:gridCol w="6397647">
                  <a:extLst>
                    <a:ext uri="{9D8B030D-6E8A-4147-A177-3AD203B41FA5}">
                      <a16:colId xmlns:a16="http://schemas.microsoft.com/office/drawing/2014/main" val="3385811587"/>
                    </a:ext>
                  </a:extLst>
                </a:gridCol>
              </a:tblGrid>
              <a:tr h="436740">
                <a:tc>
                  <a:txBody>
                    <a:bodyPr/>
                    <a:lstStyle/>
                    <a:p>
                      <a:pPr algn="ctr"/>
                      <a:r>
                        <a:rPr lang="en-IN" sz="2400" b="1" dirty="0">
                          <a:latin typeface="Calibri" panose="020F0502020204030204" pitchFamily="34" charset="0"/>
                          <a:cs typeface="Calibri" panose="020F0502020204030204" pitchFamily="34"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Publisher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559551"/>
                  </a:ext>
                </a:extLst>
              </a:tr>
              <a:tr h="1543149">
                <a:tc>
                  <a:txBody>
                    <a:bodyPr/>
                    <a:lstStyle/>
                    <a:p>
                      <a:pPr algn="ctr"/>
                      <a:r>
                        <a:rPr lang="en-US" sz="2000" dirty="0">
                          <a:latin typeface="Calibri" panose="020F0502020204030204" pitchFamily="34" charset="0"/>
                          <a:cs typeface="Calibri" panose="020F0502020204030204" pitchFamily="34" charset="0"/>
                        </a:rPr>
                        <a:t>A Survey on IoT Applications in Building Energy Management Systems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99" b="0" i="0" kern="1200" dirty="0">
                          <a:solidFill>
                            <a:schemeClr val="tx1"/>
                          </a:solidFill>
                          <a:effectLst/>
                          <a:latin typeface="+mn-lt"/>
                          <a:ea typeface="+mn-ea"/>
                          <a:cs typeface="+mn-cs"/>
                        </a:rPr>
                        <a:t>IEEE Access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0" i="0" kern="1200" dirty="0">
                          <a:solidFill>
                            <a:schemeClr val="tx1"/>
                          </a:solidFill>
                          <a:effectLst/>
                          <a:latin typeface="Calibri" pitchFamily="34" charset="0"/>
                          <a:ea typeface="+mn-ea"/>
                          <a:cs typeface="Calibri" pitchFamily="34" charset="0"/>
                        </a:rPr>
                        <a:t>This survey paper provides an overview of IoT applications in building energy management systems, including sensors, actuators, communication protocols, and data analytics techniques. It discusses challenges, opportunities, and future research directions in this area.[4</a:t>
                      </a:r>
                      <a:r>
                        <a:rPr lang="en-US" sz="2000" b="0" dirty="0">
                          <a:latin typeface="Calibri" panose="020F0502020204030204" pitchFamily="34" charset="0"/>
                          <a:cs typeface="Calibri" panose="020F0502020204030204" pitchFamily="34" charset="0"/>
                        </a:rPr>
                        <a:t>] </a:t>
                      </a:r>
                      <a:endParaRPr lang="en-IN"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955360"/>
                  </a:ext>
                </a:extLst>
              </a:tr>
              <a:tr h="1251989">
                <a:tc>
                  <a:txBody>
                    <a:bodyPr/>
                    <a:lstStyle/>
                    <a:p>
                      <a:pPr algn="ctr"/>
                      <a:r>
                        <a:rPr lang="en-US" sz="2000" dirty="0">
                          <a:latin typeface="Calibri" panose="020F0502020204030204" pitchFamily="34" charset="0"/>
                          <a:cs typeface="Calibri" panose="020F0502020204030204" pitchFamily="34" charset="0"/>
                        </a:rPr>
                        <a:t>Systematic Review Analysis on Smart Building: Challenges and Opportunities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MDPI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0" i="0" kern="1200" dirty="0">
                          <a:solidFill>
                            <a:schemeClr val="tx1"/>
                          </a:solidFill>
                          <a:effectLst/>
                          <a:latin typeface="Calibri" pitchFamily="34" charset="0"/>
                          <a:ea typeface="+mn-ea"/>
                          <a:cs typeface="Calibri" pitchFamily="34" charset="0"/>
                        </a:rPr>
                        <a:t>The review discusses IoT architectures and applications in building management, covering components like sensors, communication protocols, and cloud computing platforms.[5]</a:t>
                      </a:r>
                      <a:endParaRPr lang="en-IN"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574275"/>
                  </a:ext>
                </a:extLst>
              </a:tr>
              <a:tr h="1310639">
                <a:tc>
                  <a:txBody>
                    <a:bodyPr/>
                    <a:lstStyle/>
                    <a:p>
                      <a:pPr algn="ctr"/>
                      <a:r>
                        <a:rPr lang="en-US" sz="2000" dirty="0">
                          <a:latin typeface="Calibri" panose="020F0502020204030204" pitchFamily="34" charset="0"/>
                          <a:cs typeface="Calibri" panose="020F0502020204030204" pitchFamily="34" charset="0"/>
                        </a:rPr>
                        <a:t>Advanced Supervision of Smart Buildings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Elsevier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0" i="0" kern="1200" dirty="0">
                          <a:solidFill>
                            <a:schemeClr val="tx1"/>
                          </a:solidFill>
                          <a:effectLst/>
                          <a:latin typeface="Calibri" pitchFamily="34" charset="0"/>
                          <a:ea typeface="+mn-ea"/>
                          <a:cs typeface="Calibri" pitchFamily="34" charset="0"/>
                        </a:rPr>
                        <a:t>The paper introduces signal analysis techniques and proposes an advanced supervision approach for smart building and industrial control systems, implemented on a suitable platform.[6]</a:t>
                      </a:r>
                      <a:endParaRPr lang="en-IN"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374154"/>
                  </a:ext>
                </a:extLst>
              </a:tr>
            </a:tbl>
          </a:graphicData>
        </a:graphic>
      </p:graphicFrame>
      <p:sp>
        <p:nvSpPr>
          <p:cNvPr id="3" name="TextBox 2"/>
          <p:cNvSpPr txBox="1"/>
          <p:nvPr/>
        </p:nvSpPr>
        <p:spPr>
          <a:xfrm>
            <a:off x="5515429" y="6191002"/>
            <a:ext cx="744884" cy="276999"/>
          </a:xfrm>
          <a:prstGeom prst="rect">
            <a:avLst/>
          </a:prstGeom>
          <a:noFill/>
        </p:spPr>
        <p:txBody>
          <a:bodyPr wrap="none" rtlCol="0">
            <a:spAutoFit/>
          </a:bodyPr>
          <a:lstStyle/>
          <a:p>
            <a:r>
              <a:rPr lang="en-US" sz="1200" dirty="0">
                <a:latin typeface="Calibri" pitchFamily="34" charset="0"/>
                <a:cs typeface="Calibri" pitchFamily="34" charset="0"/>
              </a:rPr>
              <a:t>Table 1.2</a:t>
            </a:r>
          </a:p>
        </p:txBody>
      </p:sp>
      <p:pic>
        <p:nvPicPr>
          <p:cNvPr id="9" name="Picture 8"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2"/>
          <a:stretch>
            <a:fillRect/>
          </a:stretch>
        </p:blipFill>
        <p:spPr>
          <a:xfrm>
            <a:off x="344128" y="108599"/>
            <a:ext cx="2054943" cy="963117"/>
          </a:xfrm>
          <a:prstGeom prst="rect">
            <a:avLst/>
          </a:prstGeom>
        </p:spPr>
      </p:pic>
    </p:spTree>
    <p:extLst>
      <p:ext uri="{BB962C8B-B14F-4D97-AF65-F5344CB8AC3E}">
        <p14:creationId xmlns:p14="http://schemas.microsoft.com/office/powerpoint/2010/main" val="300749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dirty="0"/>
              <a:t>Department of CSE(IoT), </a:t>
            </a:r>
            <a:r>
              <a:rPr lang="en-US" dirty="0" err="1"/>
              <a:t>SoCSET</a:t>
            </a:r>
            <a:r>
              <a:rPr lang="en-US" dirty="0"/>
              <a:t>, NIET, Gr Noida</a:t>
            </a:r>
            <a:endParaRPr lang="en-IN" dirty="0"/>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Proposed Methodology</a:t>
            </a:r>
          </a:p>
        </p:txBody>
      </p:sp>
      <p:sp>
        <p:nvSpPr>
          <p:cNvPr id="3" name="TextBox 2">
            <a:extLst>
              <a:ext uri="{FF2B5EF4-FFF2-40B4-BE49-F238E27FC236}">
                <a16:creationId xmlns:a16="http://schemas.microsoft.com/office/drawing/2014/main" id="{8C2CE7B6-18B8-26C7-4EFF-12FDBBA78B91}"/>
              </a:ext>
            </a:extLst>
          </p:cNvPr>
          <p:cNvSpPr txBox="1"/>
          <p:nvPr/>
        </p:nvSpPr>
        <p:spPr>
          <a:xfrm>
            <a:off x="199577" y="1181804"/>
            <a:ext cx="8113999" cy="4832092"/>
          </a:xfrm>
          <a:prstGeom prst="rect">
            <a:avLst/>
          </a:prstGeom>
          <a:noFill/>
        </p:spPr>
        <p:txBody>
          <a:bodyPr wrap="square">
            <a:spAutoFit/>
          </a:bodyPr>
          <a:lstStyle/>
          <a:p>
            <a:pPr marL="457200" indent="-457200" algn="just">
              <a:buAutoNum type="arabicPeriod"/>
            </a:pPr>
            <a:r>
              <a:rPr lang="en-US" sz="2200" dirty="0">
                <a:latin typeface="Calibri" pitchFamily="34" charset="0"/>
                <a:cs typeface="Calibri" pitchFamily="34" charset="0"/>
              </a:rPr>
              <a:t>Requirement Analysis: Identify building needs and project   objectives.</a:t>
            </a:r>
          </a:p>
          <a:p>
            <a:pPr marL="457200" indent="-457200" algn="just">
              <a:buFontTx/>
              <a:buAutoNum type="arabicPeriod"/>
            </a:pPr>
            <a:r>
              <a:rPr lang="en-US" sz="2200" dirty="0">
                <a:latin typeface="Calibri" pitchFamily="34" charset="0"/>
                <a:cs typeface="Calibri" pitchFamily="34" charset="0"/>
              </a:rPr>
              <a:t>System Design: Select hardware and define communication protocols.</a:t>
            </a:r>
          </a:p>
          <a:p>
            <a:pPr marL="457200" indent="-457200" algn="just">
              <a:buFontTx/>
              <a:buAutoNum type="arabicPeriod"/>
            </a:pPr>
            <a:r>
              <a:rPr lang="en-US" sz="2200" dirty="0">
                <a:latin typeface="Calibri" pitchFamily="34" charset="0"/>
                <a:cs typeface="Calibri" pitchFamily="34" charset="0"/>
              </a:rPr>
              <a:t>Hardware Implementation: Assemble and integrate components.</a:t>
            </a:r>
          </a:p>
          <a:p>
            <a:pPr marL="457200" indent="-457200" algn="just">
              <a:buFontTx/>
              <a:buAutoNum type="arabicPeriod"/>
            </a:pPr>
            <a:r>
              <a:rPr lang="en-US" sz="2200" dirty="0">
                <a:latin typeface="Calibri" pitchFamily="34" charset="0"/>
                <a:cs typeface="Calibri" pitchFamily="34" charset="0"/>
              </a:rPr>
              <a:t>Software Development: Develop firmware for data collection and control.</a:t>
            </a:r>
          </a:p>
          <a:p>
            <a:pPr marL="457200" indent="-457200" algn="just">
              <a:buFontTx/>
              <a:buAutoNum type="arabicPeriod"/>
            </a:pPr>
            <a:r>
              <a:rPr lang="en-US" sz="2200" dirty="0">
                <a:latin typeface="Calibri" pitchFamily="34" charset="0"/>
                <a:cs typeface="Calibri" pitchFamily="34" charset="0"/>
              </a:rPr>
              <a:t>Testing and Validation: Ensure functionality and reliability.</a:t>
            </a:r>
          </a:p>
          <a:p>
            <a:pPr marL="457200" indent="-457200" algn="just">
              <a:buFontTx/>
              <a:buAutoNum type="arabicPeriod"/>
            </a:pPr>
            <a:r>
              <a:rPr lang="en-US" sz="2200" dirty="0">
                <a:latin typeface="Calibri" pitchFamily="34" charset="0"/>
                <a:cs typeface="Calibri" pitchFamily="34" charset="0"/>
              </a:rPr>
              <a:t>Deployment and Integration: Install and integrate with existing infrastructure.</a:t>
            </a:r>
          </a:p>
          <a:p>
            <a:pPr marL="457200" indent="-457200" algn="just">
              <a:buFontTx/>
              <a:buAutoNum type="arabicPeriod"/>
            </a:pPr>
            <a:r>
              <a:rPr lang="en-US" sz="2200" dirty="0">
                <a:latin typeface="Calibri" pitchFamily="34" charset="0"/>
                <a:cs typeface="Calibri" pitchFamily="34" charset="0"/>
              </a:rPr>
              <a:t>Data Analysis and Optimization: Analyze data for energy management improvements.</a:t>
            </a:r>
          </a:p>
          <a:p>
            <a:pPr marL="457200" indent="-457200" algn="just">
              <a:buFontTx/>
              <a:buAutoNum type="arabicPeriod"/>
            </a:pPr>
            <a:r>
              <a:rPr lang="en-US" sz="2200" dirty="0">
                <a:latin typeface="Calibri" pitchFamily="34" charset="0"/>
                <a:cs typeface="Calibri" pitchFamily="34" charset="0"/>
              </a:rPr>
              <a:t>Monitoring and Maintenance: Continuously monitor and maintain system performance.</a:t>
            </a:r>
          </a:p>
        </p:txBody>
      </p:sp>
      <p:pic>
        <p:nvPicPr>
          <p:cNvPr id="13" name="Picture 12">
            <a:extLst>
              <a:ext uri="{FF2B5EF4-FFF2-40B4-BE49-F238E27FC236}">
                <a16:creationId xmlns:a16="http://schemas.microsoft.com/office/drawing/2014/main" id="{A7480A68-B91D-7AF0-E224-23C7368582CA}"/>
              </a:ext>
            </a:extLst>
          </p:cNvPr>
          <p:cNvPicPr>
            <a:picLocks noChangeAspect="1"/>
          </p:cNvPicPr>
          <p:nvPr/>
        </p:nvPicPr>
        <p:blipFill>
          <a:blip r:embed="rId2"/>
          <a:stretch>
            <a:fillRect/>
          </a:stretch>
        </p:blipFill>
        <p:spPr>
          <a:xfrm>
            <a:off x="8304735" y="1604333"/>
            <a:ext cx="3884090" cy="4156324"/>
          </a:xfrm>
          <a:prstGeom prst="rect">
            <a:avLst/>
          </a:prstGeom>
        </p:spPr>
      </p:pic>
      <p:sp>
        <p:nvSpPr>
          <p:cNvPr id="14" name="TextBox 13"/>
          <p:cNvSpPr txBox="1"/>
          <p:nvPr/>
        </p:nvSpPr>
        <p:spPr>
          <a:xfrm>
            <a:off x="9245718" y="5850291"/>
            <a:ext cx="593432" cy="276999"/>
          </a:xfrm>
          <a:prstGeom prst="rect">
            <a:avLst/>
          </a:prstGeom>
          <a:noFill/>
        </p:spPr>
        <p:txBody>
          <a:bodyPr wrap="none" rtlCol="0">
            <a:spAutoFit/>
          </a:bodyPr>
          <a:lstStyle/>
          <a:p>
            <a:r>
              <a:rPr lang="en-US" sz="1200" dirty="0">
                <a:latin typeface="Calibri" pitchFamily="34" charset="0"/>
                <a:cs typeface="Calibri" pitchFamily="34" charset="0"/>
              </a:rPr>
              <a:t>Fig 1.1</a:t>
            </a:r>
          </a:p>
        </p:txBody>
      </p:sp>
      <p:pic>
        <p:nvPicPr>
          <p:cNvPr id="10" name="Picture 9"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3"/>
          <a:stretch>
            <a:fillRect/>
          </a:stretch>
        </p:blipFill>
        <p:spPr>
          <a:xfrm>
            <a:off x="344128" y="108599"/>
            <a:ext cx="2054943" cy="963117"/>
          </a:xfrm>
          <a:prstGeom prst="rect">
            <a:avLst/>
          </a:prstGeom>
        </p:spPr>
      </p:pic>
    </p:spTree>
    <p:extLst>
      <p:ext uri="{BB962C8B-B14F-4D97-AF65-F5344CB8AC3E}">
        <p14:creationId xmlns:p14="http://schemas.microsoft.com/office/powerpoint/2010/main" val="323586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6EBB5-7511-F5DB-F1EA-8C453F83261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292B73EE-FA08-3ACE-DE16-09FC033F195C}"/>
              </a:ext>
            </a:extLst>
          </p:cNvPr>
          <p:cNvPicPr>
            <a:picLocks noChangeAspect="1"/>
          </p:cNvPicPr>
          <p:nvPr/>
        </p:nvPicPr>
        <p:blipFill>
          <a:blip r:embed="rId2"/>
          <a:stretch>
            <a:fillRect/>
          </a:stretch>
        </p:blipFill>
        <p:spPr>
          <a:xfrm>
            <a:off x="6423747" y="853463"/>
            <a:ext cx="5085354" cy="5361732"/>
          </a:xfrm>
          <a:prstGeom prst="rect">
            <a:avLst/>
          </a:prstGeom>
        </p:spPr>
      </p:pic>
      <p:pic>
        <p:nvPicPr>
          <p:cNvPr id="12" name="Picture 11">
            <a:extLst>
              <a:ext uri="{FF2B5EF4-FFF2-40B4-BE49-F238E27FC236}">
                <a16:creationId xmlns:a16="http://schemas.microsoft.com/office/drawing/2014/main" id="{041BD17E-BED3-EF79-1180-70F2778AC612}"/>
              </a:ext>
            </a:extLst>
          </p:cNvPr>
          <p:cNvPicPr>
            <a:picLocks noChangeAspect="1"/>
          </p:cNvPicPr>
          <p:nvPr/>
        </p:nvPicPr>
        <p:blipFill>
          <a:blip r:embed="rId3"/>
          <a:stretch>
            <a:fillRect/>
          </a:stretch>
        </p:blipFill>
        <p:spPr>
          <a:xfrm>
            <a:off x="579048" y="1304015"/>
            <a:ext cx="5737288" cy="3425908"/>
          </a:xfrm>
          <a:prstGeom prst="rect">
            <a:avLst/>
          </a:prstGeom>
        </p:spPr>
      </p:pic>
      <p:sp>
        <p:nvSpPr>
          <p:cNvPr id="4" name="Date Placeholder 3">
            <a:extLst>
              <a:ext uri="{FF2B5EF4-FFF2-40B4-BE49-F238E27FC236}">
                <a16:creationId xmlns:a16="http://schemas.microsoft.com/office/drawing/2014/main" id="{CD1E1ED7-B686-115C-04E2-30B0B65DCEAC}"/>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398DEBDA-E6E7-3C5E-BE02-DB512D0FEBC3}"/>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6E8896DF-4CFC-3C14-D4F0-1F2F6100D3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8" name="Google Shape;109;p13">
            <a:extLst>
              <a:ext uri="{FF2B5EF4-FFF2-40B4-BE49-F238E27FC236}">
                <a16:creationId xmlns:a16="http://schemas.microsoft.com/office/drawing/2014/main" id="{2CBE67DD-0EDF-6B1E-EE0B-863BD2C705B5}"/>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Proposed Methodology</a:t>
            </a:r>
          </a:p>
        </p:txBody>
      </p:sp>
      <p:sp>
        <p:nvSpPr>
          <p:cNvPr id="2" name="TextBox 1">
            <a:extLst>
              <a:ext uri="{FF2B5EF4-FFF2-40B4-BE49-F238E27FC236}">
                <a16:creationId xmlns:a16="http://schemas.microsoft.com/office/drawing/2014/main" id="{1F2B0F8C-9580-F438-0D24-75367A2FC4BB}"/>
              </a:ext>
            </a:extLst>
          </p:cNvPr>
          <p:cNvSpPr txBox="1"/>
          <p:nvPr/>
        </p:nvSpPr>
        <p:spPr>
          <a:xfrm>
            <a:off x="2854260" y="5031403"/>
            <a:ext cx="593432" cy="276999"/>
          </a:xfrm>
          <a:prstGeom prst="rect">
            <a:avLst/>
          </a:prstGeom>
          <a:noFill/>
        </p:spPr>
        <p:txBody>
          <a:bodyPr wrap="none" rtlCol="0">
            <a:spAutoFit/>
          </a:bodyPr>
          <a:lstStyle/>
          <a:p>
            <a:r>
              <a:rPr lang="en-US" sz="1200" dirty="0">
                <a:latin typeface="Calibri" pitchFamily="34" charset="0"/>
                <a:cs typeface="Calibri" pitchFamily="34" charset="0"/>
              </a:rPr>
              <a:t>Fig 1.2</a:t>
            </a:r>
          </a:p>
        </p:txBody>
      </p:sp>
      <p:sp>
        <p:nvSpPr>
          <p:cNvPr id="13" name="TextBox 12">
            <a:extLst>
              <a:ext uri="{FF2B5EF4-FFF2-40B4-BE49-F238E27FC236}">
                <a16:creationId xmlns:a16="http://schemas.microsoft.com/office/drawing/2014/main" id="{0A60BEE7-1DAD-6072-B827-20144C7E10B4}"/>
              </a:ext>
            </a:extLst>
          </p:cNvPr>
          <p:cNvSpPr txBox="1"/>
          <p:nvPr/>
        </p:nvSpPr>
        <p:spPr>
          <a:xfrm>
            <a:off x="8601908" y="6092892"/>
            <a:ext cx="593432" cy="276999"/>
          </a:xfrm>
          <a:prstGeom prst="rect">
            <a:avLst/>
          </a:prstGeom>
          <a:noFill/>
        </p:spPr>
        <p:txBody>
          <a:bodyPr wrap="none" rtlCol="0">
            <a:spAutoFit/>
          </a:bodyPr>
          <a:lstStyle/>
          <a:p>
            <a:r>
              <a:rPr lang="en-US" sz="1200" dirty="0">
                <a:latin typeface="Calibri" pitchFamily="34" charset="0"/>
                <a:cs typeface="Calibri" pitchFamily="34" charset="0"/>
              </a:rPr>
              <a:t>Fig 1.3</a:t>
            </a:r>
          </a:p>
        </p:txBody>
      </p:sp>
      <p:pic>
        <p:nvPicPr>
          <p:cNvPr id="14" name="Picture 13"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4"/>
          <a:stretch>
            <a:fillRect/>
          </a:stretch>
        </p:blipFill>
        <p:spPr>
          <a:xfrm>
            <a:off x="344128" y="108599"/>
            <a:ext cx="2054943" cy="963117"/>
          </a:xfrm>
          <a:prstGeom prst="rect">
            <a:avLst/>
          </a:prstGeom>
        </p:spPr>
      </p:pic>
    </p:spTree>
    <p:extLst>
      <p:ext uri="{BB962C8B-B14F-4D97-AF65-F5344CB8AC3E}">
        <p14:creationId xmlns:p14="http://schemas.microsoft.com/office/powerpoint/2010/main" val="99471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4/10/2024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Hardware and Software Requirements</a:t>
            </a:r>
          </a:p>
        </p:txBody>
      </p:sp>
      <p:sp>
        <p:nvSpPr>
          <p:cNvPr id="2" name="AutoShape 2" descr="All About Occupancy and Vacancy Senso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All About Occupancy and Vacancy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All About Occupancy and Vacancy Senso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wgHBgkIBwgKCgkLDRYPDQwMDRsUFRAWIB0iIiAdHx8kKDQsJCYxJx8fLT0tMTU3Ojo6Iys/RD84QzQ5OjcBCgoKDQwNGg8PGjclHyU3Nzc3Nzc3Nzc3Nzc3Nzc3Nzc3Nzc3Nzc3Nzc3Nzc3Nzc3Nzc3Nzc3Nzc3Nzc3Nzc3N//AABEIAJQBDgMBIgACEQEDEQH/xAAcAAABBAMBAAAAAAAAAAAAAAAAAQIEBQMGBwj/xABGEAABAwIDBAQMBQMCAwkAAAABAAIDBBEFEiEGMUFREyJhcQcjMkJSU4GRk6HB0RQWkrHwM3LhYvEkQ6I0VGNzgoOUsuL/xAAaAQEAAwEBAQAAAAAAAAAAAAAAAQMEAgUG/8QALBEAAgIBAwMDAgYDAAAAAAAAAAECEQMSITETQVEEIvBh0TIzcYGhsSORwf/aAAwDAQACEQMRAD8A6r+aMK9dJ8FyPzRhXrpPguU4Nw+39KD4Y+yXLQeqg/QFX1sfkmmQPzRhXrpPguR+aMK9dJ8Fyn5KD1UH6AjJQ+ph+GPsnWx+RRA/NGFeuk+C5H5pwr10nwXKfkoBvig/QEyeChmgkiEUIzsLb9GNLhOrj8kUQfzbg/8A3l36CnDarCXDqzvPdE4rX49n4IoQyahq3Pb50HROa63HWx+St9nsIp8O/FPmhjaJnNLWPDXOaALakC3sU9SHkUSfzThXrpPguR+acK9dJ8FynhlAd0UB/wDbH2RloPVQfDCjrY/JNED80YV66T4LkfmjCvXSfBcp+Wg9VB+gIyUPCKD9ATrY/IpkD80YV66T4LlLw3GKPEpZIqR7nOjaHOzNLdCTz7ll6Oi9VB+gLLAyAXMLI288jQFMckJOkyKMo3JUgvbVKuwF1SVG0tDBUSwPiqs0Ty1xbA4gkcjbXvV2hAUP5roPVVfwHfZH5roPVVfwHfZX2nZ7kadiAofzXQeqrP8A47vsj810Hqqv4Dvsrt8jWC73BYjWU7TbpWpViyo/NdB6qr+A77LC/bbCGOLJHTNcN7TGQVeGspwP6rB2rWcVoaN+Iz1JMMwmykg1JiLbaciCpUWRqRMj20wmV2SM1D3cmxElZfzXQeqq/gO+yh4LR0tNiTa4PihDInRiMTmTNmIN72A83kti/G02XN0rbcwEcWNSKn810Hqqv4Dvsj810Hqqv4DvsrVlbTONmStce5Z2ua8XabqKJso/zXQeqq/gO+yPzXQ8Iqv4Dvsr7+bknsQEfDqyOvpI6mFsjWPFwJGlp9xUlCEAIQhAa6x0pORsT3FuhsFnZT1J3My/3GwTX4hK4nrBo5hNYZqjyQ5/evm3DDftTZsakjOIcvlztH9tyi0PEyP9uiX8MIheokA/0sSiS7slNHY8xvU9OuVX8s4bscBlF3MjiHMi5PsT22P3KRoDXZfLl39g70o5bzvueK70pHI69tOCQpAlB4hLIGOAc6zgwnk8a+9Y3hjDlex7O1rllIGWzheO/wCgpjnSQtF7SRnjZQ4IlMxujiAz/iMjRvLxb5rWsS212ew2UwVGMUz3tNnNhcZC3vteysdrqKmxLZfFqfMY3PpHmxOlwL/ReZBG5mjd2+zRZX4fS48kbl/Ac2melKXaPDqxjZKaoD2EaENNj7VsmDydNA6QeSXaHmvP3g7nqGNfleQ0TaD2artOz2IvbC4SC4cRZd48eHBlTsl6px2Rs4SpBuSr1kZwQhCkAVhnnbC2+93JJUziFmbeb2A7Vr2JVZaLZic1y63L/JsFZCGornk0mesxC7rBwzcR/P57tIEtXbSPyzoSVD6QsLyesRcDtItm/wCotaOwLE52ruJFx7h97rZHGkZZTY+WqLhmubWcWt7tPmf2Ciyva4ljnOyODS1wG7TtTQ/KyFxF2ZDG7XtJ/Y3S2kaC1rRLFfTq3/2VyikUNtjopizO6MZWxtABPF2YH97+xSoaqSF9g82vaxF+Fx8lCcHkeNysY0aMAtf2IznKXnVz5AfcjimSm0XQqg5okuBY6kG1v8f415WVHiNnZSdd1twOtvZ/AtbheGucHC4s64521I/SSFlLnNOpzFlwdfKLd/vbY96pnjT2Lo5GbzDK2QdX3clkWt4bVue0nNeRml/SG8e9UfhR2sxTZ7B6CqwYRNNTMYZXyMzdGcpIt7isU4aWasc9R0BG5eYo9vtqm1BqH43UyC9zG4NDSPYNF2DZfaGtqoYnzSOeSATm43F1wWG+oTYzmja61swvZOQFMKOko7OqZDK/g3/CbJiDiMsLREznbVV8zZY6h0UgcZL6cc3arKjoAxvS1Ztbc3kvEXUk3HGtKRtcYpXJ2Np4JaglzjZvGQ+d3KQXtaeipW6neeJTJ6kzERwizOAHFOc0UsYY3WZ288lytCvTx3f2KpW+RS0MBia7XfI/6IsXC27S9uXIJA0AZL3t1pXfRKCbgne45z3BcN2QOvcnlv8AmB9E29mgH2+zRNPk6cGA/NPJsXHeA/XuKgAbsN/KsLPHMc0heYLOb1oXcChxLAXDUsNnDmEgcIn5CLwvC7T+tfP6BGxXDIcSw2ohDrQzxOZIAbEAi1weC8szh9JUSwGSOQxPMeaN12usbXB5EWPtXefC9WvwjZGdkUrmGrkbE0tNszTvHu/dcFyslYLC3dvC9D00Gk3VN9jmTNy2HxrDIwKOrtDICS2QnLmB5HmuybOtp3PaBUNMd8zQfOXmKRhYbO6w4LoPg3xmWH/gppHEx9ZuY36pO72b/arulGb9yGpxWx6JCVU+AVhnh6J5vYXCuBuWgqBIlWKoeIonPPAXREN0itrpjJO7LuZ1QOZWt1U+ad0u9jSXAcw3Qf8AUbq1q5eipXSHygxzyqCa7YpR6LI2e/UrfijSMU5Wx4dl6Nm/KYmk993n5n5LFnIDnuaXdHIc7RxBT5PGOqWt3kMlZ7B9ifcscj7OE7RdknlAc+IVyRSxhPRFzbZ4njQA2v2g80dEbjoJWm+4ZsrvdxS2DGaeMgcb29H7FNMcfmSAX4OFl2cilob1pTf/AENN3H27gPagHO7pCGhjNwH7JLRt1kkDrbgz7pzrOAc9oaweS0cUBkg1ngDtznFz/wC0jX5XT85yMcd7YY5L93V/ZYWlzWPmIvJJ1I2876H7e1PfbNPZwLYoujB5ncfncrlrc6WxNoJOhqwBuLui+rfsqHwwsqJtlGiJjXQNqo5Zd+Zu8XHt3qzJNnZTr0LJB3tI1WteFzaOqpKajwujc1sdZGZZ3Wu7o7jqdxuVmzR2svwvc5RG1jpGiR2VrnAO7ATqu77IsgMDA17ctt45aAfK64S4BrtNRwurfAdo67B5IwyUugzDNG7XTsWI3co9TMtlaButonLStl9on1MTC5wcwi+nLgtza4FoI3EXCEGCofDD46QC40B4qoqap9S8AXtwaFFlqH1EuZ5zPJ0HJW1HA2jhM048YRoOXYvHnkl6mWlbR7mzprEk5btixsbRQ5pLdM7QDkscWgM8mrieqDxKxsL6yoLibEj3BZhaacDdHGPkqW9T9vC2X3OKrkC0hjI/PkN3JXuHjn8AA0JrHZnTTuFiBZvekI/4eNvpuuub7r52OaFk0Lx/pb9E7yszfSjumvN3z9g+oQ02fA7g5tioSp/PJNDs9skhtlc2zgkyXL4HcNWFI1uk0VrluoWs7e7Uw7O4D0oeHYg8GOmivqT6R7BzXcU5Ol88kcHOvC9tFFieJwYNEc7MPJMh5yHePYFzdwdEbjdwP0Vph1BNjFa12ZzyXZ55TvNzqe8lYsQjZFiNVSN1bFM5nsBXrQio+xFbI0b2vFrdbiOSm4TVfgsRgmB0a6zv7Tof52KqkbkfZpuODlY4RR1GKTiGFhuCLvPkjvVkZVyGrR37ZeuNonXuG8RxW9ixFxxXPtk8HrWU8bXm/VaCfZvK3+JpZE1pNyBa6sOB6g4q8tgDR5xU5VeNE2jA7V3BXJHGR+1lPjGlHUf2hqp39eeePi+MOb2kC/3V7XRmVk8Y88Gy11xPRRTs0khOU9nJb8fBglyDXF0TZGdWSn+beHuJ+acXBoMkbc0L/Lb6J/m5Nf4p7ZYBaN50HLm0/t3JbFnjaYAx7nRu1t2HsVpyNLHxgy05LoxvI4djhvCaZI/Oh145SWp7MrnZqd5ik81pNrdx+6cRNfxlM1/aGWv+mwQGISxt8iNoPNxzFOyEWkqyQDub5zvsFkaKi/i4WQj0uI9rr2TDJGxxf0hml4k3yg8/9SEUPc90RE8nVlItE3g0c+y3D3rG5vRwthA68hDnDiNOqPr7QlADLzVJzOdYsY7XMeZ7OziiElueplJc+5y34u5qAZHazThtiGRZR8guO7a4m3FtoqiWOTNDDAynjdwLWN1I9t1um32OHB8BNLA8CvxB2VmvWawaE+2651h+HS1cdVLGSGU0JsTuNhu/dZc7vY1YYtKyOSHRscDvFj7EiSN14WDgL2SjXQb1kfJsT2Oi+DfE3fh/w7naxuy68juXbMFn6WkDb3y6LzzsBTVjsQklihd0JaBmI0JBuF3jZ6KZsZLmEMI0/nvUEGXDKEU8f4iqAa63knzVhq6p1RLdp6oNmgJcTrulk6KO3Rg6n0kYdE1jHVco6rfJ7SvEyNSfRx/hXJtSddSfJneBS07Yho9+rz9EjvEUljo+XU9yZTtdU1WaTcNXdgTr/iq21upf5Kq7prvsiuvuLPeOnij4u6zh2p8gtVRRjzQAmE/iK4DhmsO4JWOzYgXcASfcpfP6uv8AQoQG/wCI7vqkkNoYnDzXEJsWsVR/Zv8AalJBo7+jJ+647fs/7JaMk8ognE1iQRmIG86aheeJmY1ttjRxOobkiqW3hJN2Rx3IDWi/A3BXoSfWlhfc9XqkhYZKOmbSwSw00EZaC0hkbRbW/Lnr7Vox5em5NL6/c5cbNH2S2PGEENe0CPz3HzjzXJdtMOlwba3FqOV7XllS54c03uH9cfJwXpmRvS0jZWhoczRwA+a88eEmIN24xdjzdznxvB7DG1aPT5HKbXlWjmUUka2Mske7T9luPg4i6RpicBlZPq7iQRp+xWjNcYnHW1tCukeDShfJE6oynLNI1wHY2/1K20p7M5to7bs+5v4ZzAALW/ZWyq8CgMVOSRa9vkrQKxFYKvxhl4mO5Gx7FYLDVR9LC9nMLuLqSZzNXFlGb5GO4jRxVHXxClqXSFt6eYWcBw/zxV43qvcx+nAjtWKohZMx8MwsDxG8HgVshIwyRrukDix/XifrcecPSCaQ+BwkjdcHyXgaHv7VlmjNK/8ADVQvHvY4f/YfZMPSU4uMskTuerXexaCsS8Etw4GN/Nou33IbDIP6MzSObZMv72QWQSjQmJx4ON2+w7x7kn4WQ+QGvHNjgf2UkC9Eb+NmjHaX5j8kdJFDfo2l7h5z9LdwSfhpR5WVna42QDTw+SOld3WYPqfkgARlwM1QS2P0uLj2KJjFeKLDanEJWWp6Vl+jB9ze8lTA187jLM6zQPKI0HYB9kOoIsZjNC+Ifgi09Ix2t77yTzUS4JjycdhosX2sxiXEamJzQ5waHOabMHANHIBb+/ZSem2PxGGlp3GV1M9rG7i421PeVvtNhFDD1aembG0C17m9u3VZsRYaqjqIohq6JzWD2LI15NWvdUeaGG8ERvcEZh3FA3tvuDhdNiIMbCBYZRYexPZG+aRscYJc5wAA4lZDWd22SZTCFoiY1rNLW5LpDQAxobbKBoubbIUcjKaKKxvZrfcLLpLBZjQeAQg1WhhdVziOxDd5PJT8QmbnEMWkcehtxUiVkOF07mwE9JJxO9QsPhdPUi5uGnM4rw549CWJfifJvc9b19kSjeloRfSWU69gSUfioJZ+zK1R66fp6o5T1W9UAKRW+IpYoONruUWtTkuI7HFdu7Ew8WfLJ6DD/PkkozfO88IyU6LxWFyOO97rfz5rHSaUtS7/AE2UKOnSvpYa5f7C058RU/8AlhLF1qWcciCsdL/2ept6H1TqM5oqhg4x3VePdxX0f/RLhmWn8ZQzNPmnMijJlilhO9wzN703CnDpnxu3ObZYaVxp6tuY+S7Kf2XcXShL9Uw1ba/cyUMwjlMUh6r+q6/ArzbttiTMT2vxSthN4nzZIz6TGAMB9uW67l4SK12DbO4nVRHLIYcsZHN2n1K87SASQhw00v8AcLd6SDUWn24Ksjtp+QcGXjmc3OxrgXt5jiuw7GVcULouiaCw2Fm8Rw+S45BIAbHjuC6h4NpYzSxEC74iYu7LqPkVpnBzaaZEZ0qZ3ODKYmFnk20ssgULCJOko27urp7FNC0FIJEqEBVYpT2f07BpudZQhZ7MpPWOgPNbC5oc0tO4qlrqR0Dszb5DoD6KvxztUzNlh3RBmgZPGYp25mj3gqoqKKooiXx2lhO/Td3j6q9zBwAf1SfP+6CHR2N7cnDcVoUmjO1Zq/iJTpmiPEjVv+Efhi4+Lkieex9j81e1FFTVF88dnHe9nVKiPwWMizahw/uYHfZXLIjnSyt/D5T15YmH+65+SA6CInKDK4ekLD3KzjwaFuklQ5w5NYB91Lp6SmgI6KMFw85+p/woeRDSysgoKirLX1JMcfdY27BwVzFCyNgihYGtB0aDv7SsjWl2pOg3koLmgEMG/e47yqnJs6SoHuAblabjznc03F6yLAtm8QxapH9KncWt56aAdpNgptBSGU55GkRjcOa554fMTfFRYXhEbiG1Ejp5Rzay2UfqcD7Fmyz7I04cfdnF4wWsaHG5AFytj2HFM7GCKhmZ4ZeLsN9fl+y17cNRr3qVhdQaTEqeYOtlkF+7j8iVSaT0psy2HKLAAgdXsC2NaJsrV2EZc6+UgbuC3tCDVq2qNROXnySbN7lYNH4HDr3tLLuuq7CYDVVQJHi2au+izYvUCaq6MHqx6fdeFC4wlmlyz0ZxTksa4XIYdH01UwehqUtfN0tU9wN8vVCz4cBTYdNUu3nd/O9QaZhmqI27yXAn6rmUdOOMO73IVSk5dkWGI+KpKeC/afZ/uscOmGSuPnPsm4zLesDB5jbJZOrhMQ9J5K6n+ZP6I5ivZH6sKI3p6s/+H90uGEGZzRxYQm0FvwtaeUf3TMKcG1sV+NwuYLfF87kyVqYlHIY6yM8A63v0T8Tb0dY8Dc4AhRqgmOeQcQ42U/GQHsgqAdHC31RK8Uo90yX+Yn5NO8Mz+k8H3TNdqKiNp7d64ls3TDEMUhpH/wBMuzEdg/gXRvCzj8bqOHAI3Nc5snTz6+RpZo795Wq7C0cjZJJzG2/SANdxIG/6L0oTrEpszyj7nEx7bbNnCzDX0sYbA/qvA3NPBRtlcekwmqDs3iHu8YANx3XHyXcKjBqfGtm5enivHIzI628do7ivPeLYfU4Hi8uHVTLSRO3kf1Gnc4dnFW45+6mcuNxtHo7ZnGQ5jb6tPlW+i28G4uFxDwe4yJqZkTnXki6jgTy3H3LsWEVQqKVoPlMABWgpJyEIQAkc0OaWuFweCVCAqarDyzWDVvo8u5QQ4xkgAg8QVsllhnpopx1268xvVscrWzKJYe6KLM129pB7EWZzt/6VOmwx3/KeD2OWB1BUjzAe4iyuU4+Slwl4MFm8ZCRyASgtHktB71mFBU8YwO0uCkxYZuMr/Y1Q5xChJlcM0rrNu53BWNJh1rOn/SNynQwRxC0bR3rKqp5W9kXwxVuxpAAFtAFw7w/PzbS4VHfVtG8273//AJXcJXtjYXvcGtaC5zjuAG8leZvCHtAzaja2orqWxpWMbT0xv5TGk9b2kk91lUXIk7C4JBiJkkrIs7XHI3utr7VRbQ4TNgeLz4fUX6nWjf6TD5JH7d4XVthcOdTUUDC0ZmtANufFW/hS2LdjuAQ1NBFnxPDmXYG75mHymdp4jt04lCTSdgdp5Zf+GqHXkZ5x85vNdowiuNXABve0b+YXlvB600GIRVGtmm0jbW04ru2zuJh9MHtlABb5YO//AH+6EG4spW0VLKymaS4gkcSStZDXvlEeoe85bHmVulkzoo8+fI3Nztqsef0iyVXY0YvUOFtrkpsZe2mpIKVmm7TsCwYEzPVl53Mb81NxbDJKqQSxSAPAsGncnYZRSUUErnWMhF+rrfRUPDJ+pUmtkWrJBYaT3ZT1kokrJXcS4+5TK/qUFIzja6qi2QyZXAh/KxurLHDkdTs1GWPcskU3HI33L2kpQiLhpvSV1/V/dRqB4FXCT6SzYXrR151/p/dQIHFs0ZB88KO2N/ORp3miZinUrZR23SY9iDaHYqrxBwzOo4nPtzLdwTsda4Vmaxs9o1H87Fom0uz23GJmtgwqqjlwestemkkDCBlAIFxqDa+/itWDH/nknwynI/8AFF9zjn4qasxF01Q50k9Q+73c3E6D32C6hs5g8lBR0oeDcx2d/fe7vmtNw7Y/H6XHIW1WC4gGxzgOc2le5vfmAtpvuu57N0crI6dtTSSNyEaSRkcTzW6eLXBxKNajLUWmzEUjKJ8MjCWHXXiTvWseFTY+iqdl6rEoInfjqCMzRyX1yDV7e0W1710YANFrCyjV7YHUc7alzGwujcH5zYWtY3U4sKhFLwcTyOUm/J5ZwDEzhuIMl/5buq8Dlz9i7xsti2drJMwLSNbcQvPHRZZHwQnpgxxY0s62cNNri3NdU8H1NikdHC2ogeMoLW33hvC6uKztTSHNBabgjRKomFsmbStbOLEbualoAQhCAEIQgEsiw5JUIAQhCAEhNglTZGh7C0mwcLaIDnvhrxeah2UZSQPymvl6N7mnzALke3RcW2bw44hicbAB0UVnvJ4gEfVdL2g8EWJVBnloNoHTRhznxU1W1zrEm9g7Np7lH2S8Hm0+FVcz6uCi6N7W2LKjMbg/296A3rZbDzZma2nWdZbeO0aqswalnpWubM1gFvNN1YyPbGxznuaxgBJc42AAQHAvDTgUWFbSxVlLC2OCvjMjwwWBlB1Peb/JQth8dNPDJRyytYYxeNz9xbfd3i/zWxeGPaXAMbwyihwuvjq6mCcuvFcta21vK3FaHhezGK4pEJadghiIuHyOy3QHqdCEIBAghKhANyi97C6xTU0M4tNEx/eFnQuXFNcE27MEVNDC1zYoY2h2jgBvTBQUjZBIKeIOG45RopSFDhF9idT8jcoI1AKUADcEqF1SuzkEIQpAhtZabtn4PcO2tqhV1dZXQTsY1jejeCxoBO5pBGt1uaEBoGBeCzCcHkMzKuomlOmeQDdy0W50OHwUQAiBJA3lTEIACEIQAhCEAIQhACEIQAhCEAIQhAFghCEAJsjQ5ha5oc0ixadxTkIDWH+D7ZF8/THZ+ia/TSNmRum7QWHyVvTYJhtK3JT0cbG8hdWCEAqEIQAhCEAIQhACEIQAhCEAIQhACEIQAhCEAIQhACEIQAhCEAIQhACEIQAhCEAIQhACEIQAhCE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5" descr="What is React Native?. Explore the world of React Native — an… | by Willson  Harvey | Jan, 2024 | Medium"/>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5" name="Picture 17" descr="React Native: How to build mobile apps faster? - AppSt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073" y="1684338"/>
            <a:ext cx="2438400" cy="139737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577169" y="1253450"/>
            <a:ext cx="1690435" cy="461665"/>
          </a:xfrm>
          <a:prstGeom prst="rect">
            <a:avLst/>
          </a:prstGeom>
        </p:spPr>
        <p:txBody>
          <a:bodyPr wrap="square">
            <a:spAutoFit/>
          </a:bodyPr>
          <a:lstStyle/>
          <a:p>
            <a:pPr lvl="0" algn="just"/>
            <a:r>
              <a:rPr lang="en-US" sz="2400" b="1" dirty="0">
                <a:solidFill>
                  <a:prstClr val="black"/>
                </a:solidFill>
                <a:latin typeface="Calibri" pitchFamily="34" charset="0"/>
                <a:cs typeface="Calibri" pitchFamily="34" charset="0"/>
              </a:rPr>
              <a:t>Hardware</a:t>
            </a:r>
          </a:p>
        </p:txBody>
      </p:sp>
      <p:sp>
        <p:nvSpPr>
          <p:cNvPr id="16" name="Rectangle 15"/>
          <p:cNvSpPr/>
          <p:nvPr/>
        </p:nvSpPr>
        <p:spPr>
          <a:xfrm>
            <a:off x="8381712" y="1227137"/>
            <a:ext cx="1340047" cy="461665"/>
          </a:xfrm>
          <a:prstGeom prst="rect">
            <a:avLst/>
          </a:prstGeom>
        </p:spPr>
        <p:txBody>
          <a:bodyPr wrap="none">
            <a:spAutoFit/>
          </a:bodyPr>
          <a:lstStyle/>
          <a:p>
            <a:pPr algn="just"/>
            <a:r>
              <a:rPr lang="en-US" sz="2400" b="1" dirty="0">
                <a:latin typeface="Calibri" pitchFamily="34" charset="0"/>
                <a:cs typeface="Calibri" pitchFamily="34" charset="0"/>
              </a:rPr>
              <a:t>Software</a:t>
            </a:r>
          </a:p>
        </p:txBody>
      </p:sp>
      <p:cxnSp>
        <p:nvCxnSpPr>
          <p:cNvPr id="20" name="Straight Connector 19"/>
          <p:cNvCxnSpPr/>
          <p:nvPr/>
        </p:nvCxnSpPr>
        <p:spPr>
          <a:xfrm>
            <a:off x="6299200" y="1308415"/>
            <a:ext cx="14514" cy="4940769"/>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021145" y="5963234"/>
            <a:ext cx="593432" cy="276999"/>
          </a:xfrm>
          <a:prstGeom prst="rect">
            <a:avLst/>
          </a:prstGeom>
        </p:spPr>
        <p:txBody>
          <a:bodyPr wrap="none">
            <a:spAutoFit/>
          </a:bodyPr>
          <a:lstStyle/>
          <a:p>
            <a:r>
              <a:rPr lang="en-US" sz="1200" dirty="0">
                <a:latin typeface="Calibri" pitchFamily="34" charset="0"/>
                <a:cs typeface="Calibri" pitchFamily="34" charset="0"/>
              </a:rPr>
              <a:t>Fig 1.4</a:t>
            </a:r>
          </a:p>
        </p:txBody>
      </p:sp>
      <p:sp>
        <p:nvSpPr>
          <p:cNvPr id="22" name="Rectangle 21"/>
          <p:cNvSpPr/>
          <p:nvPr/>
        </p:nvSpPr>
        <p:spPr>
          <a:xfrm>
            <a:off x="8755018" y="6012955"/>
            <a:ext cx="593432" cy="276999"/>
          </a:xfrm>
          <a:prstGeom prst="rect">
            <a:avLst/>
          </a:prstGeom>
        </p:spPr>
        <p:txBody>
          <a:bodyPr wrap="none">
            <a:spAutoFit/>
          </a:bodyPr>
          <a:lstStyle/>
          <a:p>
            <a:r>
              <a:rPr lang="en-US" sz="1200" dirty="0">
                <a:latin typeface="Calibri" pitchFamily="34" charset="0"/>
                <a:cs typeface="Calibri" pitchFamily="34" charset="0"/>
              </a:rPr>
              <a:t>Fig 1.5</a:t>
            </a:r>
          </a:p>
        </p:txBody>
      </p:sp>
      <p:sp>
        <p:nvSpPr>
          <p:cNvPr id="13" name="AutoShape 6" descr="ESP-WROOM-32 ESP32 ESP-32S Development ..."/>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93409">
            <a:off x="986540" y="2044529"/>
            <a:ext cx="1205815" cy="107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AutoShape 9" descr="4 Channel 5V Relay Module with ..."/>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78039">
            <a:off x="2288438" y="2040112"/>
            <a:ext cx="26193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233269" y="3180234"/>
            <a:ext cx="876266" cy="400110"/>
          </a:xfrm>
          <a:prstGeom prst="rect">
            <a:avLst/>
          </a:prstGeom>
          <a:noFill/>
        </p:spPr>
        <p:txBody>
          <a:bodyPr wrap="none" rtlCol="0">
            <a:spAutoFit/>
          </a:bodyPr>
          <a:lstStyle/>
          <a:p>
            <a:r>
              <a:rPr lang="en-US" sz="2000" dirty="0">
                <a:latin typeface="Calibri" pitchFamily="34" charset="0"/>
                <a:cs typeface="Calibri" pitchFamily="34" charset="0"/>
              </a:rPr>
              <a:t>ESP 32</a:t>
            </a:r>
          </a:p>
        </p:txBody>
      </p:sp>
      <p:sp>
        <p:nvSpPr>
          <p:cNvPr id="23" name="AutoShape 12" descr="4 Channel 5V Relay Module with ..."/>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2850425" y="1782856"/>
            <a:ext cx="1890261" cy="369332"/>
          </a:xfrm>
          <a:prstGeom prst="rect">
            <a:avLst/>
          </a:prstGeom>
          <a:noFill/>
        </p:spPr>
        <p:txBody>
          <a:bodyPr wrap="none" rtlCol="0">
            <a:spAutoFit/>
          </a:bodyPr>
          <a:lstStyle/>
          <a:p>
            <a:r>
              <a:rPr lang="en-US" dirty="0"/>
              <a:t>4 Channel Relay</a:t>
            </a:r>
          </a:p>
        </p:txBody>
      </p:sp>
      <p:sp>
        <p:nvSpPr>
          <p:cNvPr id="25" name="AutoShape 14" descr="ZMPT101B single phase voltage sensor ..."/>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49" y="3610850"/>
            <a:ext cx="1657211" cy="111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891649" y="4596758"/>
            <a:ext cx="1310423" cy="400110"/>
          </a:xfrm>
          <a:prstGeom prst="rect">
            <a:avLst/>
          </a:prstGeom>
          <a:noFill/>
        </p:spPr>
        <p:txBody>
          <a:bodyPr wrap="none" rtlCol="0">
            <a:spAutoFit/>
          </a:bodyPr>
          <a:lstStyle/>
          <a:p>
            <a:r>
              <a:rPr lang="en-US" sz="2000" dirty="0">
                <a:latin typeface="Calibri" pitchFamily="34" charset="0"/>
                <a:cs typeface="Calibri" pitchFamily="34" charset="0"/>
              </a:rPr>
              <a:t>ZMPT101B</a:t>
            </a:r>
          </a:p>
        </p:txBody>
      </p:sp>
      <p:sp>
        <p:nvSpPr>
          <p:cNvPr id="27" name="AutoShape 17" descr="Buy SCT-013-030 Non-invasive AC Current ..."/>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6"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2386" y="3673603"/>
            <a:ext cx="1638583" cy="132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2840166" y="4723722"/>
            <a:ext cx="955390" cy="400110"/>
          </a:xfrm>
          <a:prstGeom prst="rect">
            <a:avLst/>
          </a:prstGeom>
          <a:noFill/>
        </p:spPr>
        <p:txBody>
          <a:bodyPr wrap="none" rtlCol="0">
            <a:spAutoFit/>
          </a:bodyPr>
          <a:lstStyle/>
          <a:p>
            <a:r>
              <a:rPr lang="en-US" sz="2000" dirty="0">
                <a:latin typeface="Calibri" pitchFamily="34" charset="0"/>
                <a:cs typeface="Calibri" pitchFamily="34" charset="0"/>
              </a:rPr>
              <a:t>SCT013</a:t>
            </a:r>
          </a:p>
        </p:txBody>
      </p:sp>
      <p:pic>
        <p:nvPicPr>
          <p:cNvPr id="2067"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6895" y="3820109"/>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4421382" y="5467420"/>
            <a:ext cx="970587" cy="400110"/>
          </a:xfrm>
          <a:prstGeom prst="rect">
            <a:avLst/>
          </a:prstGeom>
          <a:noFill/>
        </p:spPr>
        <p:txBody>
          <a:bodyPr wrap="none" rtlCol="0">
            <a:spAutoFit/>
          </a:bodyPr>
          <a:lstStyle/>
          <a:p>
            <a:r>
              <a:rPr lang="en-US" sz="2000" dirty="0">
                <a:latin typeface="Calibri" pitchFamily="34" charset="0"/>
                <a:cs typeface="Calibri" pitchFamily="34" charset="0"/>
              </a:rPr>
              <a:t>LCD I2C</a:t>
            </a:r>
          </a:p>
        </p:txBody>
      </p:sp>
      <p:pic>
        <p:nvPicPr>
          <p:cNvPr id="207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0968" y="4992119"/>
            <a:ext cx="2071833" cy="670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1434348" y="5612845"/>
            <a:ext cx="675185" cy="400110"/>
          </a:xfrm>
          <a:prstGeom prst="rect">
            <a:avLst/>
          </a:prstGeom>
          <a:noFill/>
        </p:spPr>
        <p:txBody>
          <a:bodyPr wrap="none" rtlCol="0">
            <a:spAutoFit/>
          </a:bodyPr>
          <a:lstStyle/>
          <a:p>
            <a:r>
              <a:rPr lang="en-US" sz="2000" dirty="0">
                <a:latin typeface="Calibri" pitchFamily="34" charset="0"/>
                <a:cs typeface="Calibri" pitchFamily="34" charset="0"/>
              </a:rPr>
              <a:t>LEDs</a:t>
            </a:r>
          </a:p>
        </p:txBody>
      </p:sp>
      <p:pic>
        <p:nvPicPr>
          <p:cNvPr id="2071"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1734" y="1686573"/>
            <a:ext cx="2746277" cy="139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2"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1734" y="3219514"/>
            <a:ext cx="2801888" cy="12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3"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0073" y="3219514"/>
            <a:ext cx="2438400" cy="12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4"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0073" y="4625204"/>
            <a:ext cx="2438400" cy="128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5" name="Picture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51734" y="4625204"/>
            <a:ext cx="2801888" cy="128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5" descr="A black and red logo&#10;&#10;Description automatically generated">
            <a:extLst>
              <a:ext uri="{FF2B5EF4-FFF2-40B4-BE49-F238E27FC236}">
                <a16:creationId xmlns:a16="http://schemas.microsoft.com/office/drawing/2014/main" id="{CE3A16DD-CC4F-1350-5642-81CAED054359}"/>
              </a:ext>
            </a:extLst>
          </p:cNvPr>
          <p:cNvPicPr>
            <a:picLocks noChangeAspect="1"/>
          </p:cNvPicPr>
          <p:nvPr/>
        </p:nvPicPr>
        <p:blipFill>
          <a:blip r:embed="rId14"/>
          <a:stretch>
            <a:fillRect/>
          </a:stretch>
        </p:blipFill>
        <p:spPr>
          <a:xfrm>
            <a:off x="344128" y="108599"/>
            <a:ext cx="2054943" cy="963117"/>
          </a:xfrm>
          <a:prstGeom prst="rect">
            <a:avLst/>
          </a:prstGeom>
        </p:spPr>
      </p:pic>
    </p:spTree>
    <p:extLst>
      <p:ext uri="{BB962C8B-B14F-4D97-AF65-F5344CB8AC3E}">
        <p14:creationId xmlns:p14="http://schemas.microsoft.com/office/powerpoint/2010/main" val="155858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2057</TotalTime>
  <Words>1070</Words>
  <Application>Microsoft Office PowerPoint</Application>
  <PresentationFormat>Custom</PresentationFormat>
  <Paragraphs>163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Display</vt:lpstr>
      <vt:lpstr>Calibri</vt:lpstr>
      <vt:lpstr>Century Gothic</vt:lpstr>
      <vt:lpstr>Arial</vt:lpstr>
      <vt:lpstr>Wingdings 2</vt:lpstr>
      <vt:lpstr>Aptos</vt:lpstr>
      <vt:lpstr>Wingdings</vt:lpstr>
      <vt:lpstr>Times New Roman</vt:lpstr>
      <vt:lpstr>Office Theme</vt:lpstr>
      <vt:lpstr>M3R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 from Presentation 1:   Add latest research papers, analyze deeply avoid superficial explanation.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Sachin Chawla</dc:creator>
  <cp:lastModifiedBy>Arpit Raj</cp:lastModifiedBy>
  <cp:revision>32</cp:revision>
  <dcterms:modified xsi:type="dcterms:W3CDTF">2024-04-11T13:19:48Z</dcterms:modified>
</cp:coreProperties>
</file>