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89" r:id="rId2"/>
    <p:sldId id="290" r:id="rId3"/>
    <p:sldId id="257" r:id="rId4"/>
    <p:sldId id="258" r:id="rId5"/>
    <p:sldId id="304" r:id="rId6"/>
    <p:sldId id="305" r:id="rId7"/>
    <p:sldId id="259" r:id="rId8"/>
    <p:sldId id="295" r:id="rId9"/>
    <p:sldId id="260" r:id="rId10"/>
    <p:sldId id="302" r:id="rId11"/>
    <p:sldId id="292" r:id="rId12"/>
    <p:sldId id="270" r:id="rId13"/>
    <p:sldId id="271" r:id="rId14"/>
    <p:sldId id="272" r:id="rId15"/>
    <p:sldId id="273" r:id="rId16"/>
    <p:sldId id="274" r:id="rId17"/>
    <p:sldId id="306" r:id="rId18"/>
    <p:sldId id="284" r:id="rId19"/>
    <p:sldId id="285" r:id="rId20"/>
    <p:sldId id="286" r:id="rId21"/>
    <p:sldId id="307" r:id="rId22"/>
    <p:sldId id="308" r:id="rId23"/>
    <p:sldId id="298" r:id="rId24"/>
    <p:sldId id="296" r:id="rId25"/>
    <p:sldId id="301" r:id="rId26"/>
    <p:sldId id="309" r:id="rId27"/>
    <p:sldId id="310" r:id="rId28"/>
    <p:sldId id="261"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40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270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49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05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15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018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072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531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27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224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27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1541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2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3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06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85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13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31336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CHATBOT</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92398" y="3622761"/>
            <a:ext cx="6815669" cy="1320802"/>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Project by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Shweta Rajan Nambissan RA1911033010120 - M1</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Unnati</a:t>
            </a:r>
            <a:r>
              <a:rPr lang="en-IN" dirty="0">
                <a:latin typeface="Times New Roman" panose="02020603050405020304" pitchFamily="18" charset="0"/>
                <a:cs typeface="Times New Roman" panose="02020603050405020304" pitchFamily="18" charset="0"/>
              </a:rPr>
              <a:t> Mishra RA1911033010114 - M1</a:t>
            </a:r>
          </a:p>
        </p:txBody>
      </p:sp>
      <p:sp>
        <p:nvSpPr>
          <p:cNvPr id="4" name="Subtitle 2"/>
          <p:cNvSpPr txBox="1">
            <a:spLocks/>
          </p:cNvSpPr>
          <p:nvPr/>
        </p:nvSpPr>
        <p:spPr>
          <a:xfrm>
            <a:off x="2679335" y="1693808"/>
            <a:ext cx="6815669" cy="132080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IN" dirty="0">
                <a:solidFill>
                  <a:schemeClr val="accent1">
                    <a:lumMod val="75000"/>
                  </a:schemeClr>
                </a:solidFill>
                <a:latin typeface="Times New Roman" panose="02020603050405020304" pitchFamily="18" charset="0"/>
                <a:cs typeface="Times New Roman" panose="02020603050405020304" pitchFamily="18" charset="0"/>
              </a:rPr>
              <a:t>Under </a:t>
            </a:r>
            <a:r>
              <a:rPr lang="en-IN" dirty="0" smtClean="0">
                <a:solidFill>
                  <a:schemeClr val="accent1">
                    <a:lumMod val="75000"/>
                  </a:schemeClr>
                </a:solidFill>
                <a:latin typeface="Times New Roman" panose="02020603050405020304" pitchFamily="18" charset="0"/>
                <a:cs typeface="Times New Roman" panose="02020603050405020304" pitchFamily="18" charset="0"/>
              </a:rPr>
              <a:t>the </a:t>
            </a:r>
            <a:r>
              <a:rPr lang="en-IN" dirty="0">
                <a:solidFill>
                  <a:schemeClr val="accent1">
                    <a:lumMod val="75000"/>
                  </a:schemeClr>
                </a:solidFill>
                <a:latin typeface="Times New Roman" panose="02020603050405020304" pitchFamily="18" charset="0"/>
                <a:cs typeface="Times New Roman" panose="02020603050405020304" pitchFamily="18" charset="0"/>
              </a:rPr>
              <a:t>guidance of </a:t>
            </a:r>
            <a:r>
              <a:rPr lang="en-US" dirty="0">
                <a:solidFill>
                  <a:schemeClr val="accent1">
                    <a:lumMod val="75000"/>
                  </a:schemeClr>
                </a:solidFill>
                <a:latin typeface="Times New Roman" panose="02020603050405020304" pitchFamily="18" charset="0"/>
                <a:cs typeface="Times New Roman" panose="02020603050405020304" pitchFamily="18" charset="0"/>
              </a:rPr>
              <a:t>Dr. N. </a:t>
            </a:r>
            <a:r>
              <a:rPr lang="en-US" dirty="0" err="1">
                <a:solidFill>
                  <a:schemeClr val="accent1">
                    <a:lumMod val="75000"/>
                  </a:schemeClr>
                </a:solidFill>
                <a:latin typeface="Times New Roman" panose="02020603050405020304" pitchFamily="18" charset="0"/>
                <a:cs typeface="Times New Roman" panose="02020603050405020304" pitchFamily="18" charset="0"/>
              </a:rPr>
              <a:t>Arivazhagan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511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Requirements Gathering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lvl="0"/>
            <a:r>
              <a:rPr lang="en-IN" dirty="0">
                <a:latin typeface="Times New Roman" panose="02020603050405020304" pitchFamily="18" charset="0"/>
                <a:cs typeface="Times New Roman" panose="02020603050405020304" pitchFamily="18" charset="0"/>
              </a:rPr>
              <a:t>For the said project a huge, annotated dataset of healthcare comments and queries is needed.</a:t>
            </a:r>
          </a:p>
          <a:p>
            <a:pPr lvl="0"/>
            <a:r>
              <a:rPr lang="en-IN" dirty="0">
                <a:latin typeface="Times New Roman" panose="02020603050405020304" pitchFamily="18" charset="0"/>
                <a:cs typeface="Times New Roman" panose="02020603050405020304" pitchFamily="18" charset="0"/>
              </a:rPr>
              <a:t>We will need to clean this data for our usage.</a:t>
            </a:r>
          </a:p>
          <a:p>
            <a:pPr lvl="0"/>
            <a:r>
              <a:rPr lang="en-IN" dirty="0">
                <a:latin typeface="Times New Roman" panose="02020603050405020304" pitchFamily="18" charset="0"/>
                <a:cs typeface="Times New Roman" panose="02020603050405020304" pitchFamily="18" charset="0"/>
              </a:rPr>
              <a:t>We will train multiple NLP classifications models on this dataset and then we will test our models in real world scenario to identify their shortcomings.</a:t>
            </a:r>
          </a:p>
          <a:p>
            <a:pPr lvl="0"/>
            <a:r>
              <a:rPr lang="en-IN" dirty="0">
                <a:latin typeface="Times New Roman" panose="02020603050405020304" pitchFamily="18" charset="0"/>
                <a:cs typeface="Times New Roman" panose="02020603050405020304" pitchFamily="18" charset="0"/>
              </a:rPr>
              <a:t>The application will be deployed using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Hence the system conditions should be suitable for the same.</a:t>
            </a:r>
          </a:p>
        </p:txBody>
      </p:sp>
    </p:spTree>
    <p:extLst>
      <p:ext uri="{BB962C8B-B14F-4D97-AF65-F5344CB8AC3E}">
        <p14:creationId xmlns:p14="http://schemas.microsoft.com/office/powerpoint/2010/main" val="112855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8B03F940-3068-11FC-04AA-6427AC866B92}"/>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E-R </a:t>
            </a:r>
            <a:r>
              <a:rPr lang="en-US" dirty="0">
                <a:latin typeface="Times New Roman" panose="02020603050405020304" pitchFamily="18" charset="0"/>
                <a:cs typeface="Times New Roman" panose="02020603050405020304" pitchFamily="18" charset="0"/>
              </a:rPr>
              <a:t>Diagram:</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232" y="2285999"/>
            <a:ext cx="8455535" cy="39243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9390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03F940-3068-11FC-04AA-6427AC866B92}"/>
              </a:ext>
            </a:extLst>
          </p:cNvPr>
          <p:cNvSpPr>
            <a:spLocks noGrp="1"/>
          </p:cNvSpPr>
          <p:nvPr>
            <p:ph type="title"/>
          </p:nvPr>
        </p:nvSpPr>
        <p:spPr>
          <a:xfrm>
            <a:off x="1295402" y="982132"/>
            <a:ext cx="9601196" cy="1303867"/>
          </a:xfrm>
        </p:spPr>
        <p:txBody>
          <a:bodyPr/>
          <a:lstStyle/>
          <a:p>
            <a:r>
              <a:rPr lang="en-US" dirty="0">
                <a:latin typeface="Times New Roman" panose="02020603050405020304" pitchFamily="18" charset="0"/>
                <a:cs typeface="Times New Roman" panose="02020603050405020304" pitchFamily="18" charset="0"/>
              </a:rPr>
              <a:t>System Architecture Diagram: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3DF73DFA-84A9-DF18-AF65-30914C393FA7}"/>
              </a:ext>
            </a:extLst>
          </p:cNvPr>
          <p:cNvPicPr>
            <a:picLocks noChangeAspect="1"/>
          </p:cNvPicPr>
          <p:nvPr/>
        </p:nvPicPr>
        <p:blipFill>
          <a:blip r:embed="rId2"/>
          <a:stretch>
            <a:fillRect/>
          </a:stretch>
        </p:blipFill>
        <p:spPr>
          <a:xfrm>
            <a:off x="3844672" y="2588580"/>
            <a:ext cx="4045293" cy="3511774"/>
          </a:xfrm>
          <a:prstGeom prst="rect">
            <a:avLst/>
          </a:prstGeom>
        </p:spPr>
      </p:pic>
    </p:spTree>
    <p:extLst>
      <p:ext uri="{BB962C8B-B14F-4D97-AF65-F5344CB8AC3E}">
        <p14:creationId xmlns:p14="http://schemas.microsoft.com/office/powerpoint/2010/main" val="375987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69027AE-35AB-5C0D-8022-4DB04EBF2CC0}"/>
              </a:ext>
            </a:extLst>
          </p:cNvPr>
          <p:cNvPicPr>
            <a:picLocks noChangeAspect="1"/>
          </p:cNvPicPr>
          <p:nvPr/>
        </p:nvPicPr>
        <p:blipFill>
          <a:blip r:embed="rId2"/>
          <a:stretch>
            <a:fillRect/>
          </a:stretch>
        </p:blipFill>
        <p:spPr>
          <a:xfrm>
            <a:off x="1490397" y="1018035"/>
            <a:ext cx="9029700" cy="4733925"/>
          </a:xfrm>
          <a:prstGeom prst="rect">
            <a:avLst/>
          </a:prstGeom>
        </p:spPr>
      </p:pic>
    </p:spTree>
    <p:extLst>
      <p:ext uri="{BB962C8B-B14F-4D97-AF65-F5344CB8AC3E}">
        <p14:creationId xmlns:p14="http://schemas.microsoft.com/office/powerpoint/2010/main" val="356082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9100C1-3708-DC13-FC76-BB7F8D65EB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Use-case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7BB2932-14FF-0B82-4445-413E045E47A7}"/>
              </a:ext>
            </a:extLst>
          </p:cNvPr>
          <p:cNvPicPr>
            <a:picLocks noChangeAspect="1"/>
          </p:cNvPicPr>
          <p:nvPr/>
        </p:nvPicPr>
        <p:blipFill>
          <a:blip r:embed="rId2"/>
          <a:stretch>
            <a:fillRect/>
          </a:stretch>
        </p:blipFill>
        <p:spPr>
          <a:xfrm>
            <a:off x="3127389" y="2750522"/>
            <a:ext cx="5937222" cy="3367251"/>
          </a:xfrm>
          <a:prstGeom prst="rect">
            <a:avLst/>
          </a:prstGeom>
        </p:spPr>
      </p:pic>
    </p:spTree>
    <p:extLst>
      <p:ext uri="{BB962C8B-B14F-4D97-AF65-F5344CB8AC3E}">
        <p14:creationId xmlns:p14="http://schemas.microsoft.com/office/powerpoint/2010/main" val="1639288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EE4C0-9DFB-F426-6AF7-EFBFD5423F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83CAF85-3317-8AB2-723B-CFE161D96BC6}"/>
              </a:ext>
            </a:extLst>
          </p:cNvPr>
          <p:cNvPicPr>
            <a:picLocks noChangeAspect="1"/>
          </p:cNvPicPr>
          <p:nvPr/>
        </p:nvPicPr>
        <p:blipFill>
          <a:blip r:embed="rId2"/>
          <a:stretch>
            <a:fillRect/>
          </a:stretch>
        </p:blipFill>
        <p:spPr>
          <a:xfrm>
            <a:off x="3809771" y="2647405"/>
            <a:ext cx="4572458" cy="3562265"/>
          </a:xfrm>
          <a:prstGeom prst="rect">
            <a:avLst/>
          </a:prstGeom>
        </p:spPr>
      </p:pic>
    </p:spTree>
    <p:extLst>
      <p:ext uri="{BB962C8B-B14F-4D97-AF65-F5344CB8AC3E}">
        <p14:creationId xmlns:p14="http://schemas.microsoft.com/office/powerpoint/2010/main" val="3437725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F85958-B2D7-D348-942B-5779133009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 Diagram</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28DF78C-8042-D8AD-243A-0674CEF48F14}"/>
              </a:ext>
            </a:extLst>
          </p:cNvPr>
          <p:cNvPicPr>
            <a:picLocks noChangeAspect="1"/>
          </p:cNvPicPr>
          <p:nvPr/>
        </p:nvPicPr>
        <p:blipFill>
          <a:blip r:embed="rId2"/>
          <a:stretch>
            <a:fillRect/>
          </a:stretch>
        </p:blipFill>
        <p:spPr>
          <a:xfrm>
            <a:off x="2815526" y="2525486"/>
            <a:ext cx="6560947" cy="3592286"/>
          </a:xfrm>
          <a:prstGeom prst="rect">
            <a:avLst/>
          </a:prstGeom>
        </p:spPr>
      </p:pic>
    </p:spTree>
    <p:extLst>
      <p:ext uri="{BB962C8B-B14F-4D97-AF65-F5344CB8AC3E}">
        <p14:creationId xmlns:p14="http://schemas.microsoft.com/office/powerpoint/2010/main" val="1133264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556932"/>
            <a:ext cx="9601196" cy="3318936"/>
          </a:xfrm>
        </p:spPr>
        <p:txBody>
          <a:bodyPr>
            <a:noAutofit/>
          </a:bodyPr>
          <a:lstStyle/>
          <a:p>
            <a:pPr fontAlgn="base"/>
            <a:r>
              <a:rPr lang="en-US" sz="1100" u="sng" dirty="0" err="1" smtClean="0">
                <a:solidFill>
                  <a:srgbClr val="0A0202"/>
                </a:solidFill>
                <a:latin typeface="Times New Roman" panose="02020603050405020304" pitchFamily="18" charset="0"/>
                <a:cs typeface="Times New Roman" panose="02020603050405020304" pitchFamily="18" charset="0"/>
              </a:rPr>
              <a:t>Chatbots</a:t>
            </a:r>
            <a:r>
              <a:rPr lang="en-US" sz="1100" u="sng" dirty="0" smtClean="0">
                <a:solidFill>
                  <a:srgbClr val="0A0202"/>
                </a:solidFill>
                <a:latin typeface="Times New Roman" panose="02020603050405020304" pitchFamily="18" charset="0"/>
                <a:cs typeface="Times New Roman" panose="02020603050405020304" pitchFamily="18" charset="0"/>
              </a:rPr>
              <a:t> </a:t>
            </a:r>
            <a:r>
              <a:rPr lang="en-US" sz="1100" u="sng" dirty="0">
                <a:solidFill>
                  <a:srgbClr val="0A0202"/>
                </a:solidFill>
                <a:latin typeface="Times New Roman" panose="02020603050405020304" pitchFamily="18" charset="0"/>
                <a:cs typeface="Times New Roman" panose="02020603050405020304" pitchFamily="18" charset="0"/>
              </a:rPr>
              <a:t>Don’t Understand Human </a:t>
            </a:r>
            <a:r>
              <a:rPr lang="en-US" sz="1100" u="sng" dirty="0" smtClean="0">
                <a:solidFill>
                  <a:srgbClr val="0A0202"/>
                </a:solidFill>
                <a:latin typeface="Times New Roman" panose="02020603050405020304" pitchFamily="18" charset="0"/>
                <a:cs typeface="Times New Roman" panose="02020603050405020304" pitchFamily="18" charset="0"/>
              </a:rPr>
              <a:t>Context.</a:t>
            </a:r>
          </a:p>
          <a:p>
            <a:pPr marL="0" indent="0" fontAlgn="base">
              <a:buNone/>
            </a:pPr>
            <a:r>
              <a:rPr lang="en-US" sz="1100" dirty="0" smtClean="0">
                <a:solidFill>
                  <a:srgbClr val="000000"/>
                </a:solidFill>
                <a:latin typeface="Times New Roman" panose="02020603050405020304" pitchFamily="18" charset="0"/>
                <a:cs typeface="Times New Roman" panose="02020603050405020304" pitchFamily="18" charset="0"/>
              </a:rPr>
              <a:t>It </a:t>
            </a:r>
            <a:r>
              <a:rPr lang="en-US" sz="1100" dirty="0">
                <a:solidFill>
                  <a:srgbClr val="000000"/>
                </a:solidFill>
                <a:latin typeface="Times New Roman" panose="02020603050405020304" pitchFamily="18" charset="0"/>
                <a:cs typeface="Times New Roman" panose="02020603050405020304" pitchFamily="18" charset="0"/>
              </a:rPr>
              <a:t>is one of the significant limitations of </a:t>
            </a:r>
            <a:r>
              <a:rPr lang="en-US" sz="1100" dirty="0" err="1">
                <a:solidFill>
                  <a:srgbClr val="000000"/>
                </a:solidFill>
                <a:latin typeface="Times New Roman" panose="02020603050405020304" pitchFamily="18" charset="0"/>
                <a:cs typeface="Times New Roman" panose="02020603050405020304" pitchFamily="18" charset="0"/>
              </a:rPr>
              <a:t>chatbots</a:t>
            </a:r>
            <a:r>
              <a:rPr lang="en-US" sz="1100" dirty="0">
                <a:solidFill>
                  <a:srgbClr val="000000"/>
                </a:solidFill>
                <a:latin typeface="Times New Roman" panose="02020603050405020304" pitchFamily="18" charset="0"/>
                <a:cs typeface="Times New Roman" panose="02020603050405020304" pitchFamily="18" charset="0"/>
              </a:rPr>
              <a:t>. These </a:t>
            </a:r>
            <a:r>
              <a:rPr lang="en-US" sz="1100" dirty="0" err="1">
                <a:solidFill>
                  <a:srgbClr val="000000"/>
                </a:solidFill>
                <a:latin typeface="Times New Roman" panose="02020603050405020304" pitchFamily="18" charset="0"/>
                <a:cs typeface="Times New Roman" panose="02020603050405020304" pitchFamily="18" charset="0"/>
              </a:rPr>
              <a:t>chatbots</a:t>
            </a:r>
            <a:r>
              <a:rPr lang="en-US" sz="1100" dirty="0">
                <a:solidFill>
                  <a:srgbClr val="000000"/>
                </a:solidFill>
                <a:latin typeface="Times New Roman" panose="02020603050405020304" pitchFamily="18" charset="0"/>
                <a:cs typeface="Times New Roman" panose="02020603050405020304" pitchFamily="18" charset="0"/>
              </a:rPr>
              <a:t> are programmed in a way that they only know what they are taught. They cannot understand humans’ context, and this is a massive gap that can even lead to an angry customer.</a:t>
            </a:r>
          </a:p>
          <a:p>
            <a:pPr fontAlgn="base"/>
            <a:r>
              <a:rPr lang="en-US" sz="1100" dirty="0" smtClean="0">
                <a:solidFill>
                  <a:srgbClr val="0A0202"/>
                </a:solidFill>
                <a:latin typeface="Times New Roman" panose="02020603050405020304" pitchFamily="18" charset="0"/>
                <a:cs typeface="Times New Roman" panose="02020603050405020304" pitchFamily="18" charset="0"/>
              </a:rPr>
              <a:t>.</a:t>
            </a:r>
            <a:r>
              <a:rPr lang="en-US" sz="1100" u="sng" dirty="0">
                <a:solidFill>
                  <a:srgbClr val="0A0202"/>
                </a:solidFill>
                <a:latin typeface="Times New Roman" panose="02020603050405020304" pitchFamily="18" charset="0"/>
                <a:cs typeface="Times New Roman" panose="02020603050405020304" pitchFamily="18" charset="0"/>
              </a:rPr>
              <a:t>They Don’t Do Customer Retention.</a:t>
            </a:r>
          </a:p>
          <a:p>
            <a:pPr marL="0" indent="0" fontAlgn="base">
              <a:buNone/>
            </a:pPr>
            <a:r>
              <a:rPr lang="en-US" sz="1100" dirty="0">
                <a:solidFill>
                  <a:srgbClr val="000000"/>
                </a:solidFill>
                <a:latin typeface="Times New Roman" panose="02020603050405020304" pitchFamily="18" charset="0"/>
                <a:cs typeface="Times New Roman" panose="02020603050405020304" pitchFamily="18" charset="0"/>
              </a:rPr>
              <a:t>Retaining a customer is a vital part of every organization. It holds more importance than getting new customers. A </a:t>
            </a:r>
            <a:r>
              <a:rPr lang="en-US" sz="1100" dirty="0" err="1">
                <a:solidFill>
                  <a:srgbClr val="000000"/>
                </a:solidFill>
                <a:latin typeface="Times New Roman" panose="02020603050405020304" pitchFamily="18" charset="0"/>
                <a:cs typeface="Times New Roman" panose="02020603050405020304" pitchFamily="18" charset="0"/>
              </a:rPr>
              <a:t>chatbot</a:t>
            </a:r>
            <a:r>
              <a:rPr lang="en-US" sz="1100" dirty="0">
                <a:solidFill>
                  <a:srgbClr val="000000"/>
                </a:solidFill>
                <a:latin typeface="Times New Roman" panose="02020603050405020304" pitchFamily="18" charset="0"/>
                <a:cs typeface="Times New Roman" panose="02020603050405020304" pitchFamily="18" charset="0"/>
              </a:rPr>
              <a:t> is significantly less capable of</a:t>
            </a:r>
            <a:r>
              <a:rPr lang="en-US" sz="1100" dirty="0">
                <a:solidFill>
                  <a:schemeClr val="tx1">
                    <a:lumMod val="95000"/>
                    <a:lumOff val="5000"/>
                  </a:schemeClr>
                </a:solidFill>
                <a:latin typeface="Times New Roman" panose="02020603050405020304" pitchFamily="18" charset="0"/>
                <a:cs typeface="Times New Roman" panose="02020603050405020304" pitchFamily="18" charset="0"/>
              </a:rPr>
              <a:t> retaining the customer </a:t>
            </a:r>
            <a:r>
              <a:rPr lang="en-US" sz="1100" dirty="0">
                <a:solidFill>
                  <a:srgbClr val="000000"/>
                </a:solidFill>
                <a:latin typeface="Times New Roman" panose="02020603050405020304" pitchFamily="18" charset="0"/>
                <a:cs typeface="Times New Roman" panose="02020603050405020304" pitchFamily="18" charset="0"/>
              </a:rPr>
              <a:t>as it only tries up to a level for which it is programmed.</a:t>
            </a:r>
          </a:p>
          <a:p>
            <a:pPr fontAlgn="base"/>
            <a:r>
              <a:rPr lang="en-US" sz="1100" u="sng" dirty="0" smtClean="0">
                <a:solidFill>
                  <a:srgbClr val="0A0202"/>
                </a:solidFill>
                <a:latin typeface="Times New Roman" panose="02020603050405020304" pitchFamily="18" charset="0"/>
                <a:cs typeface="Times New Roman" panose="02020603050405020304" pitchFamily="18" charset="0"/>
              </a:rPr>
              <a:t>They </a:t>
            </a:r>
            <a:r>
              <a:rPr lang="en-US" sz="1100" u="sng" dirty="0">
                <a:solidFill>
                  <a:srgbClr val="0A0202"/>
                </a:solidFill>
                <a:latin typeface="Times New Roman" panose="02020603050405020304" pitchFamily="18" charset="0"/>
                <a:cs typeface="Times New Roman" panose="02020603050405020304" pitchFamily="18" charset="0"/>
              </a:rPr>
              <a:t>Can’t Make Decisions.</a:t>
            </a:r>
          </a:p>
          <a:p>
            <a:pPr marL="0" indent="0" fontAlgn="base">
              <a:buNone/>
            </a:pPr>
            <a:r>
              <a:rPr lang="en-US" sz="1100" dirty="0">
                <a:solidFill>
                  <a:srgbClr val="000000"/>
                </a:solidFill>
                <a:latin typeface="Times New Roman" panose="02020603050405020304" pitchFamily="18" charset="0"/>
                <a:cs typeface="Times New Roman" panose="02020603050405020304" pitchFamily="18" charset="0"/>
              </a:rPr>
              <a:t>Another limitation of </a:t>
            </a:r>
            <a:r>
              <a:rPr lang="en-US" sz="1100" dirty="0" err="1">
                <a:solidFill>
                  <a:srgbClr val="000000"/>
                </a:solidFill>
                <a:latin typeface="Times New Roman" panose="02020603050405020304" pitchFamily="18" charset="0"/>
                <a:cs typeface="Times New Roman" panose="02020603050405020304" pitchFamily="18" charset="0"/>
              </a:rPr>
              <a:t>chatbots</a:t>
            </a:r>
            <a:r>
              <a:rPr lang="en-US" sz="1100" dirty="0">
                <a:solidFill>
                  <a:srgbClr val="000000"/>
                </a:solidFill>
                <a:latin typeface="Times New Roman" panose="02020603050405020304" pitchFamily="18" charset="0"/>
                <a:cs typeface="Times New Roman" panose="02020603050405020304" pitchFamily="18" charset="0"/>
              </a:rPr>
              <a:t> is that they lack decision-making. They don’t have the right know-how to differentiate between the good and the bad.</a:t>
            </a:r>
          </a:p>
          <a:p>
            <a:pPr fontAlgn="base"/>
            <a:r>
              <a:rPr lang="en-US" sz="1100" u="sng" dirty="0" smtClean="0">
                <a:solidFill>
                  <a:srgbClr val="0A0202"/>
                </a:solidFill>
                <a:latin typeface="Times New Roman" panose="02020603050405020304" pitchFamily="18" charset="0"/>
                <a:cs typeface="Times New Roman" panose="02020603050405020304" pitchFamily="18" charset="0"/>
              </a:rPr>
              <a:t>They </a:t>
            </a:r>
            <a:r>
              <a:rPr lang="en-US" sz="1100" u="sng" dirty="0">
                <a:solidFill>
                  <a:srgbClr val="0A0202"/>
                </a:solidFill>
                <a:latin typeface="Times New Roman" panose="02020603050405020304" pitchFamily="18" charset="0"/>
                <a:cs typeface="Times New Roman" panose="02020603050405020304" pitchFamily="18" charset="0"/>
              </a:rPr>
              <a:t>Have Zero Research Skills</a:t>
            </a:r>
          </a:p>
          <a:p>
            <a:pPr marL="0" indent="0" fontAlgn="base">
              <a:buNone/>
            </a:pPr>
            <a:r>
              <a:rPr lang="en-US" sz="1100" dirty="0">
                <a:solidFill>
                  <a:srgbClr val="000000"/>
                </a:solidFill>
                <a:latin typeface="Times New Roman" panose="02020603050405020304" pitchFamily="18" charset="0"/>
                <a:cs typeface="Times New Roman" panose="02020603050405020304" pitchFamily="18" charset="0"/>
              </a:rPr>
              <a:t>The harsh reality of </a:t>
            </a:r>
            <a:r>
              <a:rPr lang="en-US" sz="1100" dirty="0" err="1">
                <a:solidFill>
                  <a:srgbClr val="000000"/>
                </a:solidFill>
                <a:latin typeface="Times New Roman" panose="02020603050405020304" pitchFamily="18" charset="0"/>
                <a:cs typeface="Times New Roman" panose="02020603050405020304" pitchFamily="18" charset="0"/>
              </a:rPr>
              <a:t>chatbots</a:t>
            </a:r>
            <a:r>
              <a:rPr lang="en-US" sz="1100" dirty="0">
                <a:solidFill>
                  <a:srgbClr val="000000"/>
                </a:solidFill>
                <a:latin typeface="Times New Roman" panose="02020603050405020304" pitchFamily="18" charset="0"/>
                <a:cs typeface="Times New Roman" panose="02020603050405020304" pitchFamily="18" charset="0"/>
              </a:rPr>
              <a:t> is that they have zero research skills. These bots only have the answers to the available queries; they cannot research new topics on the web.</a:t>
            </a:r>
          </a:p>
          <a:p>
            <a:pPr fontAlgn="base"/>
            <a:r>
              <a:rPr lang="en-US" sz="1100" u="sng" dirty="0" err="1" smtClean="0">
                <a:solidFill>
                  <a:srgbClr val="0A0202"/>
                </a:solidFill>
                <a:latin typeface="Times New Roman" panose="02020603050405020304" pitchFamily="18" charset="0"/>
                <a:cs typeface="Times New Roman" panose="02020603050405020304" pitchFamily="18" charset="0"/>
              </a:rPr>
              <a:t>Chatbots</a:t>
            </a:r>
            <a:r>
              <a:rPr lang="en-US" sz="1100" u="sng" dirty="0" smtClean="0">
                <a:solidFill>
                  <a:srgbClr val="0A0202"/>
                </a:solidFill>
                <a:latin typeface="Times New Roman" panose="02020603050405020304" pitchFamily="18" charset="0"/>
                <a:cs typeface="Times New Roman" panose="02020603050405020304" pitchFamily="18" charset="0"/>
              </a:rPr>
              <a:t> </a:t>
            </a:r>
            <a:r>
              <a:rPr lang="en-US" sz="1100" u="sng" dirty="0">
                <a:solidFill>
                  <a:srgbClr val="0A0202"/>
                </a:solidFill>
                <a:latin typeface="Times New Roman" panose="02020603050405020304" pitchFamily="18" charset="0"/>
                <a:cs typeface="Times New Roman" panose="02020603050405020304" pitchFamily="18" charset="0"/>
              </a:rPr>
              <a:t>Have No Emotions</a:t>
            </a:r>
          </a:p>
          <a:p>
            <a:pPr marL="0" indent="0" fontAlgn="base">
              <a:buNone/>
            </a:pPr>
            <a:r>
              <a:rPr lang="en-US" sz="1100" dirty="0">
                <a:solidFill>
                  <a:srgbClr val="000000"/>
                </a:solidFill>
                <a:latin typeface="Times New Roman" panose="02020603050405020304" pitchFamily="18" charset="0"/>
                <a:cs typeface="Times New Roman" panose="02020603050405020304" pitchFamily="18" charset="0"/>
              </a:rPr>
              <a:t>Lastly, </a:t>
            </a:r>
            <a:r>
              <a:rPr lang="en-US" sz="1100" dirty="0" err="1">
                <a:solidFill>
                  <a:srgbClr val="000000"/>
                </a:solidFill>
                <a:latin typeface="Times New Roman" panose="02020603050405020304" pitchFamily="18" charset="0"/>
                <a:cs typeface="Times New Roman" panose="02020603050405020304" pitchFamily="18" charset="0"/>
              </a:rPr>
              <a:t>chatbots</a:t>
            </a:r>
            <a:r>
              <a:rPr lang="en-US" sz="1100" dirty="0">
                <a:solidFill>
                  <a:srgbClr val="000000"/>
                </a:solidFill>
                <a:latin typeface="Times New Roman" panose="02020603050405020304" pitchFamily="18" charset="0"/>
                <a:cs typeface="Times New Roman" panose="02020603050405020304" pitchFamily="18" charset="0"/>
              </a:rPr>
              <a:t> have no emotions, and they cannot relate to any low situation. Having no emotions means a </a:t>
            </a:r>
            <a:r>
              <a:rPr lang="en-US" sz="1100" dirty="0" err="1">
                <a:solidFill>
                  <a:srgbClr val="000000"/>
                </a:solidFill>
                <a:latin typeface="Times New Roman" panose="02020603050405020304" pitchFamily="18" charset="0"/>
                <a:cs typeface="Times New Roman" panose="02020603050405020304" pitchFamily="18" charset="0"/>
              </a:rPr>
              <a:t>chatbot</a:t>
            </a:r>
            <a:r>
              <a:rPr lang="en-US" sz="1100" dirty="0">
                <a:solidFill>
                  <a:srgbClr val="000000"/>
                </a:solidFill>
                <a:latin typeface="Times New Roman" panose="02020603050405020304" pitchFamily="18" charset="0"/>
                <a:cs typeface="Times New Roman" panose="02020603050405020304" pitchFamily="18" charset="0"/>
              </a:rPr>
              <a:t> can never establish a connection with the customer, which is crucial for any business’s growth</a:t>
            </a:r>
            <a:r>
              <a:rPr lang="en-US" sz="1100" dirty="0" smtClean="0">
                <a:solidFill>
                  <a:srgbClr val="000000"/>
                </a:solidFill>
                <a:latin typeface="Times New Roman" panose="02020603050405020304" pitchFamily="18" charset="0"/>
                <a:cs typeface="Times New Roman" panose="02020603050405020304" pitchFamily="18" charset="0"/>
              </a:rPr>
              <a:t>.</a:t>
            </a:r>
            <a:endParaRPr lang="en-US" sz="1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14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1E63E9A-3C86-1ABB-ACFF-A80A41FA6516}"/>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 Description</a:t>
            </a: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 xmlns:a16="http://schemas.microsoft.com/office/drawing/2014/main" id="{75DA49C4-DCE0-560F-7EFC-68B562EAA536}"/>
              </a:ext>
            </a:extLst>
          </p:cNvPr>
          <p:cNvSpPr>
            <a:spLocks noGrp="1"/>
          </p:cNvSpPr>
          <p:nvPr>
            <p:ph idx="1"/>
          </p:nvPr>
        </p:nvSpPr>
        <p:spPr/>
        <p:txBody>
          <a:bodyPr>
            <a:normAutofit/>
          </a:bodyPr>
          <a:lstStyle/>
          <a:p>
            <a:pPr marL="0" indent="0">
              <a:buNone/>
            </a:pPr>
            <a:r>
              <a:rPr lang="en-US" sz="2800" b="1" u="sng" dirty="0" smtClean="0">
                <a:solidFill>
                  <a:schemeClr val="tx1"/>
                </a:solidFill>
                <a:latin typeface="Times New Roman" panose="02020603050405020304" pitchFamily="18" charset="0"/>
                <a:cs typeface="Times New Roman" panose="02020603050405020304" pitchFamily="18" charset="0"/>
              </a:rPr>
              <a:t>Module 1: Model Training</a:t>
            </a: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Model description:</a:t>
            </a:r>
          </a:p>
          <a:p>
            <a:pPr marL="0" indent="0">
              <a:buNone/>
            </a:pPr>
            <a:endParaRPr lang="en-US" sz="2800" dirty="0" smtClean="0">
              <a:solidFill>
                <a:schemeClr val="tx1"/>
              </a:solidFill>
              <a:latin typeface="Times New Roman" panose="02020603050405020304" pitchFamily="18" charset="0"/>
              <a:cs typeface="Times New Roman" panose="02020603050405020304" pitchFamily="18" charset="0"/>
            </a:endParaRPr>
          </a:p>
          <a:p>
            <a:pPr>
              <a:buFontTx/>
              <a:buChar char="-"/>
            </a:pPr>
            <a:r>
              <a:rPr lang="en-US" sz="2000" dirty="0" smtClean="0">
                <a:solidFill>
                  <a:srgbClr val="292929"/>
                </a:solidFill>
                <a:latin typeface="Times New Roman" panose="02020603050405020304" pitchFamily="18" charset="0"/>
                <a:cs typeface="Times New Roman" panose="02020603050405020304" pitchFamily="18" charset="0"/>
              </a:rPr>
              <a:t>To collect appropriate data-source</a:t>
            </a:r>
            <a:endParaRPr lang="en-US" sz="2000" dirty="0">
              <a:solidFill>
                <a:srgbClr val="292929"/>
              </a:solidFill>
              <a:latin typeface="Times New Roman" panose="02020603050405020304" pitchFamily="18" charset="0"/>
              <a:cs typeface="Times New Roman" panose="02020603050405020304" pitchFamily="18" charset="0"/>
            </a:endParaRPr>
          </a:p>
          <a:p>
            <a:pPr>
              <a:buFontTx/>
              <a:buChar char="-"/>
            </a:pPr>
            <a:r>
              <a:rPr lang="en-US" sz="2000" dirty="0" smtClean="0">
                <a:solidFill>
                  <a:srgbClr val="292929"/>
                </a:solidFill>
                <a:latin typeface="Times New Roman" panose="02020603050405020304" pitchFamily="18" charset="0"/>
                <a:cs typeface="Times New Roman" panose="02020603050405020304" pitchFamily="18" charset="0"/>
              </a:rPr>
              <a:t>To select an appropriate model</a:t>
            </a:r>
          </a:p>
          <a:p>
            <a:pPr>
              <a:buFontTx/>
              <a:buChar char="-"/>
            </a:pPr>
            <a:r>
              <a:rPr lang="en-US" sz="2000" dirty="0" smtClean="0">
                <a:solidFill>
                  <a:srgbClr val="292929"/>
                </a:solidFill>
                <a:latin typeface="Times New Roman" panose="02020603050405020304" pitchFamily="18" charset="0"/>
                <a:cs typeface="Times New Roman" panose="02020603050405020304" pitchFamily="18" charset="0"/>
              </a:rPr>
              <a:t>To train the model</a:t>
            </a:r>
          </a:p>
        </p:txBody>
      </p:sp>
    </p:spTree>
    <p:extLst>
      <p:ext uri="{BB962C8B-B14F-4D97-AF65-F5344CB8AC3E}">
        <p14:creationId xmlns:p14="http://schemas.microsoft.com/office/powerpoint/2010/main" val="436561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1E63E9A-3C86-1ABB-ACFF-A80A41FA6516}"/>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 Description</a:t>
            </a: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 xmlns:a16="http://schemas.microsoft.com/office/drawing/2014/main" id="{75DA49C4-DCE0-560F-7EFC-68B562EAA536}"/>
              </a:ext>
            </a:extLst>
          </p:cNvPr>
          <p:cNvSpPr>
            <a:spLocks noGrp="1"/>
          </p:cNvSpPr>
          <p:nvPr>
            <p:ph idx="1"/>
          </p:nvPr>
        </p:nvSpPr>
        <p:spPr/>
        <p:txBody>
          <a:bodyPr>
            <a:normAutofit/>
          </a:bodyPr>
          <a:lstStyle/>
          <a:p>
            <a:pPr marL="0" indent="0">
              <a:buNone/>
            </a:pPr>
            <a:r>
              <a:rPr lang="en-US" sz="2800" b="1" u="sng" dirty="0" smtClean="0">
                <a:solidFill>
                  <a:schemeClr val="tx1"/>
                </a:solidFill>
                <a:latin typeface="Times New Roman" panose="02020603050405020304" pitchFamily="18" charset="0"/>
                <a:cs typeface="Times New Roman" panose="02020603050405020304" pitchFamily="18" charset="0"/>
              </a:rPr>
              <a:t>Module 2: Frontend Design</a:t>
            </a: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Model description</a:t>
            </a:r>
            <a:r>
              <a:rPr lang="en-US" sz="28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sz="2800" dirty="0" smtClean="0">
              <a:solidFill>
                <a:schemeClr val="tx1"/>
              </a:solidFill>
              <a:latin typeface="Times New Roman" panose="02020603050405020304" pitchFamily="18" charset="0"/>
              <a:cs typeface="Times New Roman" panose="02020603050405020304" pitchFamily="18" charset="0"/>
            </a:endParaRPr>
          </a:p>
          <a:p>
            <a:pPr>
              <a:buFontTx/>
              <a:buChar char="-"/>
            </a:pPr>
            <a:r>
              <a:rPr lang="en-US" sz="2000" dirty="0" smtClean="0">
                <a:solidFill>
                  <a:srgbClr val="292929"/>
                </a:solidFill>
                <a:latin typeface="Times New Roman" panose="02020603050405020304" pitchFamily="18" charset="0"/>
                <a:cs typeface="Times New Roman" panose="02020603050405020304" pitchFamily="18" charset="0"/>
              </a:rPr>
              <a:t>To plan an appropriate design</a:t>
            </a:r>
            <a:endParaRPr lang="en-US" sz="2000" dirty="0">
              <a:solidFill>
                <a:srgbClr val="292929"/>
              </a:solidFill>
              <a:latin typeface="Times New Roman" panose="02020603050405020304" pitchFamily="18" charset="0"/>
              <a:cs typeface="Times New Roman" panose="02020603050405020304" pitchFamily="18" charset="0"/>
            </a:endParaRPr>
          </a:p>
          <a:p>
            <a:pPr>
              <a:buFontTx/>
              <a:buChar char="-"/>
            </a:pPr>
            <a:r>
              <a:rPr lang="en-US" sz="2000" dirty="0">
                <a:solidFill>
                  <a:srgbClr val="292929"/>
                </a:solidFill>
                <a:latin typeface="Times New Roman" panose="02020603050405020304" pitchFamily="18" charset="0"/>
                <a:cs typeface="Times New Roman" panose="02020603050405020304" pitchFamily="18" charset="0"/>
              </a:rPr>
              <a:t>To </a:t>
            </a:r>
            <a:r>
              <a:rPr lang="en-US" sz="2000" dirty="0" smtClean="0">
                <a:solidFill>
                  <a:srgbClr val="292929"/>
                </a:solidFill>
                <a:latin typeface="Times New Roman" panose="02020603050405020304" pitchFamily="18" charset="0"/>
                <a:cs typeface="Times New Roman" panose="02020603050405020304" pitchFamily="18" charset="0"/>
              </a:rPr>
              <a:t>select a framework for the frontend</a:t>
            </a:r>
            <a:endParaRPr lang="en-US" sz="2000" dirty="0">
              <a:solidFill>
                <a:srgbClr val="292929"/>
              </a:solidFill>
              <a:latin typeface="Times New Roman" panose="02020603050405020304" pitchFamily="18" charset="0"/>
              <a:cs typeface="Times New Roman" panose="02020603050405020304" pitchFamily="18" charset="0"/>
            </a:endParaRPr>
          </a:p>
          <a:p>
            <a:pPr>
              <a:buFontTx/>
              <a:buChar char="-"/>
            </a:pPr>
            <a:r>
              <a:rPr lang="en-US" sz="2000" dirty="0" smtClean="0">
                <a:solidFill>
                  <a:srgbClr val="292929"/>
                </a:solidFill>
                <a:latin typeface="Times New Roman" panose="02020603050405020304" pitchFamily="18" charset="0"/>
                <a:cs typeface="Times New Roman" panose="02020603050405020304" pitchFamily="18" charset="0"/>
              </a:rPr>
              <a:t>To implement the design</a:t>
            </a:r>
            <a:endParaRPr lang="en-US" sz="20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89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063" y="870856"/>
            <a:ext cx="4915989" cy="4915989"/>
          </a:xfrm>
          <a:prstGeom prst="rect">
            <a:avLst/>
          </a:prstGeom>
        </p:spPr>
      </p:pic>
    </p:spTree>
    <p:extLst>
      <p:ext uri="{BB962C8B-B14F-4D97-AF65-F5344CB8AC3E}">
        <p14:creationId xmlns:p14="http://schemas.microsoft.com/office/powerpoint/2010/main" val="3869153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1E63E9A-3C86-1ABB-ACFF-A80A41FA6516}"/>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 Description</a:t>
            </a: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 xmlns:a16="http://schemas.microsoft.com/office/drawing/2014/main" id="{75DA49C4-DCE0-560F-7EFC-68B562EAA536}"/>
              </a:ext>
            </a:extLst>
          </p:cNvPr>
          <p:cNvSpPr>
            <a:spLocks noGrp="1"/>
          </p:cNvSpPr>
          <p:nvPr>
            <p:ph idx="1"/>
          </p:nvPr>
        </p:nvSpPr>
        <p:spPr/>
        <p:txBody>
          <a:bodyPr>
            <a:normAutofit/>
          </a:bodyPr>
          <a:lstStyle/>
          <a:p>
            <a:pPr marL="0" indent="0">
              <a:buNone/>
            </a:pPr>
            <a:r>
              <a:rPr lang="en-US" sz="2800" b="1" u="sng" dirty="0" smtClean="0">
                <a:solidFill>
                  <a:schemeClr val="tx1"/>
                </a:solidFill>
                <a:latin typeface="Times New Roman" panose="02020603050405020304" pitchFamily="18" charset="0"/>
                <a:cs typeface="Times New Roman" panose="02020603050405020304" pitchFamily="18" charset="0"/>
              </a:rPr>
              <a:t>Module 3: Integration of model with frontend</a:t>
            </a: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Model </a:t>
            </a:r>
            <a:r>
              <a:rPr lang="en-US" sz="2800" dirty="0">
                <a:solidFill>
                  <a:schemeClr val="tx1"/>
                </a:solidFill>
                <a:latin typeface="Times New Roman" panose="02020603050405020304" pitchFamily="18" charset="0"/>
                <a:cs typeface="Times New Roman" panose="02020603050405020304" pitchFamily="18" charset="0"/>
              </a:rPr>
              <a:t>description:</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a:buFontTx/>
              <a:buChar char="-"/>
            </a:pPr>
            <a:r>
              <a:rPr lang="en-US" sz="2000" dirty="0" smtClean="0">
                <a:solidFill>
                  <a:srgbClr val="292929"/>
                </a:solidFill>
                <a:latin typeface="Times New Roman" panose="02020603050405020304" pitchFamily="18" charset="0"/>
                <a:cs typeface="Times New Roman" panose="02020603050405020304" pitchFamily="18" charset="0"/>
              </a:rPr>
              <a:t>To </a:t>
            </a:r>
            <a:r>
              <a:rPr lang="en-US" sz="2000" dirty="0">
                <a:solidFill>
                  <a:srgbClr val="292929"/>
                </a:solidFill>
                <a:latin typeface="Times New Roman" panose="02020603050405020304" pitchFamily="18" charset="0"/>
                <a:cs typeface="Times New Roman" panose="02020603050405020304" pitchFamily="18" charset="0"/>
              </a:rPr>
              <a:t>plan </a:t>
            </a:r>
            <a:r>
              <a:rPr lang="en-US" sz="2000" dirty="0" smtClean="0">
                <a:solidFill>
                  <a:srgbClr val="292929"/>
                </a:solidFill>
                <a:latin typeface="Times New Roman" panose="02020603050405020304" pitchFamily="18" charset="0"/>
                <a:cs typeface="Times New Roman" panose="02020603050405020304" pitchFamily="18" charset="0"/>
              </a:rPr>
              <a:t>the functionality of the pages in the design</a:t>
            </a:r>
            <a:endParaRPr lang="en-US" sz="2000" dirty="0">
              <a:solidFill>
                <a:srgbClr val="292929"/>
              </a:solidFill>
              <a:latin typeface="Times New Roman" panose="02020603050405020304" pitchFamily="18" charset="0"/>
              <a:cs typeface="Times New Roman" panose="02020603050405020304" pitchFamily="18" charset="0"/>
            </a:endParaRPr>
          </a:p>
          <a:p>
            <a:pPr>
              <a:buFontTx/>
              <a:buChar char="-"/>
            </a:pPr>
            <a:r>
              <a:rPr lang="en-US" sz="2000" dirty="0">
                <a:solidFill>
                  <a:srgbClr val="292929"/>
                </a:solidFill>
                <a:latin typeface="Times New Roman" panose="02020603050405020304" pitchFamily="18" charset="0"/>
                <a:cs typeface="Times New Roman" panose="02020603050405020304" pitchFamily="18" charset="0"/>
              </a:rPr>
              <a:t>To </a:t>
            </a:r>
            <a:r>
              <a:rPr lang="en-US" sz="2000" dirty="0" smtClean="0">
                <a:solidFill>
                  <a:srgbClr val="292929"/>
                </a:solidFill>
                <a:latin typeface="Times New Roman" panose="02020603050405020304" pitchFamily="18" charset="0"/>
                <a:cs typeface="Times New Roman" panose="02020603050405020304" pitchFamily="18" charset="0"/>
              </a:rPr>
              <a:t>integrate the frontend with the model</a:t>
            </a:r>
            <a:endParaRPr lang="en-US" sz="2000" dirty="0">
              <a:solidFill>
                <a:srgbClr val="292929"/>
              </a:solidFill>
              <a:latin typeface="Times New Roman" panose="02020603050405020304" pitchFamily="18" charset="0"/>
              <a:cs typeface="Times New Roman" panose="02020603050405020304" pitchFamily="18" charset="0"/>
            </a:endParaRPr>
          </a:p>
          <a:p>
            <a:pPr>
              <a:buFontTx/>
              <a:buChar char="-"/>
            </a:pPr>
            <a:r>
              <a:rPr lang="en-US" sz="2000" dirty="0">
                <a:solidFill>
                  <a:srgbClr val="292929"/>
                </a:solidFill>
                <a:latin typeface="Times New Roman" panose="02020603050405020304" pitchFamily="18" charset="0"/>
                <a:cs typeface="Times New Roman" panose="02020603050405020304" pitchFamily="18" charset="0"/>
              </a:rPr>
              <a:t>To </a:t>
            </a:r>
            <a:r>
              <a:rPr lang="en-US" sz="2000" dirty="0" smtClean="0">
                <a:solidFill>
                  <a:srgbClr val="292929"/>
                </a:solidFill>
                <a:latin typeface="Times New Roman" panose="02020603050405020304" pitchFamily="18" charset="0"/>
                <a:cs typeface="Times New Roman" panose="02020603050405020304" pitchFamily="18" charset="0"/>
              </a:rPr>
              <a:t>test the working of the same</a:t>
            </a:r>
            <a:endParaRPr lang="en-US" sz="20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81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Frameworks and models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ctr">
              <a:buNone/>
            </a:pPr>
            <a:r>
              <a:rPr lang="en-US" sz="3100" b="1" u="sng" dirty="0" err="1" smtClean="0">
                <a:latin typeface="Times New Roman" panose="02020603050405020304" pitchFamily="18" charset="0"/>
                <a:cs typeface="Times New Roman" panose="02020603050405020304" pitchFamily="18" charset="0"/>
              </a:rPr>
              <a:t>Streamlit</a:t>
            </a:r>
            <a:endParaRPr lang="en-US" sz="3100" b="1" u="sng"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Streamlit</a:t>
            </a:r>
            <a:r>
              <a:rPr lang="en-US" dirty="0" smtClean="0">
                <a:latin typeface="Times New Roman" panose="02020603050405020304" pitchFamily="18" charset="0"/>
                <a:cs typeface="Times New Roman" panose="02020603050405020304" pitchFamily="18" charset="0"/>
              </a:rPr>
              <a:t> is currently one of the most trusted frameworks that is used to deploy a python project</a:t>
            </a:r>
          </a:p>
          <a:p>
            <a:r>
              <a:rPr lang="en-US" dirty="0" smtClean="0">
                <a:latin typeface="Times New Roman" panose="02020603050405020304" pitchFamily="18" charset="0"/>
                <a:cs typeface="Times New Roman" panose="02020603050405020304" pitchFamily="18" charset="0"/>
              </a:rPr>
              <a:t>Less code is required for deploying applications, thus letting us focus on the model implementation part</a:t>
            </a:r>
          </a:p>
          <a:p>
            <a:r>
              <a:rPr lang="en-US" dirty="0" smtClean="0">
                <a:latin typeface="Times New Roman" panose="02020603050405020304" pitchFamily="18" charset="0"/>
                <a:cs typeface="Times New Roman" panose="02020603050405020304" pitchFamily="18" charset="0"/>
              </a:rPr>
              <a:t>Various online repositories and knowledge from previous projects has made </a:t>
            </a:r>
            <a:r>
              <a:rPr lang="en-US" dirty="0" err="1" smtClean="0">
                <a:latin typeface="Times New Roman" panose="02020603050405020304" pitchFamily="18" charset="0"/>
                <a:cs typeface="Times New Roman" panose="02020603050405020304" pitchFamily="18" charset="0"/>
              </a:rPr>
              <a:t>streamlit</a:t>
            </a:r>
            <a:r>
              <a:rPr lang="en-US" dirty="0" smtClean="0">
                <a:latin typeface="Times New Roman" panose="02020603050405020304" pitchFamily="18" charset="0"/>
                <a:cs typeface="Times New Roman" panose="02020603050405020304" pitchFamily="18" charset="0"/>
              </a:rPr>
              <a:t> easy to use for us</a:t>
            </a:r>
          </a:p>
          <a:p>
            <a:r>
              <a:rPr lang="en-US" dirty="0" smtClean="0">
                <a:latin typeface="Times New Roman" panose="02020603050405020304" pitchFamily="18" charset="0"/>
                <a:cs typeface="Times New Roman" panose="02020603050405020304" pitchFamily="18" charset="0"/>
              </a:rPr>
              <a:t>The community posts for </a:t>
            </a:r>
            <a:r>
              <a:rPr lang="en-US" dirty="0" err="1" smtClean="0">
                <a:latin typeface="Times New Roman" panose="02020603050405020304" pitchFamily="18" charset="0"/>
                <a:cs typeface="Times New Roman" panose="02020603050405020304" pitchFamily="18" charset="0"/>
              </a:rPr>
              <a:t>streamlit</a:t>
            </a:r>
            <a:r>
              <a:rPr lang="en-US" dirty="0" smtClean="0">
                <a:latin typeface="Times New Roman" panose="02020603050405020304" pitchFamily="18" charset="0"/>
                <a:cs typeface="Times New Roman" panose="02020603050405020304" pitchFamily="18" charset="0"/>
              </a:rPr>
              <a:t> is constantly updated and the bugs related to the same are solved seamlessly</a:t>
            </a:r>
          </a:p>
          <a:p>
            <a:r>
              <a:rPr lang="en-US" dirty="0" smtClean="0">
                <a:latin typeface="Times New Roman" panose="02020603050405020304" pitchFamily="18" charset="0"/>
                <a:cs typeface="Times New Roman" panose="02020603050405020304" pitchFamily="18" charset="0"/>
              </a:rPr>
              <a:t>Moreover, </a:t>
            </a:r>
            <a:r>
              <a:rPr lang="en-US" dirty="0" err="1" smtClean="0">
                <a:latin typeface="Times New Roman" panose="02020603050405020304" pitchFamily="18" charset="0"/>
                <a:cs typeface="Times New Roman" panose="02020603050405020304" pitchFamily="18" charset="0"/>
              </a:rPr>
              <a:t>streamlit</a:t>
            </a:r>
            <a:r>
              <a:rPr lang="en-US" dirty="0" smtClean="0">
                <a:latin typeface="Times New Roman" panose="02020603050405020304" pitchFamily="18" charset="0"/>
                <a:cs typeface="Times New Roman" panose="02020603050405020304" pitchFamily="18" charset="0"/>
              </a:rPr>
              <a:t> does not require callbacks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03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Frameworks and models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lgn="ctr">
              <a:buNone/>
            </a:pPr>
            <a:r>
              <a:rPr lang="en-US" sz="3400" b="1" u="sng" dirty="0">
                <a:latin typeface="Times New Roman" panose="02020603050405020304" pitchFamily="18" charset="0"/>
                <a:cs typeface="Times New Roman" panose="02020603050405020304" pitchFamily="18" charset="0"/>
              </a:rPr>
              <a:t>Decision Tree Classifier</a:t>
            </a:r>
          </a:p>
          <a:p>
            <a:r>
              <a:rPr lang="en-US" dirty="0">
                <a:latin typeface="Times New Roman" panose="02020603050405020304" pitchFamily="18" charset="0"/>
                <a:cs typeface="Times New Roman" panose="02020603050405020304" pitchFamily="18" charset="0"/>
              </a:rPr>
              <a:t>Decision Tree </a:t>
            </a:r>
            <a:r>
              <a:rPr lang="en-US" dirty="0" smtClean="0">
                <a:latin typeface="Times New Roman" panose="02020603050405020304" pitchFamily="18" charset="0"/>
                <a:cs typeface="Times New Roman" panose="02020603050405020304" pitchFamily="18" charset="0"/>
              </a:rPr>
              <a:t>Classifier is a supervised learning algorithm.</a:t>
            </a:r>
          </a:p>
          <a:p>
            <a:r>
              <a:rPr lang="en-US" dirty="0" smtClean="0">
                <a:latin typeface="Times New Roman" panose="02020603050405020304" pitchFamily="18" charset="0"/>
                <a:cs typeface="Times New Roman" panose="02020603050405020304" pitchFamily="18" charset="0"/>
              </a:rPr>
              <a:t>As the name suggest, it has a tree structure where internal nodes represent dataset characteristics, leaf nodes the outcome. Note that the branches are basically decision rules.</a:t>
            </a:r>
          </a:p>
          <a:p>
            <a:r>
              <a:rPr lang="en-US" dirty="0" smtClean="0">
                <a:latin typeface="Times New Roman" panose="02020603050405020304" pitchFamily="18" charset="0"/>
                <a:cs typeface="Times New Roman" panose="02020603050405020304" pitchFamily="18" charset="0"/>
              </a:rPr>
              <a:t>All the present solutions for a given condition in a problem are shown in the model, thus letting it choose the most appropriate solution.</a:t>
            </a:r>
          </a:p>
          <a:p>
            <a:r>
              <a:rPr lang="en-US" dirty="0" smtClean="0">
                <a:latin typeface="Times New Roman" panose="02020603050405020304" pitchFamily="18" charset="0"/>
                <a:cs typeface="Times New Roman" panose="02020603050405020304" pitchFamily="18" charset="0"/>
              </a:rPr>
              <a:t>The node responsible for decisions (decision node) asks a question, and based on the answer i.e. YES or NO, the tree further splits into </a:t>
            </a:r>
            <a:r>
              <a:rPr lang="en-US" dirty="0" err="1" smtClean="0">
                <a:latin typeface="Times New Roman" panose="02020603050405020304" pitchFamily="18" charset="0"/>
                <a:cs typeface="Times New Roman" panose="02020603050405020304" pitchFamily="18" charset="0"/>
              </a:rPr>
              <a:t>subtrees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Moreover, the model is easy to understand.</a:t>
            </a:r>
          </a:p>
          <a:p>
            <a:r>
              <a:rPr lang="en-US" dirty="0">
                <a:latin typeface="Times New Roman" panose="02020603050405020304" pitchFamily="18" charset="0"/>
                <a:cs typeface="Times New Roman" panose="02020603050405020304" pitchFamily="18" charset="0"/>
              </a:rPr>
              <a:t>Decision Tree </a:t>
            </a:r>
            <a:r>
              <a:rPr lang="en-US" dirty="0" smtClean="0">
                <a:latin typeface="Times New Roman" panose="02020603050405020304" pitchFamily="18" charset="0"/>
                <a:cs typeface="Times New Roman" panose="02020603050405020304" pitchFamily="18" charset="0"/>
              </a:rPr>
              <a:t>Classifier shows human thinking capability when making a decision using a tree structure</a:t>
            </a:r>
          </a:p>
        </p:txBody>
      </p:sp>
    </p:spTree>
    <p:extLst>
      <p:ext uri="{BB962C8B-B14F-4D97-AF65-F5344CB8AC3E}">
        <p14:creationId xmlns:p14="http://schemas.microsoft.com/office/powerpoint/2010/main" val="1571124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Comparison of different research papers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5609693"/>
              </p:ext>
            </p:extLst>
          </p:nvPr>
        </p:nvGraphicFramePr>
        <p:xfrm>
          <a:off x="1217025" y="2525487"/>
          <a:ext cx="9668689" cy="3847538"/>
        </p:xfrm>
        <a:graphic>
          <a:graphicData uri="http://schemas.openxmlformats.org/drawingml/2006/table">
            <a:tbl>
              <a:tblPr firstRow="1" firstCol="1" bandRow="1">
                <a:tableStyleId>{5C22544A-7EE6-4342-B048-85BDC9FD1C3A}</a:tableStyleId>
              </a:tblPr>
              <a:tblGrid>
                <a:gridCol w="660591"/>
                <a:gridCol w="2831118"/>
                <a:gridCol w="2308859"/>
                <a:gridCol w="1562475"/>
                <a:gridCol w="2305646"/>
              </a:tblGrid>
              <a:tr h="202736">
                <a:tc>
                  <a:txBody>
                    <a:bodyPr/>
                    <a:lstStyle/>
                    <a:p>
                      <a:pPr>
                        <a:lnSpc>
                          <a:spcPct val="107000"/>
                        </a:lnSpc>
                        <a:spcAft>
                          <a:spcPts val="0"/>
                        </a:spcAft>
                      </a:pPr>
                      <a:r>
                        <a:rPr lang="en-IN" sz="1000" dirty="0">
                          <a:effectLst/>
                        </a:rPr>
                        <a:t>Sr. No.</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Authors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Problem discussed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Method/ Algorithm/ Tool Used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Results and Limitations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456157">
                <a:tc>
                  <a:txBody>
                    <a:bodyPr/>
                    <a:lstStyle/>
                    <a:p>
                      <a:pP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dirty="0" err="1">
                          <a:effectLst/>
                        </a:rPr>
                        <a:t>Doshi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To implement a chatbot using Python Chatterbot integrated with Google embedder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Cosine Similarity Model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It involves various algorithms like RASA, Python’s Chatterbot, Cosine Similarity and Google embedder which make it slower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202736">
                <a:tc>
                  <a:txBody>
                    <a:bodyPr/>
                    <a:lstStyle/>
                    <a:p>
                      <a:pP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L. Sanchez-Adame, S. Mendoza, J. Urquiza, J. Rodriguez and A. Meneses-Viveros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To study the heuristics of evolving chatbots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NLP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The chatbot is restricted to one language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304104">
                <a:tc>
                  <a:txBody>
                    <a:bodyPr/>
                    <a:lstStyle/>
                    <a:p>
                      <a:pP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 Lalwani, S. Bhalotia, A. Pal, S. Bisen and V. Rathod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Implementation of chatbot using NLP and AI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Lemmatization and POS Tagging Using WordNet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The chatbot simulates human behaviour for generic questions only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354789">
                <a:tc>
                  <a:txBody>
                    <a:bodyPr/>
                    <a:lstStyle/>
                    <a:p>
                      <a:pP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dirty="0">
                          <a:effectLst/>
                        </a:rPr>
                        <a:t>S. </a:t>
                      </a:r>
                      <a:r>
                        <a:rPr lang="en-IN" sz="1000" dirty="0" err="1">
                          <a:effectLst/>
                        </a:rPr>
                        <a:t>Ayanouz</a:t>
                      </a:r>
                      <a:r>
                        <a:rPr lang="en-IN" sz="1000" dirty="0">
                          <a:effectLst/>
                        </a:rPr>
                        <a:t>, B. </a:t>
                      </a:r>
                      <a:r>
                        <a:rPr lang="en-IN" sz="1000" dirty="0" err="1">
                          <a:effectLst/>
                        </a:rPr>
                        <a:t>Abdelhakim</a:t>
                      </a:r>
                      <a:r>
                        <a:rPr lang="en-IN" sz="1000" dirty="0">
                          <a:effectLst/>
                        </a:rPr>
                        <a:t> and M. </a:t>
                      </a:r>
                      <a:r>
                        <a:rPr lang="en-IN" sz="1000" dirty="0" err="1">
                          <a:effectLst/>
                        </a:rPr>
                        <a:t>Benhmed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A conversational agent for healthcare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NLP, NLU, NSG, ASR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The chatbot provides answers to questions only and no prediction of the disease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557525">
                <a:tc>
                  <a:txBody>
                    <a:bodyPr/>
                    <a:lstStyle/>
                    <a:p>
                      <a:pPr>
                        <a:lnSpc>
                          <a:spcPct val="107000"/>
                        </a:lnSpc>
                        <a:spcAft>
                          <a:spcPts val="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E. Kasthuri and S. Balaji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A chatbot that functions as a virtual assistant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Long Short Memory Algorithm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The chatbot functions more like an answer agent rather than guiding or making predictions. Moreover, its contribution in healthcare is negligible.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557525">
                <a:tc>
                  <a:txBody>
                    <a:bodyPr/>
                    <a:lstStyle/>
                    <a:p>
                      <a:pPr>
                        <a:lnSpc>
                          <a:spcPct val="107000"/>
                        </a:lnSpc>
                        <a:spcAft>
                          <a:spcPts val="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R. Ravi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A chatbot for teaching and learning process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NLP and Google Design Sprint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The chatbot is dedicated to learning and educational purpose and does not function in an effective manner in healthcare sector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202736">
                <a:tc>
                  <a:txBody>
                    <a:bodyPr/>
                    <a:lstStyle/>
                    <a:p>
                      <a:pPr>
                        <a:lnSpc>
                          <a:spcPct val="107000"/>
                        </a:lnSpc>
                        <a:spcAft>
                          <a:spcPts val="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P. Vergadia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A chatbot dedicated to COVID pandemic related queries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Dialogflow</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The chatbot is a mere integration of external API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r h="354789">
                <a:tc>
                  <a:txBody>
                    <a:bodyPr/>
                    <a:lstStyle/>
                    <a:p>
                      <a:pPr>
                        <a:lnSpc>
                          <a:spcPct val="107000"/>
                        </a:lnSpc>
                        <a:spcAft>
                          <a:spcPts val="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A. S. Miner, L. Laranjo, and A. B. Kocaballi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A chatbot aimed to be corona virus self checker chatbot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a:effectLst/>
                        </a:rPr>
                        <a:t>NLP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c>
                  <a:txBody>
                    <a:bodyPr/>
                    <a:lstStyle/>
                    <a:p>
                      <a:pPr>
                        <a:lnSpc>
                          <a:spcPct val="107000"/>
                        </a:lnSpc>
                        <a:spcAft>
                          <a:spcPts val="0"/>
                        </a:spcAft>
                      </a:pPr>
                      <a:r>
                        <a:rPr lang="en-IN" sz="1000" dirty="0">
                          <a:effectLst/>
                        </a:rPr>
                        <a:t>The </a:t>
                      </a:r>
                      <a:r>
                        <a:rPr lang="en-IN" sz="1000" dirty="0" err="1">
                          <a:effectLst/>
                        </a:rPr>
                        <a:t>chatbot</a:t>
                      </a:r>
                      <a:r>
                        <a:rPr lang="en-IN" sz="1000" dirty="0">
                          <a:effectLst/>
                        </a:rPr>
                        <a:t> is dedicated specifically to allow the user to self-check themselves with corona virus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5821" marR="15821" marT="0" marB="0"/>
                </a:tc>
              </a:tr>
            </a:tbl>
          </a:graphicData>
        </a:graphic>
      </p:graphicFrame>
    </p:spTree>
    <p:extLst>
      <p:ext uri="{BB962C8B-B14F-4D97-AF65-F5344CB8AC3E}">
        <p14:creationId xmlns:p14="http://schemas.microsoft.com/office/powerpoint/2010/main" val="210249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project will make use of the trained model and predict the possible disease.</a:t>
            </a:r>
          </a:p>
          <a:p>
            <a:r>
              <a:rPr lang="en-US" dirty="0" smtClean="0">
                <a:latin typeface="Times New Roman" panose="02020603050405020304" pitchFamily="18" charset="0"/>
                <a:cs typeface="Times New Roman" panose="02020603050405020304" pitchFamily="18" charset="0"/>
              </a:rPr>
              <a:t>The output will not only predict the disease but also help them get in touch with a doctor from the respected field.</a:t>
            </a:r>
          </a:p>
        </p:txBody>
      </p:sp>
    </p:spTree>
    <p:extLst>
      <p:ext uri="{BB962C8B-B14F-4D97-AF65-F5344CB8AC3E}">
        <p14:creationId xmlns:p14="http://schemas.microsoft.com/office/powerpoint/2010/main" val="286255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3973" y="2063932"/>
            <a:ext cx="7024053" cy="4119154"/>
          </a:xfrm>
          <a:prstGeom prst="rect">
            <a:avLst/>
          </a:prstGeom>
          <a:noFill/>
          <a:ln>
            <a:noFill/>
          </a:ln>
        </p:spPr>
      </p:pic>
      <p:sp>
        <p:nvSpPr>
          <p:cNvPr id="4" name="Title 1"/>
          <p:cNvSpPr txBox="1">
            <a:spLocks/>
          </p:cNvSpPr>
          <p:nvPr/>
        </p:nvSpPr>
        <p:spPr>
          <a:xfrm>
            <a:off x="1295402" y="982132"/>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Output Implementation and demo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07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2" y="982132"/>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Output Implementation and demo</a:t>
            </a:r>
            <a:endParaRPr lang="en-IN"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4200" y="1979384"/>
            <a:ext cx="7023600" cy="4118400"/>
          </a:xfrm>
          <a:prstGeom prst="rect">
            <a:avLst/>
          </a:prstGeom>
          <a:noFill/>
          <a:ln>
            <a:noFill/>
          </a:ln>
        </p:spPr>
      </p:pic>
    </p:spTree>
    <p:extLst>
      <p:ext uri="{BB962C8B-B14F-4D97-AF65-F5344CB8AC3E}">
        <p14:creationId xmlns:p14="http://schemas.microsoft.com/office/powerpoint/2010/main" val="307391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2" y="982132"/>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Output Implementation and demo</a:t>
            </a:r>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2" y="1999615"/>
            <a:ext cx="4431030" cy="4118400"/>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8748" y="1999615"/>
            <a:ext cx="4387850" cy="4118400"/>
          </a:xfrm>
          <a:prstGeom prst="rect">
            <a:avLst/>
          </a:prstGeom>
          <a:noFill/>
          <a:ln>
            <a:noFill/>
          </a:ln>
        </p:spPr>
      </p:pic>
    </p:spTree>
    <p:extLst>
      <p:ext uri="{BB962C8B-B14F-4D97-AF65-F5344CB8AC3E}">
        <p14:creationId xmlns:p14="http://schemas.microsoft.com/office/powerpoint/2010/main" val="199390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6" name="Content Placeholder 2"/>
          <p:cNvSpPr>
            <a:spLocks noGrp="1"/>
          </p:cNvSpPr>
          <p:nvPr>
            <p:ph idx="1"/>
          </p:nvPr>
        </p:nvSpPr>
        <p:spPr>
          <a:xfrm>
            <a:off x="1393370" y="2569029"/>
            <a:ext cx="9605556" cy="3875314"/>
          </a:xfrm>
        </p:spPr>
        <p:txBody>
          <a:bodyPr>
            <a:noAutofit/>
          </a:bodyPr>
          <a:lstStyle/>
          <a:p>
            <a:pPr marL="0" lvl="0" indent="0">
              <a:buNone/>
            </a:pPr>
            <a:r>
              <a:rPr lang="en-US" sz="1200" dirty="0">
                <a:latin typeface="Times New Roman" panose="02020603050405020304" pitchFamily="18" charset="0"/>
                <a:cs typeface="Times New Roman" panose="02020603050405020304" pitchFamily="18" charset="0"/>
              </a:rPr>
              <a:t>[1]J. </a:t>
            </a:r>
            <a:r>
              <a:rPr lang="en-US" sz="1200" dirty="0" err="1">
                <a:latin typeface="Times New Roman" panose="02020603050405020304" pitchFamily="18" charset="0"/>
                <a:cs typeface="Times New Roman" panose="02020603050405020304" pitchFamily="18" charset="0"/>
              </a:rPr>
              <a:t>Doshi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User Interface for Customer Relationship Management using NLP models", 2021 International Conference on Artificial Intelligence and Machine Vision (AIMV), 2021. Available: 10.1109/aimv53313.2021.9670914</a:t>
            </a:r>
            <a:endParaRPr lang="en-IN" sz="1200" dirty="0">
              <a:latin typeface="Times New Roman" panose="02020603050405020304" pitchFamily="18" charset="0"/>
              <a:cs typeface="Times New Roman" panose="02020603050405020304" pitchFamily="18" charset="0"/>
            </a:endParaRPr>
          </a:p>
          <a:p>
            <a:pPr marL="0" lvl="0" indent="0">
              <a:buNone/>
            </a:pPr>
            <a:r>
              <a:rPr lang="en-US" sz="1200" dirty="0">
                <a:latin typeface="Times New Roman" panose="02020603050405020304" pitchFamily="18" charset="0"/>
                <a:cs typeface="Times New Roman" panose="02020603050405020304" pitchFamily="18" charset="0"/>
              </a:rPr>
              <a:t>[2]L. Sanchez-</a:t>
            </a:r>
            <a:r>
              <a:rPr lang="en-US" sz="1200" dirty="0" err="1">
                <a:latin typeface="Times New Roman" panose="02020603050405020304" pitchFamily="18" charset="0"/>
                <a:cs typeface="Times New Roman" panose="02020603050405020304" pitchFamily="18" charset="0"/>
              </a:rPr>
              <a:t>Adame</a:t>
            </a:r>
            <a:r>
              <a:rPr lang="en-US" sz="1200" dirty="0">
                <a:latin typeface="Times New Roman" panose="02020603050405020304" pitchFamily="18" charset="0"/>
                <a:cs typeface="Times New Roman" panose="02020603050405020304" pitchFamily="18" charset="0"/>
              </a:rPr>
              <a:t>, S. Mendoza, J. </a:t>
            </a:r>
            <a:r>
              <a:rPr lang="en-US" sz="1200" dirty="0" err="1">
                <a:latin typeface="Times New Roman" panose="02020603050405020304" pitchFamily="18" charset="0"/>
                <a:cs typeface="Times New Roman" panose="02020603050405020304" pitchFamily="18" charset="0"/>
              </a:rPr>
              <a:t>Urquiza</a:t>
            </a:r>
            <a:r>
              <a:rPr lang="en-US" sz="1200" dirty="0">
                <a:latin typeface="Times New Roman" panose="02020603050405020304" pitchFamily="18" charset="0"/>
                <a:cs typeface="Times New Roman" panose="02020603050405020304" pitchFamily="18" charset="0"/>
              </a:rPr>
              <a:t>, J. Rodriguez and A. </a:t>
            </a:r>
            <a:r>
              <a:rPr lang="en-US" sz="1200" dirty="0" err="1">
                <a:latin typeface="Times New Roman" panose="02020603050405020304" pitchFamily="18" charset="0"/>
                <a:cs typeface="Times New Roman" panose="02020603050405020304" pitchFamily="18" charset="0"/>
              </a:rPr>
              <a:t>Meneses-Viveros</a:t>
            </a:r>
            <a:r>
              <a:rPr lang="en-US" sz="1200" dirty="0">
                <a:latin typeface="Times New Roman" panose="02020603050405020304" pitchFamily="18" charset="0"/>
                <a:cs typeface="Times New Roman" panose="02020603050405020304" pitchFamily="18" charset="0"/>
              </a:rPr>
              <a:t>, "Towards a Set of Heuristics for Evaluating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IEEE Latin America Transactions</a:t>
            </a:r>
            <a:r>
              <a:rPr lang="en-US" sz="1200" dirty="0">
                <a:latin typeface="Times New Roman" panose="02020603050405020304" pitchFamily="18" charset="0"/>
                <a:cs typeface="Times New Roman" panose="02020603050405020304" pitchFamily="18" charset="0"/>
              </a:rPr>
              <a:t>, vol. 19, no. 12, pp. 2037-2045, 2021. Available: 10.1109/tla.2021.9480145.</a:t>
            </a:r>
            <a:endParaRPr lang="en-IN" sz="1200" dirty="0">
              <a:latin typeface="Times New Roman" panose="02020603050405020304" pitchFamily="18" charset="0"/>
              <a:cs typeface="Times New Roman" panose="02020603050405020304" pitchFamily="18" charset="0"/>
            </a:endParaRPr>
          </a:p>
          <a:p>
            <a:pPr marL="0" lvl="0" indent="0">
              <a:buNone/>
            </a:pPr>
            <a:r>
              <a:rPr lang="en-US" sz="1200" dirty="0">
                <a:latin typeface="Times New Roman" panose="02020603050405020304" pitchFamily="18" charset="0"/>
                <a:cs typeface="Times New Roman" panose="02020603050405020304" pitchFamily="18" charset="0"/>
              </a:rPr>
              <a:t>[3]T. </a:t>
            </a:r>
            <a:r>
              <a:rPr lang="en-US" sz="1200" dirty="0" err="1">
                <a:latin typeface="Times New Roman" panose="02020603050405020304" pitchFamily="18" charset="0"/>
                <a:cs typeface="Times New Roman" panose="02020603050405020304" pitchFamily="18" charset="0"/>
              </a:rPr>
              <a:t>Lalwani</a:t>
            </a:r>
            <a:r>
              <a:rPr lang="en-US" sz="1200" dirty="0">
                <a:latin typeface="Times New Roman" panose="02020603050405020304" pitchFamily="18" charset="0"/>
                <a:cs typeface="Times New Roman" panose="02020603050405020304" pitchFamily="18" charset="0"/>
              </a:rPr>
              <a:t>, S. </a:t>
            </a:r>
            <a:r>
              <a:rPr lang="en-US" sz="1200" dirty="0" err="1">
                <a:latin typeface="Times New Roman" panose="02020603050405020304" pitchFamily="18" charset="0"/>
                <a:cs typeface="Times New Roman" panose="02020603050405020304" pitchFamily="18" charset="0"/>
              </a:rPr>
              <a:t>Bhalotia</a:t>
            </a:r>
            <a:r>
              <a:rPr lang="en-US" sz="1200" dirty="0">
                <a:latin typeface="Times New Roman" panose="02020603050405020304" pitchFamily="18" charset="0"/>
                <a:cs typeface="Times New Roman" panose="02020603050405020304" pitchFamily="18" charset="0"/>
              </a:rPr>
              <a:t>, A. Pal, S. </a:t>
            </a:r>
            <a:r>
              <a:rPr lang="en-US" sz="1200" dirty="0" err="1">
                <a:latin typeface="Times New Roman" panose="02020603050405020304" pitchFamily="18" charset="0"/>
                <a:cs typeface="Times New Roman" panose="02020603050405020304" pitchFamily="18" charset="0"/>
              </a:rPr>
              <a:t>Bisen</a:t>
            </a:r>
            <a:r>
              <a:rPr lang="en-US" sz="1200" dirty="0">
                <a:latin typeface="Times New Roman" panose="02020603050405020304" pitchFamily="18" charset="0"/>
                <a:cs typeface="Times New Roman" panose="02020603050405020304" pitchFamily="18" charset="0"/>
              </a:rPr>
              <a:t> and V. </a:t>
            </a:r>
            <a:r>
              <a:rPr lang="en-US" sz="1200" dirty="0" err="1">
                <a:latin typeface="Times New Roman" panose="02020603050405020304" pitchFamily="18" charset="0"/>
                <a:cs typeface="Times New Roman" panose="02020603050405020304" pitchFamily="18" charset="0"/>
              </a:rPr>
              <a:t>Rathod</a:t>
            </a:r>
            <a:r>
              <a:rPr lang="en-US" sz="1200" dirty="0">
                <a:latin typeface="Times New Roman" panose="02020603050405020304" pitchFamily="18" charset="0"/>
                <a:cs typeface="Times New Roman" panose="02020603050405020304" pitchFamily="18" charset="0"/>
              </a:rPr>
              <a:t>, "Implementation of a Chat Bot System using AI and NLP", </a:t>
            </a:r>
            <a:r>
              <a:rPr lang="en-US" sz="1200" i="1" dirty="0">
                <a:latin typeface="Times New Roman" panose="02020603050405020304" pitchFamily="18" charset="0"/>
                <a:cs typeface="Times New Roman" panose="02020603050405020304" pitchFamily="18" charset="0"/>
              </a:rPr>
              <a:t>International Journal of Innovative Research in Computer Science &amp;amp; Technology</a:t>
            </a:r>
            <a:r>
              <a:rPr lang="en-US" sz="1200" dirty="0">
                <a:latin typeface="Times New Roman" panose="02020603050405020304" pitchFamily="18" charset="0"/>
                <a:cs typeface="Times New Roman" panose="02020603050405020304" pitchFamily="18" charset="0"/>
              </a:rPr>
              <a:t>, vol. 6, no. 3, pp. 26-30, 2018. Available: 10.21276/ijircst.2018.6.3.2.</a:t>
            </a:r>
            <a:endParaRPr lang="en-IN" sz="1200" dirty="0">
              <a:latin typeface="Times New Roman" panose="02020603050405020304" pitchFamily="18" charset="0"/>
              <a:cs typeface="Times New Roman" panose="02020603050405020304" pitchFamily="18" charset="0"/>
            </a:endParaRPr>
          </a:p>
          <a:p>
            <a:pPr marL="0" lvl="0" indent="0">
              <a:buNone/>
            </a:pPr>
            <a:r>
              <a:rPr lang="en-US" sz="1200" dirty="0">
                <a:latin typeface="Times New Roman" panose="02020603050405020304" pitchFamily="18" charset="0"/>
                <a:cs typeface="Times New Roman" panose="02020603050405020304" pitchFamily="18" charset="0"/>
              </a:rPr>
              <a:t>[4]S. </a:t>
            </a:r>
            <a:r>
              <a:rPr lang="en-US" sz="1200" dirty="0" err="1">
                <a:latin typeface="Times New Roman" panose="02020603050405020304" pitchFamily="18" charset="0"/>
                <a:cs typeface="Times New Roman" panose="02020603050405020304" pitchFamily="18" charset="0"/>
              </a:rPr>
              <a:t>Ayanouz</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Abdelhakim</a:t>
            </a:r>
            <a:r>
              <a:rPr lang="en-US" sz="1200" dirty="0">
                <a:latin typeface="Times New Roman" panose="02020603050405020304" pitchFamily="18" charset="0"/>
                <a:cs typeface="Times New Roman" panose="02020603050405020304" pitchFamily="18" charset="0"/>
              </a:rPr>
              <a:t> and M. </a:t>
            </a:r>
            <a:r>
              <a:rPr lang="en-US" sz="1200" dirty="0" err="1">
                <a:latin typeface="Times New Roman" panose="02020603050405020304" pitchFamily="18" charset="0"/>
                <a:cs typeface="Times New Roman" panose="02020603050405020304" pitchFamily="18" charset="0"/>
              </a:rPr>
              <a:t>Benhmed</a:t>
            </a:r>
            <a:r>
              <a:rPr lang="en-US" sz="1200" dirty="0">
                <a:latin typeface="Times New Roman" panose="02020603050405020304" pitchFamily="18" charset="0"/>
                <a:cs typeface="Times New Roman" panose="02020603050405020304" pitchFamily="18" charset="0"/>
              </a:rPr>
              <a:t>, "A Smart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Architecture based NLP and Machine Learning for Health Care Assistance", </a:t>
            </a:r>
            <a:r>
              <a:rPr lang="en-US" sz="1200" i="1" dirty="0">
                <a:latin typeface="Times New Roman" panose="02020603050405020304" pitchFamily="18" charset="0"/>
                <a:cs typeface="Times New Roman" panose="02020603050405020304" pitchFamily="18" charset="0"/>
              </a:rPr>
              <a:t>Proceedings of the 3rd International Conference on Networking, Information Systems &amp;amp; Security</a:t>
            </a:r>
            <a:r>
              <a:rPr lang="en-US" sz="1200" dirty="0">
                <a:latin typeface="Times New Roman" panose="02020603050405020304" pitchFamily="18" charset="0"/>
                <a:cs typeface="Times New Roman" panose="02020603050405020304" pitchFamily="18" charset="0"/>
              </a:rPr>
              <a:t>, 2020. Available: 10.1145/3386723.3387897</a:t>
            </a:r>
            <a:endParaRPr lang="en-IN" sz="1200" dirty="0">
              <a:latin typeface="Times New Roman" panose="02020603050405020304" pitchFamily="18" charset="0"/>
              <a:cs typeface="Times New Roman" panose="02020603050405020304" pitchFamily="18" charset="0"/>
            </a:endParaRPr>
          </a:p>
          <a:p>
            <a:pPr marL="0" lvl="0" indent="0">
              <a:buNone/>
            </a:pPr>
            <a:r>
              <a:rPr lang="en-US" sz="1200" dirty="0">
                <a:latin typeface="Times New Roman" panose="02020603050405020304" pitchFamily="18" charset="0"/>
                <a:cs typeface="Times New Roman" panose="02020603050405020304" pitchFamily="18" charset="0"/>
              </a:rPr>
              <a:t>[5]E. </a:t>
            </a:r>
            <a:r>
              <a:rPr lang="en-US" sz="1200" dirty="0" err="1">
                <a:latin typeface="Times New Roman" panose="02020603050405020304" pitchFamily="18" charset="0"/>
                <a:cs typeface="Times New Roman" panose="02020603050405020304" pitchFamily="18" charset="0"/>
              </a:rPr>
              <a:t>Kasthuri</a:t>
            </a:r>
            <a:r>
              <a:rPr lang="en-US" sz="1200" dirty="0">
                <a:latin typeface="Times New Roman" panose="02020603050405020304" pitchFamily="18" charset="0"/>
                <a:cs typeface="Times New Roman" panose="02020603050405020304" pitchFamily="18" charset="0"/>
              </a:rPr>
              <a:t> and S. </a:t>
            </a:r>
            <a:r>
              <a:rPr lang="en-US" sz="1200" dirty="0" err="1">
                <a:latin typeface="Times New Roman" panose="02020603050405020304" pitchFamily="18" charset="0"/>
                <a:cs typeface="Times New Roman" panose="02020603050405020304" pitchFamily="18" charset="0"/>
              </a:rPr>
              <a:t>Balaji</a:t>
            </a:r>
            <a:r>
              <a:rPr lang="en-US" sz="1200" dirty="0">
                <a:latin typeface="Times New Roman" panose="02020603050405020304" pitchFamily="18" charset="0"/>
                <a:cs typeface="Times New Roman" panose="02020603050405020304" pitchFamily="18" charset="0"/>
              </a:rPr>
              <a:t>, "Natural language processing and deep learning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using long short term memory algorithm", </a:t>
            </a:r>
            <a:r>
              <a:rPr lang="en-US" sz="1200" i="1" dirty="0">
                <a:latin typeface="Times New Roman" panose="02020603050405020304" pitchFamily="18" charset="0"/>
                <a:cs typeface="Times New Roman" panose="02020603050405020304" pitchFamily="18" charset="0"/>
              </a:rPr>
              <a:t>Materials Today: Proceedings</a:t>
            </a:r>
            <a:r>
              <a:rPr lang="en-US" sz="1200" dirty="0">
                <a:latin typeface="Times New Roman" panose="02020603050405020304" pitchFamily="18" charset="0"/>
                <a:cs typeface="Times New Roman" panose="02020603050405020304" pitchFamily="18" charset="0"/>
              </a:rPr>
              <a:t>, 2021. Available: 10.1016/j.matpr.2021.04.1</a:t>
            </a:r>
            <a:endParaRPr lang="en-IN" sz="1200" dirty="0">
              <a:latin typeface="Times New Roman" panose="02020603050405020304" pitchFamily="18" charset="0"/>
              <a:cs typeface="Times New Roman" panose="02020603050405020304" pitchFamily="18" charset="0"/>
            </a:endParaRPr>
          </a:p>
          <a:p>
            <a:pPr marL="0" lvl="0" indent="0">
              <a:buNone/>
            </a:pPr>
            <a:r>
              <a:rPr lang="en-US" sz="1200" dirty="0" smtClean="0">
                <a:latin typeface="Times New Roman" panose="02020603050405020304" pitchFamily="18" charset="0"/>
                <a:cs typeface="Times New Roman" panose="02020603050405020304" pitchFamily="18" charset="0"/>
              </a:rPr>
              <a:t>[6]</a:t>
            </a:r>
            <a:r>
              <a:rPr lang="en-US" sz="1200" dirty="0" err="1" smtClean="0">
                <a:latin typeface="Times New Roman" panose="02020603050405020304" pitchFamily="18" charset="0"/>
                <a:cs typeface="Times New Roman" panose="02020603050405020304" pitchFamily="18" charset="0"/>
              </a:rPr>
              <a:t>Jia</a:t>
            </a:r>
            <a:r>
              <a:rPr lang="en-US" sz="1200" dirty="0">
                <a:latin typeface="Times New Roman" panose="02020603050405020304" pitchFamily="18" charset="0"/>
                <a:cs typeface="Times New Roman" panose="02020603050405020304" pitchFamily="18" charset="0"/>
              </a:rPr>
              <a:t>, J. The Study of the Application of a Keywords-based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System on the Teaching of Foreign Languages.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 2003, </a:t>
            </a:r>
            <a:r>
              <a:rPr lang="en-US" sz="1200" dirty="0" err="1">
                <a:latin typeface="Times New Roman" panose="02020603050405020304" pitchFamily="18" charset="0"/>
                <a:cs typeface="Times New Roman" panose="02020603050405020304" pitchFamily="18" charset="0"/>
              </a:rPr>
              <a:t>arXiv:cs</a:t>
            </a:r>
            <a:r>
              <a:rPr lang="en-US" sz="1200" dirty="0">
                <a:latin typeface="Times New Roman" panose="02020603050405020304" pitchFamily="18" charset="0"/>
                <a:cs typeface="Times New Roman" panose="02020603050405020304" pitchFamily="18" charset="0"/>
              </a:rPr>
              <a:t>/0310018. </a:t>
            </a:r>
            <a:endParaRPr lang="en-US" sz="1200" dirty="0" smtClean="0">
              <a:latin typeface="Times New Roman" panose="02020603050405020304" pitchFamily="18" charset="0"/>
              <a:cs typeface="Times New Roman" panose="02020603050405020304" pitchFamily="18" charset="0"/>
            </a:endParaRPr>
          </a:p>
          <a:p>
            <a:pPr marL="0" lvl="0" indent="0">
              <a:buNone/>
            </a:pPr>
            <a:r>
              <a:rPr lang="en-US" sz="1200" dirty="0">
                <a:latin typeface="Times New Roman" panose="02020603050405020304" pitchFamily="18" charset="0"/>
                <a:cs typeface="Times New Roman" panose="02020603050405020304" pitchFamily="18" charset="0"/>
              </a:rPr>
              <a:t>[7]</a:t>
            </a:r>
            <a:r>
              <a:rPr lang="en-US" sz="1200" dirty="0" err="1">
                <a:latin typeface="Times New Roman" panose="02020603050405020304" pitchFamily="18" charset="0"/>
                <a:cs typeface="Times New Roman" panose="02020603050405020304" pitchFamily="18" charset="0"/>
              </a:rPr>
              <a:t>Sojasingarayar</a:t>
            </a:r>
            <a:r>
              <a:rPr lang="en-US" sz="1200" dirty="0">
                <a:latin typeface="Times New Roman" panose="02020603050405020304" pitchFamily="18" charset="0"/>
                <a:cs typeface="Times New Roman" panose="02020603050405020304" pitchFamily="18" charset="0"/>
              </a:rPr>
              <a:t>, A. Seq2Seq AI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with Attention Mechanism. Master’s Thesis, Department of Artificial Intelligence, IA School/University-GEMA Group, Boulogne-Billancourt, France, 2020.</a:t>
            </a:r>
            <a:endParaRPr lang="en-IN" sz="1200" dirty="0">
              <a:latin typeface="Times New Roman" panose="02020603050405020304" pitchFamily="18" charset="0"/>
              <a:cs typeface="Times New Roman" panose="02020603050405020304" pitchFamily="18" charset="0"/>
            </a:endParaRPr>
          </a:p>
          <a:p>
            <a:pPr marL="0" lvl="0" indent="0">
              <a:buNone/>
            </a:pPr>
            <a:r>
              <a:rPr lang="en-US" sz="1200" dirty="0">
                <a:latin typeface="Times New Roman" panose="02020603050405020304" pitchFamily="18" charset="0"/>
                <a:cs typeface="Times New Roman" panose="02020603050405020304" pitchFamily="18" charset="0"/>
              </a:rPr>
              <a:t>[8]</a:t>
            </a:r>
            <a:r>
              <a:rPr lang="en-US" sz="1200" dirty="0" err="1">
                <a:latin typeface="Times New Roman" panose="02020603050405020304" pitchFamily="18" charset="0"/>
                <a:cs typeface="Times New Roman" panose="02020603050405020304" pitchFamily="18" charset="0"/>
              </a:rPr>
              <a:t>Bala</a:t>
            </a:r>
            <a:r>
              <a:rPr lang="en-US" sz="1200" dirty="0">
                <a:latin typeface="Times New Roman" panose="02020603050405020304" pitchFamily="18" charset="0"/>
                <a:cs typeface="Times New Roman" panose="02020603050405020304" pitchFamily="18" charset="0"/>
              </a:rPr>
              <a:t>, K.; Kumar, M.; </a:t>
            </a:r>
            <a:r>
              <a:rPr lang="en-US" sz="1200" dirty="0" err="1">
                <a:latin typeface="Times New Roman" panose="02020603050405020304" pitchFamily="18" charset="0"/>
                <a:cs typeface="Times New Roman" panose="02020603050405020304" pitchFamily="18" charset="0"/>
              </a:rPr>
              <a:t>Hulawale</a:t>
            </a:r>
            <a:r>
              <a:rPr lang="en-US" sz="1200" dirty="0">
                <a:latin typeface="Times New Roman" panose="02020603050405020304" pitchFamily="18" charset="0"/>
                <a:cs typeface="Times New Roman" panose="02020603050405020304" pitchFamily="18" charset="0"/>
              </a:rPr>
              <a:t>, S.; </a:t>
            </a:r>
            <a:r>
              <a:rPr lang="en-US" sz="1200" dirty="0" err="1">
                <a:latin typeface="Times New Roman" panose="02020603050405020304" pitchFamily="18" charset="0"/>
                <a:cs typeface="Times New Roman" panose="02020603050405020304" pitchFamily="18" charset="0"/>
              </a:rPr>
              <a:t>Pandita</a:t>
            </a:r>
            <a:r>
              <a:rPr lang="en-US" sz="1200" dirty="0">
                <a:latin typeface="Times New Roman" panose="02020603050405020304" pitchFamily="18" charset="0"/>
                <a:cs typeface="Times New Roman" panose="02020603050405020304" pitchFamily="18" charset="0"/>
              </a:rPr>
              <a:t>, S. Chat-Bot For College Management System Using A.I. Int. Res. J. Eng. Technol. (IRJET) 2017, 4,4. </a:t>
            </a:r>
          </a:p>
        </p:txBody>
      </p:sp>
    </p:spTree>
    <p:extLst>
      <p:ext uri="{BB962C8B-B14F-4D97-AF65-F5344CB8AC3E}">
        <p14:creationId xmlns:p14="http://schemas.microsoft.com/office/powerpoint/2010/main" val="1550537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p:cNvSpPr>
            <a:spLocks noGrp="1"/>
          </p:cNvSpPr>
          <p:nvPr>
            <p:ph idx="1"/>
          </p:nvPr>
        </p:nvSpPr>
        <p:spPr/>
        <p:txBody>
          <a:bodyPr>
            <a:noAutofit/>
          </a:bodyPr>
          <a:lstStyle/>
          <a:p>
            <a:pPr marL="0" lvl="0" indent="0">
              <a:buNone/>
            </a:pPr>
            <a:r>
              <a:rPr lang="en-US" sz="1300" dirty="0" smtClean="0">
                <a:latin typeface="Times New Roman" panose="02020603050405020304" pitchFamily="18" charset="0"/>
                <a:cs typeface="Times New Roman" panose="02020603050405020304" pitchFamily="18" charset="0"/>
              </a:rPr>
              <a:t>[9]4.Ayanouz</a:t>
            </a:r>
            <a:r>
              <a:rPr lang="en-US" sz="1300" dirty="0">
                <a:latin typeface="Times New Roman" panose="02020603050405020304" pitchFamily="18" charset="0"/>
                <a:cs typeface="Times New Roman" panose="02020603050405020304" pitchFamily="18" charset="0"/>
              </a:rPr>
              <a:t>, S.; </a:t>
            </a:r>
            <a:r>
              <a:rPr lang="en-US" sz="1300" dirty="0" err="1">
                <a:latin typeface="Times New Roman" panose="02020603050405020304" pitchFamily="18" charset="0"/>
                <a:cs typeface="Times New Roman" panose="02020603050405020304" pitchFamily="18" charset="0"/>
              </a:rPr>
              <a:t>Abdelhakim</a:t>
            </a:r>
            <a:r>
              <a:rPr lang="en-US" sz="1300" dirty="0">
                <a:latin typeface="Times New Roman" panose="02020603050405020304" pitchFamily="18" charset="0"/>
                <a:cs typeface="Times New Roman" panose="02020603050405020304" pitchFamily="18" charset="0"/>
              </a:rPr>
              <a:t>, B.A.; </a:t>
            </a:r>
            <a:r>
              <a:rPr lang="en-US" sz="1300" dirty="0" err="1">
                <a:latin typeface="Times New Roman" panose="02020603050405020304" pitchFamily="18" charset="0"/>
                <a:cs typeface="Times New Roman" panose="02020603050405020304" pitchFamily="18" charset="0"/>
              </a:rPr>
              <a:t>Benhmed</a:t>
            </a:r>
            <a:r>
              <a:rPr lang="en-US" sz="1300" dirty="0">
                <a:latin typeface="Times New Roman" panose="02020603050405020304" pitchFamily="18" charset="0"/>
                <a:cs typeface="Times New Roman" panose="02020603050405020304" pitchFamily="18" charset="0"/>
              </a:rPr>
              <a:t>, M. A Smart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Architecture based NLP and Machine Learning for Health Care Assistance. In Proceedings of the 3rd International Conference on Networking, Information Systems &amp; Security, Marrakech, Morocco, 31 March–2 April 2020; pp. 1–6. [</a:t>
            </a:r>
            <a:r>
              <a:rPr lang="en-US" sz="1300" dirty="0" err="1">
                <a:latin typeface="Times New Roman" panose="02020603050405020304" pitchFamily="18" charset="0"/>
                <a:cs typeface="Times New Roman" panose="02020603050405020304" pitchFamily="18" charset="0"/>
              </a:rPr>
              <a:t>CrossRef</a:t>
            </a:r>
            <a:r>
              <a:rPr lang="en-US" sz="13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a:p>
            <a:pPr marL="0" lvl="0" indent="0">
              <a:buNone/>
            </a:pPr>
            <a:r>
              <a:rPr lang="en-US" sz="1300" dirty="0" smtClean="0">
                <a:latin typeface="Times New Roman" panose="02020603050405020304" pitchFamily="18" charset="0"/>
                <a:cs typeface="Times New Roman" panose="02020603050405020304" pitchFamily="18" charset="0"/>
              </a:rPr>
              <a:t>[10]Kumar</a:t>
            </a:r>
            <a:r>
              <a:rPr lang="en-US" sz="1300" dirty="0">
                <a:latin typeface="Times New Roman" panose="02020603050405020304" pitchFamily="18" charset="0"/>
                <a:cs typeface="Times New Roman" panose="02020603050405020304" pitchFamily="18" charset="0"/>
              </a:rPr>
              <a:t>, R.; Ali, M.M. A Review on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Design and Implementation Techniques. Int. J. Eng. Technol. 2020, 7, 11. [</a:t>
            </a:r>
            <a:r>
              <a:rPr lang="en-US" sz="1300" dirty="0" err="1">
                <a:latin typeface="Times New Roman" panose="02020603050405020304" pitchFamily="18" charset="0"/>
                <a:cs typeface="Times New Roman" panose="02020603050405020304" pitchFamily="18" charset="0"/>
              </a:rPr>
              <a:t>CrossRef</a:t>
            </a:r>
            <a:r>
              <a:rPr lang="en-US" sz="13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a:p>
            <a:pPr marL="0" lvl="0" indent="0">
              <a:buNone/>
            </a:pPr>
            <a:r>
              <a:rPr lang="en-US" sz="1300" dirty="0" smtClean="0">
                <a:latin typeface="Times New Roman" panose="02020603050405020304" pitchFamily="18" charset="0"/>
                <a:cs typeface="Times New Roman" panose="02020603050405020304" pitchFamily="18" charset="0"/>
              </a:rPr>
              <a:t>[11]Cahn</a:t>
            </a:r>
            <a:r>
              <a:rPr lang="en-US" sz="1300" dirty="0">
                <a:latin typeface="Times New Roman" panose="02020603050405020304" pitchFamily="18" charset="0"/>
                <a:cs typeface="Times New Roman" panose="02020603050405020304" pitchFamily="18" charset="0"/>
              </a:rPr>
              <a:t>, J. CHATBOT: Architecture, Design, &amp; Development. Ph.D. Thesis, University of Pennsylvania, School of Engineering and Applied Science, Philadelphia, PA, USA, 2017. </a:t>
            </a:r>
            <a:endParaRPr lang="en-IN" sz="1300" dirty="0">
              <a:latin typeface="Times New Roman" panose="02020603050405020304" pitchFamily="18" charset="0"/>
              <a:cs typeface="Times New Roman" panose="02020603050405020304" pitchFamily="18" charset="0"/>
            </a:endParaRPr>
          </a:p>
          <a:p>
            <a:pPr marL="0" lvl="0" indent="0">
              <a:buNone/>
            </a:pPr>
            <a:r>
              <a:rPr lang="en-US" sz="1300" dirty="0" smtClean="0">
                <a:latin typeface="Times New Roman" panose="02020603050405020304" pitchFamily="18" charset="0"/>
                <a:cs typeface="Times New Roman" panose="02020603050405020304" pitchFamily="18" charset="0"/>
              </a:rPr>
              <a:t>[12]Okuda</a:t>
            </a:r>
            <a:r>
              <a:rPr lang="en-US" sz="1300" dirty="0">
                <a:latin typeface="Times New Roman" panose="02020603050405020304" pitchFamily="18" charset="0"/>
                <a:cs typeface="Times New Roman" panose="02020603050405020304" pitchFamily="18" charset="0"/>
              </a:rPr>
              <a:t>, T.; </a:t>
            </a:r>
            <a:r>
              <a:rPr lang="en-US" sz="1300" dirty="0" err="1">
                <a:latin typeface="Times New Roman" panose="02020603050405020304" pitchFamily="18" charset="0"/>
                <a:cs typeface="Times New Roman" panose="02020603050405020304" pitchFamily="18" charset="0"/>
              </a:rPr>
              <a:t>Shoda</a:t>
            </a:r>
            <a:r>
              <a:rPr lang="en-US" sz="1300" dirty="0">
                <a:latin typeface="Times New Roman" panose="02020603050405020304" pitchFamily="18" charset="0"/>
                <a:cs typeface="Times New Roman" panose="02020603050405020304" pitchFamily="18" charset="0"/>
              </a:rPr>
              <a:t>, S. AI-based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Service for Financial Industry. FUJITSU Sci. Tech. J. 2018, 54, 5. </a:t>
            </a:r>
            <a:endParaRPr lang="en-IN" sz="1300" dirty="0">
              <a:latin typeface="Times New Roman" panose="02020603050405020304" pitchFamily="18" charset="0"/>
              <a:cs typeface="Times New Roman" panose="02020603050405020304" pitchFamily="18" charset="0"/>
            </a:endParaRPr>
          </a:p>
          <a:p>
            <a:pPr marL="0" lvl="0" indent="0">
              <a:buNone/>
            </a:pPr>
            <a:r>
              <a:rPr lang="en-US" sz="1300" dirty="0" smtClean="0">
                <a:latin typeface="Times New Roman" panose="02020603050405020304" pitchFamily="18" charset="0"/>
                <a:cs typeface="Times New Roman" panose="02020603050405020304" pitchFamily="18" charset="0"/>
              </a:rPr>
              <a:t>[13]</a:t>
            </a:r>
            <a:r>
              <a:rPr lang="en-US" sz="1300" dirty="0" err="1" smtClean="0">
                <a:latin typeface="Times New Roman" panose="02020603050405020304" pitchFamily="18" charset="0"/>
                <a:cs typeface="Times New Roman" panose="02020603050405020304" pitchFamily="18" charset="0"/>
              </a:rPr>
              <a:t>Brandtzaeg</a:t>
            </a:r>
            <a:r>
              <a:rPr lang="en-US" sz="1300" dirty="0">
                <a:latin typeface="Times New Roman" panose="02020603050405020304" pitchFamily="18" charset="0"/>
                <a:cs typeface="Times New Roman" panose="02020603050405020304" pitchFamily="18" charset="0"/>
              </a:rPr>
              <a:t>, P.B.; </a:t>
            </a:r>
            <a:r>
              <a:rPr lang="en-US" sz="1300" dirty="0" err="1">
                <a:latin typeface="Times New Roman" panose="02020603050405020304" pitchFamily="18" charset="0"/>
                <a:cs typeface="Times New Roman" panose="02020603050405020304" pitchFamily="18" charset="0"/>
              </a:rPr>
              <a:t>Følstad</a:t>
            </a:r>
            <a:r>
              <a:rPr lang="en-US" sz="1300" dirty="0">
                <a:latin typeface="Times New Roman" panose="02020603050405020304" pitchFamily="18" charset="0"/>
                <a:cs typeface="Times New Roman" panose="02020603050405020304" pitchFamily="18" charset="0"/>
              </a:rPr>
              <a:t>, A. Why People Use </a:t>
            </a:r>
            <a:r>
              <a:rPr lang="en-US" sz="1300" dirty="0" err="1">
                <a:latin typeface="Times New Roman" panose="02020603050405020304" pitchFamily="18" charset="0"/>
                <a:cs typeface="Times New Roman" panose="02020603050405020304" pitchFamily="18" charset="0"/>
              </a:rPr>
              <a:t>Chatbots</a:t>
            </a:r>
            <a:r>
              <a:rPr lang="en-US" sz="1300" dirty="0">
                <a:latin typeface="Times New Roman" panose="02020603050405020304" pitchFamily="18" charset="0"/>
                <a:cs typeface="Times New Roman" panose="02020603050405020304" pitchFamily="18" charset="0"/>
              </a:rPr>
              <a:t>. In Internet Science; </a:t>
            </a:r>
            <a:r>
              <a:rPr lang="en-US" sz="1300" dirty="0" err="1">
                <a:latin typeface="Times New Roman" panose="02020603050405020304" pitchFamily="18" charset="0"/>
                <a:cs typeface="Times New Roman" panose="02020603050405020304" pitchFamily="18" charset="0"/>
              </a:rPr>
              <a:t>Kompatsiaris</a:t>
            </a:r>
            <a:r>
              <a:rPr lang="en-US" sz="1300" dirty="0">
                <a:latin typeface="Times New Roman" panose="02020603050405020304" pitchFamily="18" charset="0"/>
                <a:cs typeface="Times New Roman" panose="02020603050405020304" pitchFamily="18" charset="0"/>
              </a:rPr>
              <a:t>, I., Cave, J., </a:t>
            </a:r>
            <a:r>
              <a:rPr lang="en-US" sz="1300" dirty="0" err="1">
                <a:latin typeface="Times New Roman" panose="02020603050405020304" pitchFamily="18" charset="0"/>
                <a:cs typeface="Times New Roman" panose="02020603050405020304" pitchFamily="18" charset="0"/>
              </a:rPr>
              <a:t>Satsiou</a:t>
            </a:r>
            <a:r>
              <a:rPr lang="en-US" sz="1300" dirty="0">
                <a:latin typeface="Times New Roman" panose="02020603050405020304" pitchFamily="18" charset="0"/>
                <a:cs typeface="Times New Roman" panose="02020603050405020304" pitchFamily="18" charset="0"/>
              </a:rPr>
              <a:t>, A., Carle, G., </a:t>
            </a:r>
            <a:r>
              <a:rPr lang="en-US" sz="1300" dirty="0" err="1">
                <a:latin typeface="Times New Roman" panose="02020603050405020304" pitchFamily="18" charset="0"/>
                <a:cs typeface="Times New Roman" panose="02020603050405020304" pitchFamily="18" charset="0"/>
              </a:rPr>
              <a:t>Passani</a:t>
            </a:r>
            <a:r>
              <a:rPr lang="en-US" sz="1300" dirty="0">
                <a:latin typeface="Times New Roman" panose="02020603050405020304" pitchFamily="18" charset="0"/>
                <a:cs typeface="Times New Roman" panose="02020603050405020304" pitchFamily="18" charset="0"/>
              </a:rPr>
              <a:t>, A., </a:t>
            </a:r>
            <a:r>
              <a:rPr lang="en-US" sz="1300" dirty="0" err="1">
                <a:latin typeface="Times New Roman" panose="02020603050405020304" pitchFamily="18" charset="0"/>
                <a:cs typeface="Times New Roman" panose="02020603050405020304" pitchFamily="18" charset="0"/>
              </a:rPr>
              <a:t>Kontopoulos</a:t>
            </a:r>
            <a:r>
              <a:rPr lang="en-US" sz="1300" dirty="0">
                <a:latin typeface="Times New Roman" panose="02020603050405020304" pitchFamily="18" charset="0"/>
                <a:cs typeface="Times New Roman" panose="02020603050405020304" pitchFamily="18" charset="0"/>
              </a:rPr>
              <a:t>, E., </a:t>
            </a:r>
            <a:r>
              <a:rPr lang="en-US" sz="1300" dirty="0" err="1">
                <a:latin typeface="Times New Roman" panose="02020603050405020304" pitchFamily="18" charset="0"/>
                <a:cs typeface="Times New Roman" panose="02020603050405020304" pitchFamily="18" charset="0"/>
              </a:rPr>
              <a:t>Diplaris</a:t>
            </a:r>
            <a:r>
              <a:rPr lang="en-US" sz="1300" dirty="0">
                <a:latin typeface="Times New Roman" panose="02020603050405020304" pitchFamily="18" charset="0"/>
                <a:cs typeface="Times New Roman" panose="02020603050405020304" pitchFamily="18" charset="0"/>
              </a:rPr>
              <a:t>, S., McMillan, D., Eds.; Lecture Notes in Computer Science; Springer International Publishing: Berlin/Heidelberg, Germany, 2017; Volume 10673, pp. 377–392.</a:t>
            </a:r>
            <a:endParaRPr lang="en-IN" sz="1300" dirty="0">
              <a:latin typeface="Times New Roman" panose="02020603050405020304" pitchFamily="18" charset="0"/>
              <a:cs typeface="Times New Roman" panose="02020603050405020304" pitchFamily="18" charset="0"/>
            </a:endParaRPr>
          </a:p>
          <a:p>
            <a:pPr marL="0" lvl="0" indent="0">
              <a:buNone/>
            </a:pPr>
            <a:r>
              <a:rPr lang="en-US" sz="1300" dirty="0" smtClean="0">
                <a:latin typeface="Times New Roman" panose="02020603050405020304" pitchFamily="18" charset="0"/>
                <a:cs typeface="Times New Roman" panose="02020603050405020304" pitchFamily="18" charset="0"/>
              </a:rPr>
              <a:t>[14]Costa</a:t>
            </a:r>
            <a:r>
              <a:rPr lang="en-US" sz="1300" dirty="0">
                <a:latin typeface="Times New Roman" panose="02020603050405020304" pitchFamily="18" charset="0"/>
                <a:cs typeface="Times New Roman" panose="02020603050405020304" pitchFamily="18" charset="0"/>
              </a:rPr>
              <a:t>, P. Conversing with personal digital assistants: On gender and artificial intelligence. J. Sci. Technol. Arts 2018, 10, 59–72. [</a:t>
            </a:r>
            <a:r>
              <a:rPr lang="en-US" sz="1300" dirty="0" err="1">
                <a:latin typeface="Times New Roman" panose="02020603050405020304" pitchFamily="18" charset="0"/>
                <a:cs typeface="Times New Roman" panose="02020603050405020304" pitchFamily="18" charset="0"/>
              </a:rPr>
              <a:t>CrossRef</a:t>
            </a:r>
            <a:r>
              <a:rPr lang="en-US" sz="13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smtClean="0">
                <a:latin typeface="Times New Roman" panose="02020603050405020304" pitchFamily="18" charset="0"/>
                <a:cs typeface="Times New Roman" panose="02020603050405020304" pitchFamily="18" charset="0"/>
              </a:rPr>
              <a:t>[15]Go</a:t>
            </a:r>
            <a:r>
              <a:rPr lang="en-US" sz="1300" dirty="0">
                <a:latin typeface="Times New Roman" panose="02020603050405020304" pitchFamily="18" charset="0"/>
                <a:cs typeface="Times New Roman" panose="02020603050405020304" pitchFamily="18" charset="0"/>
              </a:rPr>
              <a:t>, E.; </a:t>
            </a:r>
            <a:r>
              <a:rPr lang="en-US" sz="1300" dirty="0" err="1">
                <a:latin typeface="Times New Roman" panose="02020603050405020304" pitchFamily="18" charset="0"/>
                <a:cs typeface="Times New Roman" panose="02020603050405020304" pitchFamily="18" charset="0"/>
              </a:rPr>
              <a:t>Sundar</a:t>
            </a:r>
            <a:r>
              <a:rPr lang="en-US" sz="1300" dirty="0">
                <a:latin typeface="Times New Roman" panose="02020603050405020304" pitchFamily="18" charset="0"/>
                <a:cs typeface="Times New Roman" panose="02020603050405020304" pitchFamily="18" charset="0"/>
              </a:rPr>
              <a:t>, S.S. Humanizing </a:t>
            </a:r>
            <a:r>
              <a:rPr lang="en-US" sz="1300" dirty="0" err="1">
                <a:latin typeface="Times New Roman" panose="02020603050405020304" pitchFamily="18" charset="0"/>
                <a:cs typeface="Times New Roman" panose="02020603050405020304" pitchFamily="18" charset="0"/>
              </a:rPr>
              <a:t>chatbots</a:t>
            </a:r>
            <a:r>
              <a:rPr lang="en-US" sz="1300" dirty="0">
                <a:latin typeface="Times New Roman" panose="02020603050405020304" pitchFamily="18" charset="0"/>
                <a:cs typeface="Times New Roman" panose="02020603050405020304" pitchFamily="18" charset="0"/>
              </a:rPr>
              <a:t>: The effects of visual, identity and conversational cues on humanness perceptions. </a:t>
            </a:r>
            <a:r>
              <a:rPr lang="en-US" sz="1300" dirty="0" err="1">
                <a:latin typeface="Times New Roman" panose="02020603050405020304" pitchFamily="18" charset="0"/>
                <a:cs typeface="Times New Roman" panose="02020603050405020304" pitchFamily="18" charset="0"/>
              </a:rPr>
              <a:t>Comput</a:t>
            </a:r>
            <a:r>
              <a:rPr lang="en-US" sz="1300" dirty="0">
                <a:latin typeface="Times New Roman" panose="02020603050405020304" pitchFamily="18" charset="0"/>
                <a:cs typeface="Times New Roman" panose="02020603050405020304" pitchFamily="18" charset="0"/>
              </a:rPr>
              <a:t>. Hum. </a:t>
            </a:r>
            <a:r>
              <a:rPr lang="en-US" sz="1300" dirty="0" err="1">
                <a:latin typeface="Times New Roman" panose="02020603050405020304" pitchFamily="18" charset="0"/>
                <a:cs typeface="Times New Roman" panose="02020603050405020304" pitchFamily="18" charset="0"/>
              </a:rPr>
              <a:t>Behav</a:t>
            </a:r>
            <a:r>
              <a:rPr lang="en-US" sz="1300" dirty="0">
                <a:latin typeface="Times New Roman" panose="02020603050405020304" pitchFamily="18" charset="0"/>
                <a:cs typeface="Times New Roman" panose="02020603050405020304" pitchFamily="18" charset="0"/>
              </a:rPr>
              <a:t>. 2019, 97, 304–316. [</a:t>
            </a:r>
            <a:r>
              <a:rPr lang="en-US" sz="1300" dirty="0" err="1" smtClean="0">
                <a:latin typeface="Times New Roman" panose="02020603050405020304" pitchFamily="18" charset="0"/>
                <a:cs typeface="Times New Roman" panose="02020603050405020304" pitchFamily="18" charset="0"/>
              </a:rPr>
              <a:t>CrossRef</a:t>
            </a:r>
            <a:r>
              <a:rPr lang="en-US" sz="1300" dirty="0" smtClean="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43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fontScale="92500" lnSpcReduction="20000"/>
          </a:bodyPr>
          <a:lstStyle/>
          <a:p>
            <a:r>
              <a:rPr lang="en-US" dirty="0">
                <a:solidFill>
                  <a:srgbClr val="000000"/>
                </a:solidFill>
                <a:latin typeface="Times New Roman" panose="02020603050405020304" pitchFamily="18" charset="0"/>
                <a:cs typeface="Times New Roman" panose="02020603050405020304" pitchFamily="18" charset="0"/>
              </a:rPr>
              <a:t> A chatbot is AI computer software that can act as a conversation through textual or auditory methods. The core of chatbots analyses a customer’s data using the artificial intelligence which integrates the response with them. Different tasks can be replaced with AI-powered bots as they are much more powerful—and are capable of performing multiple tasks at once. Machine Learning techniques are basically used in the process of understanding the input that we get from the user and replying to the user. </a:t>
            </a:r>
          </a:p>
          <a:p>
            <a:r>
              <a:rPr lang="en-US" dirty="0">
                <a:solidFill>
                  <a:srgbClr val="000000"/>
                </a:solidFill>
                <a:latin typeface="Times New Roman" panose="02020603050405020304" pitchFamily="18" charset="0"/>
                <a:cs typeface="Times New Roman" panose="02020603050405020304" pitchFamily="18" charset="0"/>
              </a:rPr>
              <a:t>Natural language processing allows a bot to have a conversation as naturally as possible. The ideal interaction between user and chatbot is a balanced mix of Innovative technology and human Intervention</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808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marL="0" indent="0" algn="l">
              <a:buNone/>
            </a:pP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 A chatbot can conduct smart conversation—either via text or voice. They are armed with machine learning which can interact with humans and become increasingly agile with each interaction. It recognizes using pattern matching, user input as well to access information to provide a predefined acknowledgment. In dialog systems they are used for numerous practical intends comprising information acquisition or customer service. Keywords are scanned with the input in simple chatbot and then respond with the most similar matching keywords or patterns from a database while some chatbots use sophisticated. Their applications make the communication between people and services, intensify the experience of customer. To have better customer engagement and operational efficiency they provide companies new opportunities by lowering the cost of customer service.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708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52A6E-D0B1-9FBB-1940-8CB75E8A82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D4524C0-985F-E52E-73B9-A6EE2419A359}"/>
              </a:ext>
            </a:extLst>
          </p:cNvPr>
          <p:cNvSpPr>
            <a:spLocks noGrp="1"/>
          </p:cNvSpPr>
          <p:nvPr>
            <p:ph idx="1"/>
          </p:nvPr>
        </p:nvSpPr>
        <p:spPr/>
        <p:txBody>
          <a:bodyPr/>
          <a:lstStyle/>
          <a:p>
            <a:pPr algn="l" rtl="0"/>
            <a:r>
              <a:rPr lang="en-US" b="0" i="0" dirty="0">
                <a:effectLst/>
                <a:latin typeface="Times New Roman" panose="02020603050405020304" pitchFamily="18" charset="0"/>
                <a:cs typeface="Times New Roman" panose="02020603050405020304" pitchFamily="18" charset="0"/>
              </a:rPr>
              <a:t> The main objective of a Chatbot is to engage with users where the users are hanging out instead of asking users to download an app or visit a website to engage with your service/business.</a:t>
            </a:r>
            <a:r>
              <a:rPr lang="en-US" b="0" i="0" dirty="0">
                <a:solidFill>
                  <a:srgbClr val="202124"/>
                </a:solidFill>
                <a:effectLst/>
                <a:latin typeface="Times New Roman" panose="02020603050405020304" pitchFamily="18" charset="0"/>
                <a:cs typeface="Times New Roman" panose="02020603050405020304" pitchFamily="18" charset="0"/>
              </a:rPr>
              <a:t> </a:t>
            </a:r>
            <a:r>
              <a:rPr lang="en-US" i="0" dirty="0">
                <a:solidFill>
                  <a:srgbClr val="202124"/>
                </a:solidFill>
                <a:effectLst/>
                <a:latin typeface="Times New Roman" panose="02020603050405020304" pitchFamily="18" charset="0"/>
                <a:cs typeface="Times New Roman" panose="02020603050405020304" pitchFamily="18" charset="0"/>
              </a:rPr>
              <a:t>Chatbots also boost operational efficiency and bring cost savings to businesses while offering convenience and added services to internal employees and external customers.</a:t>
            </a:r>
            <a:endParaRPr lang="en-US" dirty="0">
              <a:effectLst/>
              <a:latin typeface="Times New Roman" panose="02020603050405020304" pitchFamily="18" charset="0"/>
              <a:cs typeface="Times New Roman" panose="02020603050405020304" pitchFamily="18" charset="0"/>
            </a:endParaRPr>
          </a:p>
          <a:p>
            <a:pPr marL="0" indent="0" algn="l">
              <a:buNone/>
            </a:pPr>
            <a:endParaRPr lang="en-US" i="0" dirty="0">
              <a:solidFill>
                <a:srgbClr val="939598"/>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459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Solution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buFont typeface="Arial" panose="020B0604020202020204" pitchFamily="34" charset="0"/>
              <a:buChar char="•"/>
            </a:pPr>
            <a:r>
              <a:rPr lang="en-US" dirty="0">
                <a:solidFill>
                  <a:srgbClr val="202124"/>
                </a:solidFill>
                <a:latin typeface="Times New Roman" panose="02020603050405020304" pitchFamily="18" charset="0"/>
                <a:cs typeface="Times New Roman" panose="02020603050405020304" pitchFamily="18" charset="0"/>
              </a:rPr>
              <a:t>Managing healthcare and issues is a tedious task for healthcare staff including hospitals and healthcare centers. People find it demure to approach doctor in terms of healthcare. Speaking to a doctor can become shy for some people. Also, people from rural areas find it difficult and time consuming to consult a doctor. A healthcare </a:t>
            </a:r>
            <a:r>
              <a:rPr lang="en-US" dirty="0" err="1">
                <a:solidFill>
                  <a:srgbClr val="202124"/>
                </a:solidFill>
                <a:latin typeface="Times New Roman" panose="02020603050405020304" pitchFamily="18" charset="0"/>
                <a:cs typeface="Times New Roman" panose="02020603050405020304" pitchFamily="18" charset="0"/>
              </a:rPr>
              <a:t>chatbot</a:t>
            </a:r>
            <a:r>
              <a:rPr lang="en-US" dirty="0">
                <a:solidFill>
                  <a:srgbClr val="202124"/>
                </a:solidFill>
                <a:latin typeface="Times New Roman" panose="02020603050405020304" pitchFamily="18" charset="0"/>
                <a:cs typeface="Times New Roman" panose="02020603050405020304" pitchFamily="18" charset="0"/>
              </a:rPr>
              <a:t> can come handy and effective in such situations. Domains where healthcare </a:t>
            </a:r>
            <a:r>
              <a:rPr lang="en-US" dirty="0" err="1">
                <a:solidFill>
                  <a:srgbClr val="202124"/>
                </a:solidFill>
                <a:latin typeface="Times New Roman" panose="02020603050405020304" pitchFamily="18" charset="0"/>
                <a:cs typeface="Times New Roman" panose="02020603050405020304" pitchFamily="18" charset="0"/>
              </a:rPr>
              <a:t>chatbot</a:t>
            </a:r>
            <a:r>
              <a:rPr lang="en-US" dirty="0">
                <a:solidFill>
                  <a:srgbClr val="202124"/>
                </a:solidFill>
                <a:latin typeface="Times New Roman" panose="02020603050405020304" pitchFamily="18" charset="0"/>
                <a:cs typeface="Times New Roman" panose="02020603050405020304" pitchFamily="18" charset="0"/>
              </a:rPr>
              <a:t> can become effective </a:t>
            </a:r>
            <a:r>
              <a:rPr lang="en-US" dirty="0" smtClean="0">
                <a:solidFill>
                  <a:srgbClr val="202124"/>
                </a:solidFill>
                <a:latin typeface="Times New Roman" panose="02020603050405020304" pitchFamily="18" charset="0"/>
                <a:cs typeface="Times New Roman" panose="02020603050405020304" pitchFamily="18" charset="0"/>
              </a:rPr>
              <a:t>is</a:t>
            </a:r>
          </a:p>
          <a:p>
            <a:pPr marL="0" indent="0">
              <a:buNone/>
            </a:pPr>
            <a:endParaRPr lang="en-US" dirty="0">
              <a:solidFill>
                <a:srgbClr val="202124"/>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solidFill>
                  <a:srgbClr val="202124"/>
                </a:solidFill>
                <a:latin typeface="Times New Roman" panose="02020603050405020304" pitchFamily="18" charset="0"/>
                <a:cs typeface="Times New Roman" panose="02020603050405020304" pitchFamily="18" charset="0"/>
              </a:rPr>
              <a:t>People find it easy to look for a solution rather than sharing their problems to a doctor at the first go</a:t>
            </a:r>
          </a:p>
          <a:p>
            <a:pPr lvl="1">
              <a:buFont typeface="Courier New" panose="02070309020205020404" pitchFamily="49" charset="0"/>
              <a:buChar char="o"/>
            </a:pPr>
            <a:r>
              <a:rPr lang="en-US" dirty="0">
                <a:solidFill>
                  <a:srgbClr val="202124"/>
                </a:solidFill>
                <a:latin typeface="Times New Roman" panose="02020603050405020304" pitchFamily="18" charset="0"/>
                <a:cs typeface="Times New Roman" panose="02020603050405020304" pitchFamily="18" charset="0"/>
              </a:rPr>
              <a:t>Easy and less time consuming</a:t>
            </a:r>
          </a:p>
          <a:p>
            <a:pPr lvl="1">
              <a:buFont typeface="Courier New" panose="02070309020205020404" pitchFamily="49" charset="0"/>
              <a:buChar char="o"/>
            </a:pPr>
            <a:r>
              <a:rPr lang="en-US" dirty="0">
                <a:solidFill>
                  <a:srgbClr val="202124"/>
                </a:solidFill>
                <a:latin typeface="Times New Roman" panose="02020603050405020304" pitchFamily="18" charset="0"/>
                <a:cs typeface="Times New Roman" panose="02020603050405020304" pitchFamily="18" charset="0"/>
              </a:rPr>
              <a:t>Comfort from the place of your </a:t>
            </a:r>
            <a:r>
              <a:rPr lang="en-US" dirty="0" smtClean="0">
                <a:solidFill>
                  <a:srgbClr val="202124"/>
                </a:solidFill>
                <a:latin typeface="Times New Roman" panose="02020603050405020304" pitchFamily="18" charset="0"/>
                <a:cs typeface="Times New Roman" panose="02020603050405020304" pitchFamily="18" charset="0"/>
              </a:rPr>
              <a:t>choice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053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a:t>
            </a: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chat-bot will be built using natural language processing.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chatbot is a natural language-based human-computer communication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a result, a person can converse naturally with a machine or system. The chatbot must be able to converse with the user and comprehend what they are saying.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782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solidFill>
                  <a:srgbClr val="202124"/>
                </a:solidFill>
                <a:latin typeface="Times New Roman" panose="02020603050405020304" pitchFamily="18" charset="0"/>
                <a:cs typeface="Times New Roman" panose="02020603050405020304" pitchFamily="18" charset="0"/>
              </a:rPr>
              <a:t>The majority of </a:t>
            </a:r>
            <a:r>
              <a:rPr lang="en-US" dirty="0" err="1">
                <a:solidFill>
                  <a:srgbClr val="202124"/>
                </a:solidFill>
                <a:latin typeface="Times New Roman" panose="02020603050405020304" pitchFamily="18" charset="0"/>
                <a:cs typeface="Times New Roman" panose="02020603050405020304" pitchFamily="18" charset="0"/>
              </a:rPr>
              <a:t>chatbot</a:t>
            </a:r>
            <a:r>
              <a:rPr lang="en-US" dirty="0">
                <a:solidFill>
                  <a:srgbClr val="202124"/>
                </a:solidFill>
                <a:latin typeface="Times New Roman" panose="02020603050405020304" pitchFamily="18" charset="0"/>
                <a:cs typeface="Times New Roman" panose="02020603050405020304" pitchFamily="18" charset="0"/>
              </a:rPr>
              <a:t> users in the survey reported their main motivation for using </a:t>
            </a:r>
            <a:r>
              <a:rPr lang="en-US" dirty="0" err="1">
                <a:solidFill>
                  <a:srgbClr val="202124"/>
                </a:solidFill>
                <a:latin typeface="Times New Roman" panose="02020603050405020304" pitchFamily="18" charset="0"/>
                <a:cs typeface="Times New Roman" panose="02020603050405020304" pitchFamily="18" charset="0"/>
              </a:rPr>
              <a:t>chatbots</a:t>
            </a:r>
            <a:r>
              <a:rPr lang="en-US" dirty="0">
                <a:solidFill>
                  <a:srgbClr val="202124"/>
                </a:solidFill>
                <a:latin typeface="Times New Roman" panose="02020603050405020304" pitchFamily="18" charset="0"/>
                <a:cs typeface="Times New Roman" panose="02020603050405020304" pitchFamily="18" charset="0"/>
              </a:rPr>
              <a:t> was the effective and efficient accomplishment of productivity tasks. Participants typically reported using </a:t>
            </a:r>
            <a:r>
              <a:rPr lang="en-US" dirty="0" err="1">
                <a:solidFill>
                  <a:srgbClr val="202124"/>
                </a:solidFill>
                <a:latin typeface="Times New Roman" panose="02020603050405020304" pitchFamily="18" charset="0"/>
                <a:cs typeface="Times New Roman" panose="02020603050405020304" pitchFamily="18" charset="0"/>
              </a:rPr>
              <a:t>chatbots</a:t>
            </a:r>
            <a:r>
              <a:rPr lang="en-US" dirty="0">
                <a:solidFill>
                  <a:srgbClr val="202124"/>
                </a:solidFill>
                <a:latin typeface="Times New Roman" panose="02020603050405020304" pitchFamily="18" charset="0"/>
                <a:cs typeface="Times New Roman" panose="02020603050405020304" pitchFamily="18" charset="0"/>
              </a:rPr>
              <a:t> to obtain assistance or information more easily and precisely. One of the key motivation of </a:t>
            </a:r>
            <a:r>
              <a:rPr lang="en-US" dirty="0" err="1">
                <a:solidFill>
                  <a:srgbClr val="202124"/>
                </a:solidFill>
                <a:latin typeface="Times New Roman" panose="02020603050405020304" pitchFamily="18" charset="0"/>
                <a:cs typeface="Times New Roman" panose="02020603050405020304" pitchFamily="18" charset="0"/>
              </a:rPr>
              <a:t>chatbot</a:t>
            </a:r>
            <a:r>
              <a:rPr lang="en-US" dirty="0">
                <a:solidFill>
                  <a:srgbClr val="202124"/>
                </a:solidFill>
                <a:latin typeface="Times New Roman" panose="02020603050405020304" pitchFamily="18" charset="0"/>
                <a:cs typeface="Times New Roman" panose="02020603050405020304" pitchFamily="18" charset="0"/>
              </a:rPr>
              <a:t> building came from the mental health sector where </a:t>
            </a:r>
            <a:r>
              <a:rPr lang="en-US" dirty="0">
                <a:solidFill>
                  <a:srgbClr val="292929"/>
                </a:solidFill>
                <a:latin typeface="Times New Roman" panose="02020603050405020304" pitchFamily="18" charset="0"/>
                <a:cs typeface="Times New Roman" panose="02020603050405020304" pitchFamily="18" charset="0"/>
              </a:rPr>
              <a:t>access to mental health support is often difficult whether it be excessive waiting lists, costs or approaching the support in the first place.</a:t>
            </a:r>
            <a:r>
              <a:rPr lang="en-IN" dirty="0">
                <a:solidFill>
                  <a:srgbClr val="292929"/>
                </a:solidFill>
                <a:latin typeface="Times New Roman" panose="02020603050405020304" pitchFamily="18" charset="0"/>
                <a:cs typeface="Times New Roman" panose="02020603050405020304" pitchFamily="18" charset="0"/>
              </a:rPr>
              <a:t> </a:t>
            </a:r>
            <a:r>
              <a:rPr lang="en-IN" dirty="0" err="1">
                <a:solidFill>
                  <a:srgbClr val="292929"/>
                </a:solidFill>
                <a:latin typeface="Times New Roman" panose="02020603050405020304" pitchFamily="18" charset="0"/>
                <a:cs typeface="Times New Roman" panose="02020603050405020304" pitchFamily="18" charset="0"/>
              </a:rPr>
              <a:t>Michiel</a:t>
            </a:r>
            <a:r>
              <a:rPr lang="en-IN" dirty="0">
                <a:solidFill>
                  <a:srgbClr val="292929"/>
                </a:solidFill>
                <a:latin typeface="Times New Roman" panose="02020603050405020304" pitchFamily="18" charset="0"/>
                <a:cs typeface="Times New Roman" panose="02020603050405020304" pitchFamily="18" charset="0"/>
              </a:rPr>
              <a:t> </a:t>
            </a:r>
            <a:r>
              <a:rPr lang="en-IN" dirty="0" err="1">
                <a:solidFill>
                  <a:srgbClr val="292929"/>
                </a:solidFill>
                <a:latin typeface="Times New Roman" panose="02020603050405020304" pitchFamily="18" charset="0"/>
                <a:cs typeface="Times New Roman" panose="02020603050405020304" pitchFamily="18" charset="0"/>
              </a:rPr>
              <a:t>Rauws</a:t>
            </a:r>
            <a:r>
              <a:rPr lang="en-IN" dirty="0">
                <a:solidFill>
                  <a:srgbClr val="292929"/>
                </a:solidFill>
                <a:latin typeface="Times New Roman" panose="02020603050405020304" pitchFamily="18" charset="0"/>
                <a:cs typeface="Times New Roman" panose="02020603050405020304" pitchFamily="18" charset="0"/>
              </a:rPr>
              <a:t> and Eugene Bann launched their X2AI </a:t>
            </a:r>
            <a:r>
              <a:rPr lang="en-IN" dirty="0" err="1">
                <a:solidFill>
                  <a:srgbClr val="292929"/>
                </a:solidFill>
                <a:latin typeface="Times New Roman" panose="02020603050405020304" pitchFamily="18" charset="0"/>
                <a:cs typeface="Times New Roman" panose="02020603050405020304" pitchFamily="18" charset="0"/>
              </a:rPr>
              <a:t>chatbot</a:t>
            </a:r>
            <a:r>
              <a:rPr lang="en-IN" dirty="0">
                <a:solidFill>
                  <a:srgbClr val="292929"/>
                </a:solidFill>
                <a:latin typeface="Times New Roman" panose="02020603050405020304" pitchFamily="18" charset="0"/>
                <a:cs typeface="Times New Roman" panose="02020603050405020304" pitchFamily="18" charset="0"/>
              </a:rPr>
              <a:t> in 2014.</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“X2AI describes its bots as therapeutic assistants, which means that they offer help and support rather than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treatment.” W</a:t>
            </a:r>
            <a:r>
              <a:rPr lang="en-US" dirty="0" smtClean="0">
                <a:solidFill>
                  <a:srgbClr val="292929"/>
                </a:solidFill>
                <a:latin typeface="Times New Roman" panose="02020603050405020304" pitchFamily="18" charset="0"/>
                <a:cs typeface="Times New Roman" panose="02020603050405020304" pitchFamily="18" charset="0"/>
              </a:rPr>
              <a:t>hereas </a:t>
            </a:r>
            <a:r>
              <a:rPr lang="en-US" dirty="0">
                <a:solidFill>
                  <a:srgbClr val="292929"/>
                </a:solidFill>
                <a:latin typeface="Times New Roman" panose="02020603050405020304" pitchFamily="18" charset="0"/>
                <a:cs typeface="Times New Roman" panose="02020603050405020304" pitchFamily="18" charset="0"/>
              </a:rPr>
              <a:t>a traditional counsellor monitors their patient’s body language and tone this </a:t>
            </a:r>
            <a:r>
              <a:rPr lang="en-US" dirty="0" err="1">
                <a:solidFill>
                  <a:srgbClr val="292929"/>
                </a:solidFill>
                <a:latin typeface="Times New Roman" panose="02020603050405020304" pitchFamily="18" charset="0"/>
                <a:cs typeface="Times New Roman" panose="02020603050405020304" pitchFamily="18" charset="0"/>
              </a:rPr>
              <a:t>chatbot</a:t>
            </a:r>
            <a:r>
              <a:rPr lang="en-US" dirty="0">
                <a:solidFill>
                  <a:srgbClr val="292929"/>
                </a:solidFill>
                <a:latin typeface="Times New Roman" panose="02020603050405020304" pitchFamily="18" charset="0"/>
                <a:cs typeface="Times New Roman" panose="02020603050405020304" pitchFamily="18" charset="0"/>
              </a:rPr>
              <a:t> detects patterns. </a:t>
            </a:r>
          </a:p>
          <a:p>
            <a:r>
              <a:rPr lang="en-US" dirty="0">
                <a:solidFill>
                  <a:srgbClr val="292929"/>
                </a:solidFill>
                <a:latin typeface="Times New Roman" panose="02020603050405020304" pitchFamily="18" charset="0"/>
                <a:cs typeface="Times New Roman" panose="02020603050405020304" pitchFamily="18" charset="0"/>
              </a:rPr>
              <a:t>Patterns are inclusive of phrasing, typing speed, sentence length and other parameters that correlate with a users’ emotional state. Benefits include the fact that some users communicate more freely because it is not a human being on the other end of their conversation.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263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p:txBody>
          <a:bodyPr>
            <a:normAutofit fontScale="70000" lnSpcReduction="20000"/>
          </a:bodyPr>
          <a:lstStyle/>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chatbot should be able to recognize voice and implement </a:t>
            </a:r>
            <a:r>
              <a:rPr lang="en-US" dirty="0" smtClean="0">
                <a:latin typeface="Times New Roman" panose="02020603050405020304" pitchFamily="18" charset="0"/>
                <a:cs typeface="Times New Roman" panose="02020603050405020304" pitchFamily="18" charset="0"/>
              </a:rPr>
              <a:t>the text/message of the user </a:t>
            </a:r>
            <a:r>
              <a:rPr lang="en-US" dirty="0">
                <a:latin typeface="Times New Roman" panose="02020603050405020304" pitchFamily="18" charset="0"/>
                <a:cs typeface="Times New Roman" panose="02020603050405020304" pitchFamily="18" charset="0"/>
              </a:rPr>
              <a:t>efficiently.</a:t>
            </a:r>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Using the NLP techniques, the bot should be able to analyze the context of a situation.</a:t>
            </a:r>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chatbot should assist the user in talking critical choices.</a:t>
            </a:r>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chatbot must be able to identify the intent of the text given by the user and provide accurate solutions for the same.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754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321</TotalTime>
  <Words>1674</Words>
  <Application>Microsoft Office PowerPoint</Application>
  <PresentationFormat>Widescreen</PresentationFormat>
  <Paragraphs>161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Garamond</vt:lpstr>
      <vt:lpstr>Times New Roman</vt:lpstr>
      <vt:lpstr>Organic</vt:lpstr>
      <vt:lpstr>CHATBOT</vt:lpstr>
      <vt:lpstr>PowerPoint Presentation</vt:lpstr>
      <vt:lpstr>Abstract</vt:lpstr>
      <vt:lpstr>Introduction</vt:lpstr>
      <vt:lpstr>Objective:</vt:lpstr>
      <vt:lpstr>Problem Statement and Solution</vt:lpstr>
      <vt:lpstr>Approach</vt:lpstr>
      <vt:lpstr>Motivation</vt:lpstr>
      <vt:lpstr>Requirements</vt:lpstr>
      <vt:lpstr>Requirements Gathering</vt:lpstr>
      <vt:lpstr>E-R Diagram:</vt:lpstr>
      <vt:lpstr>System Architecture Diagram:</vt:lpstr>
      <vt:lpstr>PowerPoint Presentation</vt:lpstr>
      <vt:lpstr>Use-case Diagram:</vt:lpstr>
      <vt:lpstr>Sequence Diagram:</vt:lpstr>
      <vt:lpstr>Component Diagram</vt:lpstr>
      <vt:lpstr>Limitations</vt:lpstr>
      <vt:lpstr>Modules Description</vt:lpstr>
      <vt:lpstr>Modules Description</vt:lpstr>
      <vt:lpstr>Modules Description</vt:lpstr>
      <vt:lpstr>Frameworks and models used</vt:lpstr>
      <vt:lpstr>Frameworks and models used</vt:lpstr>
      <vt:lpstr>Comparison of different research papers</vt:lpstr>
      <vt:lpstr>Results</vt:lpstr>
      <vt:lpstr>PowerPoint Presentation</vt:lpstr>
      <vt:lpstr>PowerPoint Presentation</vt:lpstr>
      <vt:lpstr>PowerPoint Presentation</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Microsoft account</dc:creator>
  <cp:lastModifiedBy>Microsoft account</cp:lastModifiedBy>
  <cp:revision>24</cp:revision>
  <dcterms:created xsi:type="dcterms:W3CDTF">2022-08-08T03:56:22Z</dcterms:created>
  <dcterms:modified xsi:type="dcterms:W3CDTF">2022-11-08T06:06:07Z</dcterms:modified>
</cp:coreProperties>
</file>