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2f6f29220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2f6f29220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f6f29220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f6f29220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2f6f2922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2f6f2922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056dcf9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056dcf9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056dcf9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056dcf9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European_wildc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and Video Processing Lab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- JPEG Compression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612000" y="4257900"/>
            <a:ext cx="2532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ECF0"/>
                </a:solidFill>
              </a:rPr>
              <a:t>Submitted by:</a:t>
            </a:r>
            <a:endParaRPr dirty="0">
              <a:solidFill>
                <a:srgbClr val="EAEC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ECF0"/>
                </a:solidFill>
              </a:rPr>
              <a:t>Sneha Dash, 21EC39023</a:t>
            </a:r>
            <a:endParaRPr dirty="0">
              <a:solidFill>
                <a:srgbClr val="EAECF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ECF0"/>
                </a:solidFill>
              </a:rPr>
              <a:t>Unnati Singh, 21EC39027</a:t>
            </a:r>
            <a:endParaRPr dirty="0">
              <a:solidFill>
                <a:srgbClr val="EAEC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uild="p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JPEG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88975"/>
            <a:ext cx="52281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/>
              <a:t>JPEG (Joint Photographic Experts Group) is a widely used compression standard, especially for photographic images, developed in the late 1980s.</a:t>
            </a:r>
            <a:endParaRPr sz="19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It’s optimized for compressing images with complex color gradients and high detail, where preserving visual quality is essential.</a:t>
            </a:r>
            <a:endParaRPr sz="19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dirty="0"/>
              <a:t>JPEG uses lossy compression to reduce file sizes, making it easier to store and share images without significantly compromising visual quality.</a:t>
            </a:r>
            <a:endParaRPr sz="190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750" y="1174777"/>
            <a:ext cx="2501850" cy="28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798675" y="4279900"/>
            <a:ext cx="30000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A photo of a 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European wildcat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 with the compression rate, and associated losses, decreasing from left to right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JPEG Compression Pipeline</a:t>
            </a:r>
            <a:endParaRPr dirty="0"/>
          </a:p>
        </p:txBody>
      </p:sp>
      <p:grpSp>
        <p:nvGrpSpPr>
          <p:cNvPr id="74" name="Google Shape;74;p15"/>
          <p:cNvGrpSpPr/>
          <p:nvPr/>
        </p:nvGrpSpPr>
        <p:grpSpPr>
          <a:xfrm>
            <a:off x="5641491" y="1451093"/>
            <a:ext cx="2460300" cy="2460300"/>
            <a:chOff x="6254516" y="1318143"/>
            <a:chExt cx="2460300" cy="2460300"/>
          </a:xfrm>
        </p:grpSpPr>
        <p:sp>
          <p:nvSpPr>
            <p:cNvPr id="75" name="Google Shape;75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900"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Length Encoding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 rot="-2700000">
              <a:off x="6598058" y="2443986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RLE is used to compress repeated zero values, after zigzag ordering </a:t>
              </a:r>
              <a:endParaRPr sz="9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4320343" y="1341593"/>
            <a:ext cx="2544697" cy="2460300"/>
            <a:chOff x="4761418" y="1318143"/>
            <a:chExt cx="2544697" cy="2460300"/>
          </a:xfrm>
        </p:grpSpPr>
        <p:sp>
          <p:nvSpPr>
            <p:cNvPr id="80" name="Google Shape;80;p15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900" b="1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Quantization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 rot="-2700000">
              <a:off x="5235435" y="2548636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The DCT coefficients are divided by a quantization matrix and then rounded to reduce precision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697388" y="1294493"/>
            <a:ext cx="2460300" cy="2460300"/>
            <a:chOff x="3269751" y="1318143"/>
            <a:chExt cx="2460300" cy="2460300"/>
          </a:xfrm>
        </p:grpSpPr>
        <p:sp>
          <p:nvSpPr>
            <p:cNvPr id="85" name="Google Shape;85;p15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 b="1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Discrete Cosine Transform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 rot="-2700000">
              <a:off x="3659368" y="2533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Low-frequency components, are concentrated in the upper-left corner of the DCT matrix, while high-frequency components are spread toward the lower-right.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1036526" y="1234693"/>
            <a:ext cx="2538347" cy="2460300"/>
            <a:chOff x="1111251" y="1392918"/>
            <a:chExt cx="2538347" cy="2460300"/>
          </a:xfrm>
        </p:grpSpPr>
        <p:grpSp>
          <p:nvGrpSpPr>
            <p:cNvPr id="90" name="Google Shape;90;p15"/>
            <p:cNvGrpSpPr/>
            <p:nvPr/>
          </p:nvGrpSpPr>
          <p:grpSpPr>
            <a:xfrm>
              <a:off x="1111251" y="1392918"/>
              <a:ext cx="2538347" cy="2460300"/>
              <a:chOff x="1111251" y="1392918"/>
              <a:chExt cx="2538347" cy="2460300"/>
            </a:xfrm>
          </p:grpSpPr>
          <p:sp>
            <p:nvSpPr>
              <p:cNvPr id="91" name="Google Shape;91;p15"/>
              <p:cNvSpPr/>
              <p:nvPr/>
            </p:nvSpPr>
            <p:spPr>
              <a:xfrm rot="2700000">
                <a:off x="2096600" y="1128173"/>
                <a:ext cx="489601" cy="2989789"/>
              </a:xfrm>
              <a:prstGeom prst="roundRect">
                <a:avLst>
                  <a:gd name="adj" fmla="val 50000"/>
                </a:avLst>
              </a:prstGeom>
              <a:solidFill>
                <a:srgbClr val="0C57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 txBox="1"/>
              <p:nvPr/>
            </p:nvSpPr>
            <p:spPr>
              <a:xfrm rot="-2700000">
                <a:off x="1277374" y="233919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1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Downsampling and Block Formation</a:t>
                </a:r>
                <a:endParaRPr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5"/>
              <p:cNvSpPr txBox="1"/>
              <p:nvPr/>
            </p:nvSpPr>
            <p:spPr>
              <a:xfrm rot="-2700000">
                <a:off x="1578918" y="2630886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For every 4x4 block of Y samples, there is a 2x2 block for Cb and Cr. JPEG divides each channel (Y, Cb, Cr) into 8x8 pixel blocks. </a:t>
                </a:r>
                <a:endParaRPr sz="7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" name="Google Shape;94;p15"/>
            <p:cNvSpPr/>
            <p:nvPr/>
          </p:nvSpPr>
          <p:spPr>
            <a:xfrm>
              <a:off x="1285772" y="3315287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-74741" y="1174893"/>
            <a:ext cx="2460300" cy="2460300"/>
            <a:chOff x="9" y="1062743"/>
            <a:chExt cx="2460300" cy="2460300"/>
          </a:xfrm>
        </p:grpSpPr>
        <p:sp>
          <p:nvSpPr>
            <p:cNvPr id="96" name="Google Shape;96;p15"/>
            <p:cNvSpPr/>
            <p:nvPr/>
          </p:nvSpPr>
          <p:spPr>
            <a:xfrm rot="2700000">
              <a:off x="985359" y="7979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51480" y="30387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 b="1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 rot="-2700000">
              <a:off x="128067" y="2068524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Color Space Conversion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 rot="-2700000">
              <a:off x="305601" y="2194186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Images are converted from the RGB colour space to the YCbCr colour space.</a:t>
              </a:r>
              <a:endParaRPr sz="7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6825741" y="1451093"/>
            <a:ext cx="2460300" cy="2460300"/>
            <a:chOff x="6254516" y="1318143"/>
            <a:chExt cx="2460300" cy="2460300"/>
          </a:xfrm>
        </p:grpSpPr>
        <p:sp>
          <p:nvSpPr>
            <p:cNvPr id="101" name="Google Shape;101;p15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900"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Huffman Encoding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 rot="-2700000">
              <a:off x="6443633" y="2607836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Variable-length encoding technique that assigns shorter codes to frequently occurring symbols and longer codes to less frequent ones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24250"/>
            <a:ext cx="6113000" cy="20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1207" y="3086925"/>
            <a:ext cx="5931095" cy="20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900" y="1246324"/>
            <a:ext cx="2355025" cy="4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0899" y="1864049"/>
            <a:ext cx="2331400" cy="85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400" y="3244575"/>
            <a:ext cx="2699650" cy="5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399" y="3896610"/>
            <a:ext cx="2699649" cy="112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50" y="1548725"/>
            <a:ext cx="3189425" cy="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39500"/>
            <a:ext cx="5316955" cy="16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175" y="2480646"/>
            <a:ext cx="5091125" cy="262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850" y="927546"/>
            <a:ext cx="3189424" cy="5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025" y="2795600"/>
            <a:ext cx="3299876" cy="65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6038" y="3616521"/>
            <a:ext cx="3299900" cy="11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32" name="Google Shape;132;p18"/>
          <p:cNvSpPr/>
          <p:nvPr/>
        </p:nvSpPr>
        <p:spPr>
          <a:xfrm rot="-3280241">
            <a:off x="3905982" y="2440132"/>
            <a:ext cx="1323418" cy="1320838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JPEG Compression</a:t>
            </a: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4184863" y="2053598"/>
            <a:ext cx="2958454" cy="3298347"/>
            <a:chOff x="4184863" y="1520198"/>
            <a:chExt cx="2958454" cy="3298347"/>
          </a:xfrm>
        </p:grpSpPr>
        <p:sp>
          <p:nvSpPr>
            <p:cNvPr id="134" name="Google Shape;134;p18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2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A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Adaptability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2857731" y="462068"/>
            <a:ext cx="3293577" cy="3222916"/>
            <a:chOff x="2857731" y="-71332"/>
            <a:chExt cx="3293577" cy="3222916"/>
          </a:xfrm>
        </p:grpSpPr>
        <p:sp>
          <p:nvSpPr>
            <p:cNvPr id="138" name="Google Shape;138;p18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2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CD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Efficient Compression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1959887" y="2218071"/>
            <a:ext cx="3424433" cy="3122279"/>
            <a:chOff x="1959887" y="1684671"/>
            <a:chExt cx="3424433" cy="3122279"/>
          </a:xfrm>
        </p:grpSpPr>
        <p:sp>
          <p:nvSpPr>
            <p:cNvPr id="142" name="Google Shape;142;p18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2FA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2A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Loss of Image 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 animBg="1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263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Source Sans Pro</vt:lpstr>
      <vt:lpstr>Roboto</vt:lpstr>
      <vt:lpstr>Raleway</vt:lpstr>
      <vt:lpstr>Plum</vt:lpstr>
      <vt:lpstr>Image and Video Processing Lab</vt:lpstr>
      <vt:lpstr>JPEG </vt:lpstr>
      <vt:lpstr>JPEG Compression Pipeline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Unnati Singh</cp:lastModifiedBy>
  <cp:revision>2</cp:revision>
  <dcterms:modified xsi:type="dcterms:W3CDTF">2024-11-14T10:02:42Z</dcterms:modified>
</cp:coreProperties>
</file>