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 id="2147484032"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13C68548-78D4-42EB-8A4E-355ADF5DB3ED}">
      <dgm:prSet phldrT="[Text]"/>
      <dgm:spPr/>
      <dgm:t>
        <a:bodyPr/>
        <a:lstStyle/>
        <a:p>
          <a:r>
            <a:rPr lang="en-IN" dirty="0"/>
            <a:t>Graphs and Plots</a:t>
          </a:r>
        </a:p>
      </dgm:t>
    </dgm:pt>
    <dgm:pt modelId="{FD04A5A8-D653-414C-9CB2-871AD466BB26}" type="parTrans" cxnId="{EF358AFE-C887-4F32-A138-762069FFB118}">
      <dgm:prSet/>
      <dgm:spPr/>
      <dgm:t>
        <a:bodyPr/>
        <a:lstStyle/>
        <a:p>
          <a:endParaRPr lang="en-IN"/>
        </a:p>
      </dgm:t>
    </dgm:pt>
    <dgm:pt modelId="{265266E8-B628-4641-AF38-86C61CFBC6E8}" type="sibTrans" cxnId="{EF358AFE-C887-4F32-A138-762069FFB118}">
      <dgm:prSet/>
      <dgm:spPr/>
      <dgm:t>
        <a:bodyPr/>
        <a:lstStyle/>
        <a:p>
          <a:endParaRPr lang="en-IN"/>
        </a:p>
      </dgm:t>
    </dgm:pt>
    <dgm:pt modelId="{924345C8-548C-42F9-9038-809466137207}">
      <dgm:prSet phldrT="[Text]"/>
      <dgm:spPr/>
      <dgm:t>
        <a:bodyPr/>
        <a:lstStyle/>
        <a:p>
          <a:r>
            <a:rPr lang="en-IN" dirty="0"/>
            <a:t>Statistical tests</a:t>
          </a:r>
        </a:p>
      </dgm:t>
    </dgm:pt>
    <dgm:pt modelId="{6D903541-63D2-483E-AFF1-457784F29F62}" type="parTrans" cxnId="{01557B17-2AC1-42CB-9B1B-8F52C6DE6578}">
      <dgm:prSet/>
      <dgm:spPr/>
      <dgm:t>
        <a:bodyPr/>
        <a:lstStyle/>
        <a:p>
          <a:endParaRPr lang="en-IN"/>
        </a:p>
      </dgm:t>
    </dgm:pt>
    <dgm:pt modelId="{A502BDD9-648C-4854-B585-61D49C62C56A}" type="sibTrans" cxnId="{01557B17-2AC1-42CB-9B1B-8F52C6DE6578}">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2"/>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2"/>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2"/>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9"/>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2"/>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9"/>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2"/>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9"/>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2"/>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9"/>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2"/>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9"/>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2"/>
      <dgm:spPr/>
    </dgm:pt>
    <dgm:pt modelId="{FE67E293-4F22-4B7C-99DC-F92B634FD3E3}" type="pres">
      <dgm:prSet presAssocID="{895FDE64-0A3D-4ED9-99A2-22F3494EF53D}" presName="vert2" presStyleCnt="0"/>
      <dgm:spPr/>
    </dgm:pt>
    <dgm:pt modelId="{31E15C18-2C2D-4FC9-8399-222A0ABCBFB2}" type="pres">
      <dgm:prSet presAssocID="{13C68548-78D4-42EB-8A4E-355ADF5DB3ED}" presName="horz3" presStyleCnt="0"/>
      <dgm:spPr/>
    </dgm:pt>
    <dgm:pt modelId="{876EC87B-5A0B-4D57-9D75-4EAA474AEE22}" type="pres">
      <dgm:prSet presAssocID="{13C68548-78D4-42EB-8A4E-355ADF5DB3ED}" presName="horzSpace3" presStyleCnt="0"/>
      <dgm:spPr/>
    </dgm:pt>
    <dgm:pt modelId="{928F2C93-E1BA-4337-99D6-D12DC92E91EF}" type="pres">
      <dgm:prSet presAssocID="{13C68548-78D4-42EB-8A4E-355ADF5DB3ED}" presName="tx3" presStyleLbl="revTx" presStyleIdx="8" presStyleCnt="12"/>
      <dgm:spPr/>
    </dgm:pt>
    <dgm:pt modelId="{FC499929-1754-457D-B6F5-0622B8DEEEE7}" type="pres">
      <dgm:prSet presAssocID="{13C68548-78D4-42EB-8A4E-355ADF5DB3ED}" presName="vert3" presStyleCnt="0"/>
      <dgm:spPr/>
    </dgm:pt>
    <dgm:pt modelId="{8C9FE8B8-DC11-4721-942D-905655C00CE9}" type="pres">
      <dgm:prSet presAssocID="{265266E8-B628-4641-AF38-86C61CFBC6E8}" presName="thinLine3" presStyleLbl="callout" presStyleIdx="5" presStyleCnt="9"/>
      <dgm:spPr/>
    </dgm:pt>
    <dgm:pt modelId="{1EFA7EFA-3863-4F57-93C1-BC47CDEEAD9B}" type="pres">
      <dgm:prSet presAssocID="{924345C8-548C-42F9-9038-809466137207}" presName="horz3" presStyleCnt="0"/>
      <dgm:spPr/>
    </dgm:pt>
    <dgm:pt modelId="{2AE3E8FA-93F4-4138-98B4-AC7016DA4632}" type="pres">
      <dgm:prSet presAssocID="{924345C8-548C-42F9-9038-809466137207}" presName="horzSpace3" presStyleCnt="0"/>
      <dgm:spPr/>
    </dgm:pt>
    <dgm:pt modelId="{99B615F0-8139-4359-949E-2A2A37E2D3AF}" type="pres">
      <dgm:prSet presAssocID="{924345C8-548C-42F9-9038-809466137207}" presName="tx3" presStyleLbl="revTx" presStyleIdx="9" presStyleCnt="12"/>
      <dgm:spPr/>
    </dgm:pt>
    <dgm:pt modelId="{D1680275-7FEE-4984-83F2-502D7902F368}" type="pres">
      <dgm:prSet presAssocID="{924345C8-548C-42F9-9038-809466137207}" presName="vert3" presStyleCnt="0"/>
      <dgm:spPr/>
    </dgm:pt>
    <dgm:pt modelId="{C4D9330B-F04D-412D-BB13-2F067C2A29DD}" type="pres">
      <dgm:prSet presAssocID="{895FDE64-0A3D-4ED9-99A2-22F3494EF53D}" presName="thinLine2b" presStyleLbl="callout" presStyleIdx="6" presStyleCnt="9"/>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10" presStyleCnt="12"/>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7" presStyleCnt="9"/>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11" presStyleCnt="12"/>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8" presStyleCnt="9"/>
      <dgm:spPr/>
    </dgm:pt>
    <dgm:pt modelId="{649FDDD9-97F5-45EE-A659-92652CA50EAA}" type="pres">
      <dgm:prSet presAssocID="{622FB042-93C9-4D86-B7FA-E9E21540A62D}" presName="vertSpace2b" presStyleCnt="0"/>
      <dgm:spPr/>
    </dgm:pt>
  </dgm:ptLst>
  <dgm:cxnLst>
    <dgm:cxn modelId="{01557B17-2AC1-42CB-9B1B-8F52C6DE6578}" srcId="{895FDE64-0A3D-4ED9-99A2-22F3494EF53D}" destId="{924345C8-548C-42F9-9038-809466137207}" srcOrd="1" destOrd="0" parTransId="{6D903541-63D2-483E-AFF1-457784F29F62}" sibTransId="{A502BDD9-648C-4854-B585-61D49C62C56A}"/>
    <dgm:cxn modelId="{C1DEAB2D-0DC0-4AC5-9567-560E072D78C5}" srcId="{CE4F871D-A71B-44F0-BF4D-ADBE436046CD}" destId="{CBA260BE-26DF-4CA2-8529-0EA2431A5CF2}" srcOrd="0" destOrd="0" parTransId="{CB77379E-E454-4AB6-B4F6-9809E81F1C07}" sibTransId="{16F432DB-7927-41EF-BB22-22E34CAA75C4}"/>
    <dgm:cxn modelId="{0FB79D30-399D-456D-A0A2-584E054BF617}" type="presOf" srcId="{13C68548-78D4-42EB-8A4E-355ADF5DB3ED}" destId="{928F2C93-E1BA-4337-99D6-D12DC92E91EF}" srcOrd="0" destOrd="0" presId="urn:microsoft.com/office/officeart/2008/layout/LinedList"/>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B5BAC29A-35D9-4A0D-B607-CC9AF0544D97}" type="presOf" srcId="{924345C8-548C-42F9-9038-809466137207}" destId="{99B615F0-8139-4359-949E-2A2A37E2D3AF}" srcOrd="0" destOrd="0" presId="urn:microsoft.com/office/officeart/2008/layout/LinedList"/>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EF358AFE-C887-4F32-A138-762069FFB118}" srcId="{895FDE64-0A3D-4ED9-99A2-22F3494EF53D}" destId="{13C68548-78D4-42EB-8A4E-355ADF5DB3ED}" srcOrd="0" destOrd="0" parTransId="{FD04A5A8-D653-414C-9CB2-871AD466BB26}" sibTransId="{265266E8-B628-4641-AF38-86C61CFBC6E8}"/>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997311A8-3CE8-4732-87B0-DEE28E327A1C}" type="presParOf" srcId="{FE67E293-4F22-4B7C-99DC-F92B634FD3E3}" destId="{31E15C18-2C2D-4FC9-8399-222A0ABCBFB2}" srcOrd="0" destOrd="0" presId="urn:microsoft.com/office/officeart/2008/layout/LinedList"/>
    <dgm:cxn modelId="{EA8C0988-A126-4A62-B670-DC5033D8B195}" type="presParOf" srcId="{31E15C18-2C2D-4FC9-8399-222A0ABCBFB2}" destId="{876EC87B-5A0B-4D57-9D75-4EAA474AEE22}" srcOrd="0" destOrd="0" presId="urn:microsoft.com/office/officeart/2008/layout/LinedList"/>
    <dgm:cxn modelId="{FC28C97C-64D0-4258-8815-BFEB56535F80}" type="presParOf" srcId="{31E15C18-2C2D-4FC9-8399-222A0ABCBFB2}" destId="{928F2C93-E1BA-4337-99D6-D12DC92E91EF}" srcOrd="1" destOrd="0" presId="urn:microsoft.com/office/officeart/2008/layout/LinedList"/>
    <dgm:cxn modelId="{1E65487F-3E08-4458-8256-55F51FB896D8}" type="presParOf" srcId="{31E15C18-2C2D-4FC9-8399-222A0ABCBFB2}" destId="{FC499929-1754-457D-B6F5-0622B8DEEEE7}" srcOrd="2" destOrd="0" presId="urn:microsoft.com/office/officeart/2008/layout/LinedList"/>
    <dgm:cxn modelId="{A0AFB00D-BA38-47ED-BC29-C5E09B536E1A}" type="presParOf" srcId="{FE67E293-4F22-4B7C-99DC-F92B634FD3E3}" destId="{8C9FE8B8-DC11-4721-942D-905655C00CE9}" srcOrd="1" destOrd="0" presId="urn:microsoft.com/office/officeart/2008/layout/LinedList"/>
    <dgm:cxn modelId="{17BE6CDB-BE6D-42E4-AA21-371866BD5963}" type="presParOf" srcId="{FE67E293-4F22-4B7C-99DC-F92B634FD3E3}" destId="{1EFA7EFA-3863-4F57-93C1-BC47CDEEAD9B}" srcOrd="2" destOrd="0" presId="urn:microsoft.com/office/officeart/2008/layout/LinedList"/>
    <dgm:cxn modelId="{01AF452A-5123-44AD-B0A1-C4145045C4F1}" type="presParOf" srcId="{1EFA7EFA-3863-4F57-93C1-BC47CDEEAD9B}" destId="{2AE3E8FA-93F4-4138-98B4-AC7016DA4632}" srcOrd="0" destOrd="0" presId="urn:microsoft.com/office/officeart/2008/layout/LinedList"/>
    <dgm:cxn modelId="{7C69B2B6-92C3-4132-9A07-7969DD8BB2DD}" type="presParOf" srcId="{1EFA7EFA-3863-4F57-93C1-BC47CDEEAD9B}" destId="{99B615F0-8139-4359-949E-2A2A37E2D3AF}" srcOrd="1" destOrd="0" presId="urn:microsoft.com/office/officeart/2008/layout/LinedList"/>
    <dgm:cxn modelId="{2751ABCE-DD03-4A93-8E11-6709518329E6}" type="presParOf" srcId="{1EFA7EFA-3863-4F57-93C1-BC47CDEEAD9B}" destId="{D1680275-7FEE-4984-83F2-502D7902F368}"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D094E8-A8DA-4A5C-AF4C-5BD653957AB1}" type="doc">
      <dgm:prSet loTypeId="urn:microsoft.com/office/officeart/2005/8/layout/matrix1" loCatId="matrix" qsTypeId="urn:microsoft.com/office/officeart/2005/8/quickstyle/3d4" qsCatId="3D" csTypeId="urn:microsoft.com/office/officeart/2005/8/colors/accent3_1" csCatId="accent3" phldr="1"/>
      <dgm:spPr/>
      <dgm:t>
        <a:bodyPr/>
        <a:lstStyle/>
        <a:p>
          <a:endParaRPr lang="en-IN"/>
        </a:p>
      </dgm:t>
    </dgm:pt>
    <dgm:pt modelId="{E9640C60-E8A6-41E5-8821-AB7B8D8E68C8}">
      <dgm:prSet phldrT="[Text]"/>
      <dgm:spPr/>
      <dgm:t>
        <a:bodyPr/>
        <a:lstStyle/>
        <a:p>
          <a:r>
            <a:rPr lang="en-IN" dirty="0"/>
            <a:t>Ensemble Model</a:t>
          </a:r>
        </a:p>
      </dgm:t>
    </dgm:pt>
    <dgm:pt modelId="{0128C239-8C39-451D-9B9A-F8B030EE2FA2}" type="parTrans" cxnId="{8BE53F44-B048-42D3-A452-46F0365A0803}">
      <dgm:prSet/>
      <dgm:spPr/>
      <dgm:t>
        <a:bodyPr/>
        <a:lstStyle/>
        <a:p>
          <a:endParaRPr lang="en-IN"/>
        </a:p>
      </dgm:t>
    </dgm:pt>
    <dgm:pt modelId="{D3664F10-E547-4694-8E23-D72348CEFB19}" type="sibTrans" cxnId="{8BE53F44-B048-42D3-A452-46F0365A0803}">
      <dgm:prSet/>
      <dgm:spPr/>
      <dgm:t>
        <a:bodyPr/>
        <a:lstStyle/>
        <a:p>
          <a:endParaRPr lang="en-IN"/>
        </a:p>
      </dgm:t>
    </dgm:pt>
    <dgm:pt modelId="{6FF45E75-CC14-49D0-96C1-C91D0126D4A7}">
      <dgm:prSet phldrT="[Text]"/>
      <dgm:spPr/>
      <dgm:t>
        <a:bodyPr/>
        <a:lstStyle/>
        <a:p>
          <a:r>
            <a:rPr lang="en-IN" dirty="0"/>
            <a:t>Logistic Regression</a:t>
          </a:r>
        </a:p>
      </dgm:t>
    </dgm:pt>
    <dgm:pt modelId="{B45893B1-1B4A-42BE-B6BB-332A05860B36}" type="parTrans" cxnId="{351F81D9-3C17-4446-8111-F3F8AC486708}">
      <dgm:prSet/>
      <dgm:spPr/>
      <dgm:t>
        <a:bodyPr/>
        <a:lstStyle/>
        <a:p>
          <a:endParaRPr lang="en-IN"/>
        </a:p>
      </dgm:t>
    </dgm:pt>
    <dgm:pt modelId="{F81A7F92-7149-4D68-AEE8-324160D1AAD6}" type="sibTrans" cxnId="{351F81D9-3C17-4446-8111-F3F8AC486708}">
      <dgm:prSet/>
      <dgm:spPr/>
      <dgm:t>
        <a:bodyPr/>
        <a:lstStyle/>
        <a:p>
          <a:endParaRPr lang="en-IN"/>
        </a:p>
      </dgm:t>
    </dgm:pt>
    <dgm:pt modelId="{648A033A-4B02-41D1-9C9B-FB213CF8C11A}">
      <dgm:prSet phldrT="[Text]"/>
      <dgm:spPr/>
      <dgm:t>
        <a:bodyPr/>
        <a:lstStyle/>
        <a:p>
          <a:r>
            <a:rPr lang="en-IN" dirty="0"/>
            <a:t>Decision Tree</a:t>
          </a:r>
        </a:p>
      </dgm:t>
    </dgm:pt>
    <dgm:pt modelId="{DFD3E9AB-3A2D-4127-88D7-5AF6135180FD}" type="parTrans" cxnId="{5DDEB5CD-B0EA-44D8-B0C1-8E4E4A04E4A3}">
      <dgm:prSet/>
      <dgm:spPr/>
      <dgm:t>
        <a:bodyPr/>
        <a:lstStyle/>
        <a:p>
          <a:endParaRPr lang="en-IN"/>
        </a:p>
      </dgm:t>
    </dgm:pt>
    <dgm:pt modelId="{A3ED5954-79E8-4C29-B300-5928D6A5227B}" type="sibTrans" cxnId="{5DDEB5CD-B0EA-44D8-B0C1-8E4E4A04E4A3}">
      <dgm:prSet/>
      <dgm:spPr/>
      <dgm:t>
        <a:bodyPr/>
        <a:lstStyle/>
        <a:p>
          <a:endParaRPr lang="en-IN"/>
        </a:p>
      </dgm:t>
    </dgm:pt>
    <dgm:pt modelId="{D59CAB3B-2588-4E92-BDBA-4696EE53F507}">
      <dgm:prSet phldrT="[Text]"/>
      <dgm:spPr/>
      <dgm:t>
        <a:bodyPr/>
        <a:lstStyle/>
        <a:p>
          <a:r>
            <a:rPr lang="en-IN" dirty="0"/>
            <a:t>Random Forest</a:t>
          </a:r>
        </a:p>
      </dgm:t>
    </dgm:pt>
    <dgm:pt modelId="{878E07DF-C7E6-4E5B-B7F9-16C9EEBECCFC}" type="parTrans" cxnId="{4EBCF63A-5879-4658-8A7E-4A4CDB8A888F}">
      <dgm:prSet/>
      <dgm:spPr/>
      <dgm:t>
        <a:bodyPr/>
        <a:lstStyle/>
        <a:p>
          <a:endParaRPr lang="en-IN"/>
        </a:p>
      </dgm:t>
    </dgm:pt>
    <dgm:pt modelId="{59B13791-329F-41A2-8ED7-683EE01FFC84}" type="sibTrans" cxnId="{4EBCF63A-5879-4658-8A7E-4A4CDB8A888F}">
      <dgm:prSet/>
      <dgm:spPr/>
      <dgm:t>
        <a:bodyPr/>
        <a:lstStyle/>
        <a:p>
          <a:endParaRPr lang="en-IN"/>
        </a:p>
      </dgm:t>
    </dgm:pt>
    <dgm:pt modelId="{447AAA4B-EB65-465D-9CA0-AA52A922072E}">
      <dgm:prSet phldrT="[Text]"/>
      <dgm:spPr/>
      <dgm:t>
        <a:bodyPr/>
        <a:lstStyle/>
        <a:p>
          <a:r>
            <a:rPr lang="en-IN" dirty="0" err="1"/>
            <a:t>XGBoost</a:t>
          </a:r>
          <a:endParaRPr lang="en-IN" dirty="0"/>
        </a:p>
      </dgm:t>
    </dgm:pt>
    <dgm:pt modelId="{2EEE2B80-6A12-4F0C-AB55-417F2AEA55D1}" type="parTrans" cxnId="{46A90CFB-CA2C-49E6-ABE1-231B867E16F4}">
      <dgm:prSet/>
      <dgm:spPr/>
      <dgm:t>
        <a:bodyPr/>
        <a:lstStyle/>
        <a:p>
          <a:endParaRPr lang="en-IN"/>
        </a:p>
      </dgm:t>
    </dgm:pt>
    <dgm:pt modelId="{1FFFBC2F-10DD-4056-ACA8-E02D9ECE8774}" type="sibTrans" cxnId="{46A90CFB-CA2C-49E6-ABE1-231B867E16F4}">
      <dgm:prSet/>
      <dgm:spPr/>
      <dgm:t>
        <a:bodyPr/>
        <a:lstStyle/>
        <a:p>
          <a:endParaRPr lang="en-IN"/>
        </a:p>
      </dgm:t>
    </dgm:pt>
    <dgm:pt modelId="{DCC26E84-1C67-4CF9-9429-E70076D38517}" type="pres">
      <dgm:prSet presAssocID="{62D094E8-A8DA-4A5C-AF4C-5BD653957AB1}" presName="diagram" presStyleCnt="0">
        <dgm:presLayoutVars>
          <dgm:chMax val="1"/>
          <dgm:dir/>
          <dgm:animLvl val="ctr"/>
          <dgm:resizeHandles val="exact"/>
        </dgm:presLayoutVars>
      </dgm:prSet>
      <dgm:spPr/>
    </dgm:pt>
    <dgm:pt modelId="{1717708E-75D8-4D3B-B9E9-EDB0CBBF26DD}" type="pres">
      <dgm:prSet presAssocID="{62D094E8-A8DA-4A5C-AF4C-5BD653957AB1}" presName="matrix" presStyleCnt="0"/>
      <dgm:spPr/>
    </dgm:pt>
    <dgm:pt modelId="{2B53F426-D49A-44C9-BEC3-4C1B9FB79ED7}" type="pres">
      <dgm:prSet presAssocID="{62D094E8-A8DA-4A5C-AF4C-5BD653957AB1}" presName="tile1" presStyleLbl="node1" presStyleIdx="0" presStyleCnt="4" custLinFactNeighborY="-732"/>
      <dgm:spPr/>
    </dgm:pt>
    <dgm:pt modelId="{73F71456-AE28-481F-A6E0-CED153E046DF}" type="pres">
      <dgm:prSet presAssocID="{62D094E8-A8DA-4A5C-AF4C-5BD653957AB1}" presName="tile1text" presStyleLbl="node1" presStyleIdx="0" presStyleCnt="4">
        <dgm:presLayoutVars>
          <dgm:chMax val="0"/>
          <dgm:chPref val="0"/>
          <dgm:bulletEnabled val="1"/>
        </dgm:presLayoutVars>
      </dgm:prSet>
      <dgm:spPr/>
    </dgm:pt>
    <dgm:pt modelId="{25DE6BBF-7D03-42B0-AFEA-E1984E9CFE46}" type="pres">
      <dgm:prSet presAssocID="{62D094E8-A8DA-4A5C-AF4C-5BD653957AB1}" presName="tile2" presStyleLbl="node1" presStyleIdx="1" presStyleCnt="4"/>
      <dgm:spPr/>
    </dgm:pt>
    <dgm:pt modelId="{06D05C7D-B612-4128-B461-879DC34EC6D5}" type="pres">
      <dgm:prSet presAssocID="{62D094E8-A8DA-4A5C-AF4C-5BD653957AB1}" presName="tile2text" presStyleLbl="node1" presStyleIdx="1" presStyleCnt="4">
        <dgm:presLayoutVars>
          <dgm:chMax val="0"/>
          <dgm:chPref val="0"/>
          <dgm:bulletEnabled val="1"/>
        </dgm:presLayoutVars>
      </dgm:prSet>
      <dgm:spPr/>
    </dgm:pt>
    <dgm:pt modelId="{DF28855F-C68C-4517-A273-41FE938D0D66}" type="pres">
      <dgm:prSet presAssocID="{62D094E8-A8DA-4A5C-AF4C-5BD653957AB1}" presName="tile3" presStyleLbl="node1" presStyleIdx="2" presStyleCnt="4"/>
      <dgm:spPr/>
    </dgm:pt>
    <dgm:pt modelId="{CC3C504E-34A3-47BF-8560-35E6288682D7}" type="pres">
      <dgm:prSet presAssocID="{62D094E8-A8DA-4A5C-AF4C-5BD653957AB1}" presName="tile3text" presStyleLbl="node1" presStyleIdx="2" presStyleCnt="4">
        <dgm:presLayoutVars>
          <dgm:chMax val="0"/>
          <dgm:chPref val="0"/>
          <dgm:bulletEnabled val="1"/>
        </dgm:presLayoutVars>
      </dgm:prSet>
      <dgm:spPr/>
    </dgm:pt>
    <dgm:pt modelId="{B993257C-69EC-48F8-B2BF-31ACED20AF8C}" type="pres">
      <dgm:prSet presAssocID="{62D094E8-A8DA-4A5C-AF4C-5BD653957AB1}" presName="tile4" presStyleLbl="node1" presStyleIdx="3" presStyleCnt="4"/>
      <dgm:spPr/>
    </dgm:pt>
    <dgm:pt modelId="{119F0DE2-4C5F-447D-8194-9E3C0EDA2A69}" type="pres">
      <dgm:prSet presAssocID="{62D094E8-A8DA-4A5C-AF4C-5BD653957AB1}" presName="tile4text" presStyleLbl="node1" presStyleIdx="3" presStyleCnt="4">
        <dgm:presLayoutVars>
          <dgm:chMax val="0"/>
          <dgm:chPref val="0"/>
          <dgm:bulletEnabled val="1"/>
        </dgm:presLayoutVars>
      </dgm:prSet>
      <dgm:spPr/>
    </dgm:pt>
    <dgm:pt modelId="{107F7AE2-07EF-4A5D-9710-D0A8E334ADE5}" type="pres">
      <dgm:prSet presAssocID="{62D094E8-A8DA-4A5C-AF4C-5BD653957AB1}" presName="centerTile" presStyleLbl="fgShp" presStyleIdx="0" presStyleCnt="1">
        <dgm:presLayoutVars>
          <dgm:chMax val="0"/>
          <dgm:chPref val="0"/>
        </dgm:presLayoutVars>
      </dgm:prSet>
      <dgm:spPr/>
    </dgm:pt>
  </dgm:ptLst>
  <dgm:cxnLst>
    <dgm:cxn modelId="{93B0F10A-C618-450E-A057-CA4C69FCC6E9}" type="presOf" srcId="{6FF45E75-CC14-49D0-96C1-C91D0126D4A7}" destId="{73F71456-AE28-481F-A6E0-CED153E046DF}" srcOrd="1" destOrd="0" presId="urn:microsoft.com/office/officeart/2005/8/layout/matrix1"/>
    <dgm:cxn modelId="{F2952C0F-863F-4F35-91A4-103A262F94A4}" type="presOf" srcId="{E9640C60-E8A6-41E5-8821-AB7B8D8E68C8}" destId="{107F7AE2-07EF-4A5D-9710-D0A8E334ADE5}" srcOrd="0" destOrd="0" presId="urn:microsoft.com/office/officeart/2005/8/layout/matrix1"/>
    <dgm:cxn modelId="{BADBAC2A-BA2D-4302-827E-DAFDB2F5A51D}" type="presOf" srcId="{62D094E8-A8DA-4A5C-AF4C-5BD653957AB1}" destId="{DCC26E84-1C67-4CF9-9429-E70076D38517}" srcOrd="0" destOrd="0" presId="urn:microsoft.com/office/officeart/2005/8/layout/matrix1"/>
    <dgm:cxn modelId="{4EBCF63A-5879-4658-8A7E-4A4CDB8A888F}" srcId="{E9640C60-E8A6-41E5-8821-AB7B8D8E68C8}" destId="{D59CAB3B-2588-4E92-BDBA-4696EE53F507}" srcOrd="2" destOrd="0" parTransId="{878E07DF-C7E6-4E5B-B7F9-16C9EEBECCFC}" sibTransId="{59B13791-329F-41A2-8ED7-683EE01FFC84}"/>
    <dgm:cxn modelId="{6995C65D-BE29-4FCE-8E8A-7CF9DBBF4450}" type="presOf" srcId="{D59CAB3B-2588-4E92-BDBA-4696EE53F507}" destId="{DF28855F-C68C-4517-A273-41FE938D0D66}" srcOrd="0" destOrd="0" presId="urn:microsoft.com/office/officeart/2005/8/layout/matrix1"/>
    <dgm:cxn modelId="{8BE53F44-B048-42D3-A452-46F0365A0803}" srcId="{62D094E8-A8DA-4A5C-AF4C-5BD653957AB1}" destId="{E9640C60-E8A6-41E5-8821-AB7B8D8E68C8}" srcOrd="0" destOrd="0" parTransId="{0128C239-8C39-451D-9B9A-F8B030EE2FA2}" sibTransId="{D3664F10-E547-4694-8E23-D72348CEFB19}"/>
    <dgm:cxn modelId="{32F0D656-C093-4F8E-9119-18D5D76D6307}" type="presOf" srcId="{447AAA4B-EB65-465D-9CA0-AA52A922072E}" destId="{B993257C-69EC-48F8-B2BF-31ACED20AF8C}" srcOrd="0" destOrd="0" presId="urn:microsoft.com/office/officeart/2005/8/layout/matrix1"/>
    <dgm:cxn modelId="{8AA2527F-74C3-4C25-A7A7-93367CCFBDC2}" type="presOf" srcId="{447AAA4B-EB65-465D-9CA0-AA52A922072E}" destId="{119F0DE2-4C5F-447D-8194-9E3C0EDA2A69}" srcOrd="1" destOrd="0" presId="urn:microsoft.com/office/officeart/2005/8/layout/matrix1"/>
    <dgm:cxn modelId="{ECC658BA-35ED-4C08-8A9B-560F038DFED3}" type="presOf" srcId="{6FF45E75-CC14-49D0-96C1-C91D0126D4A7}" destId="{2B53F426-D49A-44C9-BEC3-4C1B9FB79ED7}" srcOrd="0" destOrd="0" presId="urn:microsoft.com/office/officeart/2005/8/layout/matrix1"/>
    <dgm:cxn modelId="{687C1BC3-06A6-4549-B1AF-8A52E1F33A1A}" type="presOf" srcId="{648A033A-4B02-41D1-9C9B-FB213CF8C11A}" destId="{25DE6BBF-7D03-42B0-AFEA-E1984E9CFE46}" srcOrd="0" destOrd="0" presId="urn:microsoft.com/office/officeart/2005/8/layout/matrix1"/>
    <dgm:cxn modelId="{5DDEB5CD-B0EA-44D8-B0C1-8E4E4A04E4A3}" srcId="{E9640C60-E8A6-41E5-8821-AB7B8D8E68C8}" destId="{648A033A-4B02-41D1-9C9B-FB213CF8C11A}" srcOrd="1" destOrd="0" parTransId="{DFD3E9AB-3A2D-4127-88D7-5AF6135180FD}" sibTransId="{A3ED5954-79E8-4C29-B300-5928D6A5227B}"/>
    <dgm:cxn modelId="{351F81D9-3C17-4446-8111-F3F8AC486708}" srcId="{E9640C60-E8A6-41E5-8821-AB7B8D8E68C8}" destId="{6FF45E75-CC14-49D0-96C1-C91D0126D4A7}" srcOrd="0" destOrd="0" parTransId="{B45893B1-1B4A-42BE-B6BB-332A05860B36}" sibTransId="{F81A7F92-7149-4D68-AEE8-324160D1AAD6}"/>
    <dgm:cxn modelId="{BAE9D8D9-B8DE-4917-8EC5-4583232CB414}" type="presOf" srcId="{648A033A-4B02-41D1-9C9B-FB213CF8C11A}" destId="{06D05C7D-B612-4128-B461-879DC34EC6D5}" srcOrd="1" destOrd="0" presId="urn:microsoft.com/office/officeart/2005/8/layout/matrix1"/>
    <dgm:cxn modelId="{D10FD5DE-2E5B-423C-B3DC-1C5D94559C84}" type="presOf" srcId="{D59CAB3B-2588-4E92-BDBA-4696EE53F507}" destId="{CC3C504E-34A3-47BF-8560-35E6288682D7}" srcOrd="1" destOrd="0" presId="urn:microsoft.com/office/officeart/2005/8/layout/matrix1"/>
    <dgm:cxn modelId="{46A90CFB-CA2C-49E6-ABE1-231B867E16F4}" srcId="{E9640C60-E8A6-41E5-8821-AB7B8D8E68C8}" destId="{447AAA4B-EB65-465D-9CA0-AA52A922072E}" srcOrd="3" destOrd="0" parTransId="{2EEE2B80-6A12-4F0C-AB55-417F2AEA55D1}" sibTransId="{1FFFBC2F-10DD-4056-ACA8-E02D9ECE8774}"/>
    <dgm:cxn modelId="{77CAC0BE-307A-40B6-9067-B2E1575C7E2B}" type="presParOf" srcId="{DCC26E84-1C67-4CF9-9429-E70076D38517}" destId="{1717708E-75D8-4D3B-B9E9-EDB0CBBF26DD}" srcOrd="0" destOrd="0" presId="urn:microsoft.com/office/officeart/2005/8/layout/matrix1"/>
    <dgm:cxn modelId="{F1147924-DF4E-4B8E-94DC-13FC39135F34}" type="presParOf" srcId="{1717708E-75D8-4D3B-B9E9-EDB0CBBF26DD}" destId="{2B53F426-D49A-44C9-BEC3-4C1B9FB79ED7}" srcOrd="0" destOrd="0" presId="urn:microsoft.com/office/officeart/2005/8/layout/matrix1"/>
    <dgm:cxn modelId="{18D8F1D9-0716-411B-A3F0-392A277D54B1}" type="presParOf" srcId="{1717708E-75D8-4D3B-B9E9-EDB0CBBF26DD}" destId="{73F71456-AE28-481F-A6E0-CED153E046DF}" srcOrd="1" destOrd="0" presId="urn:microsoft.com/office/officeart/2005/8/layout/matrix1"/>
    <dgm:cxn modelId="{FBFAE102-8B0E-44AA-A569-9026AAD3A35C}" type="presParOf" srcId="{1717708E-75D8-4D3B-B9E9-EDB0CBBF26DD}" destId="{25DE6BBF-7D03-42B0-AFEA-E1984E9CFE46}" srcOrd="2" destOrd="0" presId="urn:microsoft.com/office/officeart/2005/8/layout/matrix1"/>
    <dgm:cxn modelId="{9BBD0A77-BD40-40D6-8F26-B4E3A3ED5D2F}" type="presParOf" srcId="{1717708E-75D8-4D3B-B9E9-EDB0CBBF26DD}" destId="{06D05C7D-B612-4128-B461-879DC34EC6D5}" srcOrd="3" destOrd="0" presId="urn:microsoft.com/office/officeart/2005/8/layout/matrix1"/>
    <dgm:cxn modelId="{CAB39267-0D0A-422A-BC7D-3D5C190AFD37}" type="presParOf" srcId="{1717708E-75D8-4D3B-B9E9-EDB0CBBF26DD}" destId="{DF28855F-C68C-4517-A273-41FE938D0D66}" srcOrd="4" destOrd="0" presId="urn:microsoft.com/office/officeart/2005/8/layout/matrix1"/>
    <dgm:cxn modelId="{5FE8F610-52B9-4226-843F-CBBCA00FA615}" type="presParOf" srcId="{1717708E-75D8-4D3B-B9E9-EDB0CBBF26DD}" destId="{CC3C504E-34A3-47BF-8560-35E6288682D7}" srcOrd="5" destOrd="0" presId="urn:microsoft.com/office/officeart/2005/8/layout/matrix1"/>
    <dgm:cxn modelId="{0A602C01-A80F-4F20-A0E5-A2478CE4F275}" type="presParOf" srcId="{1717708E-75D8-4D3B-B9E9-EDB0CBBF26DD}" destId="{B993257C-69EC-48F8-B2BF-31ACED20AF8C}" srcOrd="6" destOrd="0" presId="urn:microsoft.com/office/officeart/2005/8/layout/matrix1"/>
    <dgm:cxn modelId="{63326AA3-4A04-4454-94C5-2AD813C521AE}" type="presParOf" srcId="{1717708E-75D8-4D3B-B9E9-EDB0CBBF26DD}" destId="{119F0DE2-4C5F-447D-8194-9E3C0EDA2A69}" srcOrd="7" destOrd="0" presId="urn:microsoft.com/office/officeart/2005/8/layout/matrix1"/>
    <dgm:cxn modelId="{C6E2CC4E-163E-4F30-ACA2-FC4FB118B900}" type="presParOf" srcId="{DCC26E84-1C67-4CF9-9429-E70076D38517}" destId="{107F7AE2-07EF-4A5D-9710-D0A8E334ADE5}" srcOrd="1" destOrd="0" presId="urn:microsoft.com/office/officeart/2005/8/layout/matrix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3571"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EDA</a:t>
          </a:r>
        </a:p>
      </dsp:txBody>
      <dsp:txXfrm>
        <a:off x="31015" y="525720"/>
        <a:ext cx="1506815" cy="882133"/>
      </dsp:txXfrm>
    </dsp:sp>
    <dsp:sp modelId="{FC220A31-70DE-4BD5-9109-DDA58CE43B88}">
      <dsp:nvSpPr>
        <dsp:cNvPr id="0" name=""/>
        <dsp:cNvSpPr/>
      </dsp:nvSpPr>
      <dsp:spPr>
        <a:xfrm>
          <a:off x="1721445" y="773136"/>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721445" y="850596"/>
        <a:ext cx="231757" cy="232382"/>
      </dsp:txXfrm>
    </dsp:sp>
    <dsp:sp modelId="{6481FFFC-9776-4F05-9311-992BFD08B7FC}">
      <dsp:nvSpPr>
        <dsp:cNvPr id="0" name=""/>
        <dsp:cNvSpPr/>
      </dsp:nvSpPr>
      <dsp:spPr>
        <a:xfrm>
          <a:off x="2189956"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Training</a:t>
          </a:r>
        </a:p>
      </dsp:txBody>
      <dsp:txXfrm>
        <a:off x="2217400" y="525720"/>
        <a:ext cx="1506815" cy="882133"/>
      </dsp:txXfrm>
    </dsp:sp>
    <dsp:sp modelId="{04506F61-B0F6-4665-BE65-6EB817BB623B}">
      <dsp:nvSpPr>
        <dsp:cNvPr id="0" name=""/>
        <dsp:cNvSpPr/>
      </dsp:nvSpPr>
      <dsp:spPr>
        <a:xfrm>
          <a:off x="3907829" y="773136"/>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907829" y="850596"/>
        <a:ext cx="231757" cy="232382"/>
      </dsp:txXfrm>
    </dsp:sp>
    <dsp:sp modelId="{BBD60CDE-4844-4FDB-8887-D2CD64E7D32C}">
      <dsp:nvSpPr>
        <dsp:cNvPr id="0" name=""/>
        <dsp:cNvSpPr/>
      </dsp:nvSpPr>
      <dsp:spPr>
        <a:xfrm>
          <a:off x="4376340"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Evaluation</a:t>
          </a:r>
        </a:p>
      </dsp:txBody>
      <dsp:txXfrm>
        <a:off x="4403784" y="525720"/>
        <a:ext cx="1506815" cy="882133"/>
      </dsp:txXfrm>
    </dsp:sp>
    <dsp:sp modelId="{08E4EA94-E727-43B1-BB40-082B64F0E573}">
      <dsp:nvSpPr>
        <dsp:cNvPr id="0" name=""/>
        <dsp:cNvSpPr/>
      </dsp:nvSpPr>
      <dsp:spPr>
        <a:xfrm>
          <a:off x="6094214" y="773136"/>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6094214" y="850596"/>
        <a:ext cx="231757" cy="232382"/>
      </dsp:txXfrm>
    </dsp:sp>
    <dsp:sp modelId="{8363A8C1-A9C4-40BE-812A-0FF4673A9BF6}">
      <dsp:nvSpPr>
        <dsp:cNvPr id="0" name=""/>
        <dsp:cNvSpPr/>
      </dsp:nvSpPr>
      <dsp:spPr>
        <a:xfrm>
          <a:off x="6562724"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Explanation</a:t>
          </a:r>
        </a:p>
      </dsp:txBody>
      <dsp:txXfrm>
        <a:off x="6590168" y="525720"/>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562405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124810" cy="4159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EDA</a:t>
          </a:r>
        </a:p>
      </dsp:txBody>
      <dsp:txXfrm>
        <a:off x="0" y="0"/>
        <a:ext cx="1124810" cy="4159048"/>
      </dsp:txXfrm>
    </dsp:sp>
    <dsp:sp modelId="{941753AE-B722-471C-AC62-47319BF0C8D9}">
      <dsp:nvSpPr>
        <dsp:cNvPr id="0" name=""/>
        <dsp:cNvSpPr/>
      </dsp:nvSpPr>
      <dsp:spPr>
        <a:xfrm>
          <a:off x="1209171" y="48891"/>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Data Pre-processing</a:t>
          </a:r>
        </a:p>
      </dsp:txBody>
      <dsp:txXfrm>
        <a:off x="1209171" y="48891"/>
        <a:ext cx="2165260" cy="977823"/>
      </dsp:txXfrm>
    </dsp:sp>
    <dsp:sp modelId="{5985B81B-530D-4971-88A2-3EE4ECBB8E69}">
      <dsp:nvSpPr>
        <dsp:cNvPr id="0" name=""/>
        <dsp:cNvSpPr/>
      </dsp:nvSpPr>
      <dsp:spPr>
        <a:xfrm>
          <a:off x="3458791" y="48891"/>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Missing Value Handling</a:t>
          </a:r>
        </a:p>
      </dsp:txBody>
      <dsp:txXfrm>
        <a:off x="3458791" y="48891"/>
        <a:ext cx="2165260" cy="195516"/>
      </dsp:txXfrm>
    </dsp:sp>
    <dsp:sp modelId="{FF831E13-8A6A-4D8A-BEB7-37ADC62306D4}">
      <dsp:nvSpPr>
        <dsp:cNvPr id="0" name=""/>
        <dsp:cNvSpPr/>
      </dsp:nvSpPr>
      <dsp:spPr>
        <a:xfrm>
          <a:off x="3374431" y="244408"/>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3458791" y="244408"/>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Removal of irrelevant columns</a:t>
          </a:r>
        </a:p>
      </dsp:txBody>
      <dsp:txXfrm>
        <a:off x="3458791" y="244408"/>
        <a:ext cx="2165260" cy="195516"/>
      </dsp:txXfrm>
    </dsp:sp>
    <dsp:sp modelId="{D07F289D-12CB-40AB-A857-CA247E25A06F}">
      <dsp:nvSpPr>
        <dsp:cNvPr id="0" name=""/>
        <dsp:cNvSpPr/>
      </dsp:nvSpPr>
      <dsp:spPr>
        <a:xfrm>
          <a:off x="3374431" y="439924"/>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3458791" y="439924"/>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Removal of sensitive columns</a:t>
          </a:r>
        </a:p>
      </dsp:txBody>
      <dsp:txXfrm>
        <a:off x="3458791" y="439924"/>
        <a:ext cx="2165260" cy="195516"/>
      </dsp:txXfrm>
    </dsp:sp>
    <dsp:sp modelId="{52EA843E-06A3-42D1-8C01-BD7D1EC5A7E2}">
      <dsp:nvSpPr>
        <dsp:cNvPr id="0" name=""/>
        <dsp:cNvSpPr/>
      </dsp:nvSpPr>
      <dsp:spPr>
        <a:xfrm>
          <a:off x="3374431" y="635441"/>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3458791" y="635441"/>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Removal of post-loan approval columns</a:t>
          </a:r>
        </a:p>
      </dsp:txBody>
      <dsp:txXfrm>
        <a:off x="3458791" y="635441"/>
        <a:ext cx="2165260" cy="195516"/>
      </dsp:txXfrm>
    </dsp:sp>
    <dsp:sp modelId="{F7F3A5D0-D057-468A-B24E-9B2BE81D8CF2}">
      <dsp:nvSpPr>
        <dsp:cNvPr id="0" name=""/>
        <dsp:cNvSpPr/>
      </dsp:nvSpPr>
      <dsp:spPr>
        <a:xfrm>
          <a:off x="3374431" y="830958"/>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3458791" y="830958"/>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Forming the output variable</a:t>
          </a:r>
        </a:p>
      </dsp:txBody>
      <dsp:txXfrm>
        <a:off x="3458791" y="830958"/>
        <a:ext cx="2165260" cy="195516"/>
      </dsp:txXfrm>
    </dsp:sp>
    <dsp:sp modelId="{3BC7DEBA-2C52-4028-89DE-F5AB3FE4CB76}">
      <dsp:nvSpPr>
        <dsp:cNvPr id="0" name=""/>
        <dsp:cNvSpPr/>
      </dsp:nvSpPr>
      <dsp:spPr>
        <a:xfrm>
          <a:off x="1124810" y="1026714"/>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209171" y="1075605"/>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Statistical and Visual Analysis</a:t>
          </a:r>
        </a:p>
      </dsp:txBody>
      <dsp:txXfrm>
        <a:off x="1209171" y="1075605"/>
        <a:ext cx="2165260" cy="977823"/>
      </dsp:txXfrm>
    </dsp:sp>
    <dsp:sp modelId="{928F2C93-E1BA-4337-99D6-D12DC92E91EF}">
      <dsp:nvSpPr>
        <dsp:cNvPr id="0" name=""/>
        <dsp:cNvSpPr/>
      </dsp:nvSpPr>
      <dsp:spPr>
        <a:xfrm>
          <a:off x="3458791" y="1075605"/>
          <a:ext cx="2165260" cy="488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Graphs and Plots</a:t>
          </a:r>
        </a:p>
      </dsp:txBody>
      <dsp:txXfrm>
        <a:off x="3458791" y="1075605"/>
        <a:ext cx="2165260" cy="488911"/>
      </dsp:txXfrm>
    </dsp:sp>
    <dsp:sp modelId="{8C9FE8B8-DC11-4721-942D-905655C00CE9}">
      <dsp:nvSpPr>
        <dsp:cNvPr id="0" name=""/>
        <dsp:cNvSpPr/>
      </dsp:nvSpPr>
      <dsp:spPr>
        <a:xfrm>
          <a:off x="3374431" y="1564516"/>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615F0-8139-4359-949E-2A2A37E2D3AF}">
      <dsp:nvSpPr>
        <dsp:cNvPr id="0" name=""/>
        <dsp:cNvSpPr/>
      </dsp:nvSpPr>
      <dsp:spPr>
        <a:xfrm>
          <a:off x="3458791" y="1564516"/>
          <a:ext cx="2165260" cy="488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Statistical tests</a:t>
          </a:r>
        </a:p>
      </dsp:txBody>
      <dsp:txXfrm>
        <a:off x="3458791" y="1564516"/>
        <a:ext cx="2165260" cy="488911"/>
      </dsp:txXfrm>
    </dsp:sp>
    <dsp:sp modelId="{C4D9330B-F04D-412D-BB13-2F067C2A29DD}">
      <dsp:nvSpPr>
        <dsp:cNvPr id="0" name=""/>
        <dsp:cNvSpPr/>
      </dsp:nvSpPr>
      <dsp:spPr>
        <a:xfrm>
          <a:off x="1124810" y="2053428"/>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209171" y="2102319"/>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Data Splitting</a:t>
          </a:r>
        </a:p>
      </dsp:txBody>
      <dsp:txXfrm>
        <a:off x="1209171" y="2102319"/>
        <a:ext cx="2165260" cy="977823"/>
      </dsp:txXfrm>
    </dsp:sp>
    <dsp:sp modelId="{3AB6591B-587F-4DA3-830A-8A2EE4E8CC7C}">
      <dsp:nvSpPr>
        <dsp:cNvPr id="0" name=""/>
        <dsp:cNvSpPr/>
      </dsp:nvSpPr>
      <dsp:spPr>
        <a:xfrm>
          <a:off x="1124810" y="3080142"/>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209171" y="3129033"/>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Data Augmentation</a:t>
          </a:r>
        </a:p>
      </dsp:txBody>
      <dsp:txXfrm>
        <a:off x="1209171" y="3129033"/>
        <a:ext cx="2165260" cy="977823"/>
      </dsp:txXfrm>
    </dsp:sp>
    <dsp:sp modelId="{DA6A172D-C8EF-4EEE-8A72-71BE97162571}">
      <dsp:nvSpPr>
        <dsp:cNvPr id="0" name=""/>
        <dsp:cNvSpPr/>
      </dsp:nvSpPr>
      <dsp:spPr>
        <a:xfrm>
          <a:off x="1124810" y="4106856"/>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3F426-D49A-44C9-BEC3-4C1B9FB79ED7}">
      <dsp:nvSpPr>
        <dsp:cNvPr id="0" name=""/>
        <dsp:cNvSpPr/>
      </dsp:nvSpPr>
      <dsp:spPr>
        <a:xfrm rot="16200000">
          <a:off x="418107" y="-418107"/>
          <a:ext cx="1343422" cy="2179637"/>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Logistic Regression</a:t>
          </a:r>
        </a:p>
      </dsp:txBody>
      <dsp:txXfrm rot="5400000">
        <a:off x="0" y="0"/>
        <a:ext cx="2179637" cy="1007566"/>
      </dsp:txXfrm>
    </dsp:sp>
    <dsp:sp modelId="{25DE6BBF-7D03-42B0-AFEA-E1984E9CFE46}">
      <dsp:nvSpPr>
        <dsp:cNvPr id="0" name=""/>
        <dsp:cNvSpPr/>
      </dsp:nvSpPr>
      <dsp:spPr>
        <a:xfrm>
          <a:off x="2179637" y="0"/>
          <a:ext cx="2179637" cy="1343422"/>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Decision Tree</a:t>
          </a:r>
        </a:p>
      </dsp:txBody>
      <dsp:txXfrm>
        <a:off x="2179637" y="0"/>
        <a:ext cx="2179637" cy="1007566"/>
      </dsp:txXfrm>
    </dsp:sp>
    <dsp:sp modelId="{DF28855F-C68C-4517-A273-41FE938D0D66}">
      <dsp:nvSpPr>
        <dsp:cNvPr id="0" name=""/>
        <dsp:cNvSpPr/>
      </dsp:nvSpPr>
      <dsp:spPr>
        <a:xfrm rot="10800000">
          <a:off x="0" y="1343422"/>
          <a:ext cx="2179637" cy="1343422"/>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Random Forest</a:t>
          </a:r>
        </a:p>
      </dsp:txBody>
      <dsp:txXfrm rot="10800000">
        <a:off x="0" y="1679277"/>
        <a:ext cx="2179637" cy="1007566"/>
      </dsp:txXfrm>
    </dsp:sp>
    <dsp:sp modelId="{B993257C-69EC-48F8-B2BF-31ACED20AF8C}">
      <dsp:nvSpPr>
        <dsp:cNvPr id="0" name=""/>
        <dsp:cNvSpPr/>
      </dsp:nvSpPr>
      <dsp:spPr>
        <a:xfrm rot="5400000">
          <a:off x="2597745" y="925314"/>
          <a:ext cx="1343422" cy="2179637"/>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err="1"/>
            <a:t>XGBoost</a:t>
          </a:r>
          <a:endParaRPr lang="en-IN" sz="1800" kern="1200" dirty="0"/>
        </a:p>
      </dsp:txBody>
      <dsp:txXfrm rot="-5400000">
        <a:off x="2179638" y="1679276"/>
        <a:ext cx="2179637" cy="1007566"/>
      </dsp:txXfrm>
    </dsp:sp>
    <dsp:sp modelId="{107F7AE2-07EF-4A5D-9710-D0A8E334ADE5}">
      <dsp:nvSpPr>
        <dsp:cNvPr id="0" name=""/>
        <dsp:cNvSpPr/>
      </dsp:nvSpPr>
      <dsp:spPr>
        <a:xfrm>
          <a:off x="1525746" y="1007566"/>
          <a:ext cx="1307782" cy="671711"/>
        </a:xfrm>
        <a:prstGeom prst="roundRect">
          <a:avLst/>
        </a:prstGeom>
        <a:solidFill>
          <a:schemeClr val="accent3">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Ensemble Model</a:t>
          </a:r>
        </a:p>
      </dsp:txBody>
      <dsp:txXfrm>
        <a:off x="1558536" y="1040356"/>
        <a:ext cx="1242202" cy="6061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05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99580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20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663525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99375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07143FC-79D6-4842-BB9D-74D8B5DEF5DE}" type="slidenum">
              <a:rPr lang="en-IN" smtClean="0"/>
              <a:t>‹#›</a:t>
            </a:fld>
            <a:endParaRPr lang="en-IN"/>
          </a:p>
        </p:txBody>
      </p:sp>
    </p:spTree>
    <p:extLst>
      <p:ext uri="{BB962C8B-B14F-4D97-AF65-F5344CB8AC3E}">
        <p14:creationId xmlns:p14="http://schemas.microsoft.com/office/powerpoint/2010/main" val="261695628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157333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160CF-B92D-4B91-A33C-5DCFBC9B1DCB}"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00924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160CF-B92D-4B91-A33C-5DCFBC9B1DCB}" type="datetimeFigureOut">
              <a:rPr lang="en-IN" smtClean="0"/>
              <a:t>16-06-2024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73219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160CF-B92D-4B91-A33C-5DCFBC9B1DCB}" type="datetimeFigureOut">
              <a:rPr lang="en-IN" smtClean="0"/>
              <a:t>16-06-2024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824712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42258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585621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308143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4062173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26359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84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74977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160CF-B92D-4B91-A33C-5DCFBC9B1DCB}"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2019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160CF-B92D-4B91-A33C-5DCFBC9B1DCB}" type="datetimeFigureOut">
              <a:rPr lang="en-IN" smtClean="0"/>
              <a:t>16-06-2024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23104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160CF-B92D-4B91-A33C-5DCFBC9B1DCB}" type="datetimeFigureOut">
              <a:rPr lang="en-IN" smtClean="0"/>
              <a:t>16-06-2024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3177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0651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2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7143FC-79D6-4842-BB9D-74D8B5DEF5D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466909"/>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07143FC-79D6-4842-BB9D-74D8B5DEF5DE}" type="slidenum">
              <a:rPr lang="en-IN" smtClean="0"/>
              <a:t>‹#›</a:t>
            </a:fld>
            <a:endParaRPr lang="en-IN"/>
          </a:p>
        </p:txBody>
      </p:sp>
    </p:spTree>
    <p:extLst>
      <p:ext uri="{BB962C8B-B14F-4D97-AF65-F5344CB8AC3E}">
        <p14:creationId xmlns:p14="http://schemas.microsoft.com/office/powerpoint/2010/main" val="1370533004"/>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263A-A8BF-2B5C-EABA-5528AB35143A}"/>
              </a:ext>
            </a:extLst>
          </p:cNvPr>
          <p:cNvSpPr>
            <a:spLocks noGrp="1"/>
          </p:cNvSpPr>
          <p:nvPr>
            <p:ph type="ctrTitle"/>
          </p:nvPr>
        </p:nvSpPr>
        <p:spPr/>
        <p:txBody>
          <a:bodyPr>
            <a:normAutofit/>
          </a:bodyPr>
          <a:lstStyle/>
          <a:p>
            <a:r>
              <a:rPr lang="en-US" dirty="0"/>
              <a:t>Case Study Report: CCB Risk Modelling</a:t>
            </a:r>
            <a:endParaRPr lang="en-IN" dirty="0"/>
          </a:p>
        </p:txBody>
      </p:sp>
      <p:sp>
        <p:nvSpPr>
          <p:cNvPr id="3" name="Subtitle 2">
            <a:extLst>
              <a:ext uri="{FF2B5EF4-FFF2-40B4-BE49-F238E27FC236}">
                <a16:creationId xmlns:a16="http://schemas.microsoft.com/office/drawing/2014/main" id="{F8491982-ADF8-B14C-F763-34D44F68E74F}"/>
              </a:ext>
            </a:extLst>
          </p:cNvPr>
          <p:cNvSpPr>
            <a:spLocks noGrp="1"/>
          </p:cNvSpPr>
          <p:nvPr>
            <p:ph type="subTitle" idx="1"/>
          </p:nvPr>
        </p:nvSpPr>
        <p:spPr/>
        <p:txBody>
          <a:bodyPr>
            <a:normAutofit/>
          </a:bodyPr>
          <a:lstStyle/>
          <a:p>
            <a:r>
              <a:rPr lang="en-IN" dirty="0"/>
              <a:t>JPMC CCB Risk Modelling Mentorship</a:t>
            </a:r>
          </a:p>
          <a:p>
            <a:r>
              <a:rPr lang="en-IN" dirty="0"/>
              <a:t>Unnati Singh</a:t>
            </a:r>
          </a:p>
        </p:txBody>
      </p:sp>
    </p:spTree>
    <p:extLst>
      <p:ext uri="{BB962C8B-B14F-4D97-AF65-F5344CB8AC3E}">
        <p14:creationId xmlns:p14="http://schemas.microsoft.com/office/powerpoint/2010/main" val="405452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extLst>
              <p:ext uri="{D42A27DB-BD31-4B8C-83A1-F6EECF244321}">
                <p14:modId xmlns:p14="http://schemas.microsoft.com/office/powerpoint/2010/main" val="4049302594"/>
              </p:ext>
            </p:extLst>
          </p:nvPr>
        </p:nvGraphicFramePr>
        <p:xfrm>
          <a:off x="1766529" y="1092935"/>
          <a:ext cx="8128000" cy="1933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extLst>
              <p:ext uri="{D42A27DB-BD31-4B8C-83A1-F6EECF244321}">
                <p14:modId xmlns:p14="http://schemas.microsoft.com/office/powerpoint/2010/main" val="1641799041"/>
              </p:ext>
            </p:extLst>
          </p:nvPr>
        </p:nvGraphicFramePr>
        <p:xfrm>
          <a:off x="471948" y="2684206"/>
          <a:ext cx="5624052" cy="41590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3A6D2B26-9501-A59A-FAC0-BE3365DFEB66}"/>
              </a:ext>
            </a:extLst>
          </p:cNvPr>
          <p:cNvGraphicFramePr/>
          <p:nvPr>
            <p:extLst>
              <p:ext uri="{D42A27DB-BD31-4B8C-83A1-F6EECF244321}">
                <p14:modId xmlns:p14="http://schemas.microsoft.com/office/powerpoint/2010/main" val="881168377"/>
              </p:ext>
            </p:extLst>
          </p:nvPr>
        </p:nvGraphicFramePr>
        <p:xfrm>
          <a:off x="6735753" y="3429747"/>
          <a:ext cx="4359275" cy="268684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6647262" y="2838439"/>
            <a:ext cx="2122697" cy="461665"/>
          </a:xfrm>
          <a:prstGeom prst="rect">
            <a:avLst/>
          </a:prstGeom>
          <a:noFill/>
        </p:spPr>
        <p:txBody>
          <a:bodyPr wrap="none" rtlCol="0">
            <a:spAutoFit/>
          </a:bodyPr>
          <a:lstStyle/>
          <a:p>
            <a:r>
              <a:rPr lang="en-IN" sz="2400" b="1" dirty="0"/>
              <a:t>MODELS USED:</a:t>
            </a:r>
          </a:p>
        </p:txBody>
      </p:sp>
    </p:spTree>
    <p:extLst>
      <p:ext uri="{BB962C8B-B14F-4D97-AF65-F5344CB8AC3E}">
        <p14:creationId xmlns:p14="http://schemas.microsoft.com/office/powerpoint/2010/main" val="20300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1C6D5-03F5-1F5F-0308-85738DD42552}"/>
              </a:ext>
            </a:extLst>
          </p:cNvPr>
          <p:cNvPicPr>
            <a:picLocks noChangeAspect="1"/>
          </p:cNvPicPr>
          <p:nvPr/>
        </p:nvPicPr>
        <p:blipFill>
          <a:blip r:embed="rId2"/>
          <a:stretch>
            <a:fillRect/>
          </a:stretch>
        </p:blipFill>
        <p:spPr>
          <a:xfrm>
            <a:off x="1024126" y="3312793"/>
            <a:ext cx="4000158" cy="3534873"/>
          </a:xfrm>
          <a:prstGeom prst="rect">
            <a:avLst/>
          </a:prstGeom>
        </p:spPr>
      </p:pic>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024127" y="1839025"/>
            <a:ext cx="10922067" cy="4023360"/>
          </a:xfrm>
        </p:spPr>
        <p:txBody>
          <a:bodyPr>
            <a:normAutofit/>
          </a:bodyPr>
          <a:lstStyle/>
          <a:p>
            <a:pPr marL="0" indent="0" algn="just">
              <a:buNone/>
            </a:pPr>
            <a:r>
              <a:rPr lang="en-IN" sz="2000" dirty="0"/>
              <a:t>Since this is a classification problem, we use a Classification Matrix to evaluate our model.</a:t>
            </a:r>
          </a:p>
          <a:p>
            <a:pPr marL="0" indent="0" algn="just">
              <a:buNone/>
            </a:pPr>
            <a:r>
              <a:rPr lang="en-IN" sz="2000" dirty="0"/>
              <a:t>During the first attempt of training, the post-loan approval variables were not removed from the input columns, giving a near perfect accuracy.</a:t>
            </a:r>
          </a:p>
          <a:p>
            <a:pPr marL="0" indent="0" algn="just">
              <a:buNone/>
            </a:pPr>
            <a:r>
              <a:rPr lang="en-IN" sz="2000" dirty="0"/>
              <a:t>After removing these columns, the models were evaluated again.</a:t>
            </a:r>
          </a:p>
        </p:txBody>
      </p:sp>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extLst>
              <p:ext uri="{D42A27DB-BD31-4B8C-83A1-F6EECF244321}">
                <p14:modId xmlns:p14="http://schemas.microsoft.com/office/powerpoint/2010/main" val="2691708853"/>
              </p:ext>
            </p:extLst>
          </p:nvPr>
        </p:nvGraphicFramePr>
        <p:xfrm>
          <a:off x="5719602" y="3387213"/>
          <a:ext cx="4883820" cy="1550681"/>
        </p:xfrm>
        <a:graphic>
          <a:graphicData uri="http://schemas.openxmlformats.org/drawingml/2006/table">
            <a:tbl>
              <a:tblPr firstRow="1" firstCol="1" bandRow="1">
                <a:tableStyleId>{5C22544A-7EE6-4342-B048-85BDC9FD1C3A}</a:tableStyleId>
              </a:tblPr>
              <a:tblGrid>
                <a:gridCol w="1237264">
                  <a:extLst>
                    <a:ext uri="{9D8B030D-6E8A-4147-A177-3AD203B41FA5}">
                      <a16:colId xmlns:a16="http://schemas.microsoft.com/office/drawing/2014/main" val="2423583734"/>
                    </a:ext>
                  </a:extLst>
                </a:gridCol>
                <a:gridCol w="799677">
                  <a:extLst>
                    <a:ext uri="{9D8B030D-6E8A-4147-A177-3AD203B41FA5}">
                      <a16:colId xmlns:a16="http://schemas.microsoft.com/office/drawing/2014/main" val="3094063780"/>
                    </a:ext>
                  </a:extLst>
                </a:gridCol>
                <a:gridCol w="944806">
                  <a:extLst>
                    <a:ext uri="{9D8B030D-6E8A-4147-A177-3AD203B41FA5}">
                      <a16:colId xmlns:a16="http://schemas.microsoft.com/office/drawing/2014/main" val="2548265231"/>
                    </a:ext>
                  </a:extLst>
                </a:gridCol>
                <a:gridCol w="944806">
                  <a:extLst>
                    <a:ext uri="{9D8B030D-6E8A-4147-A177-3AD203B41FA5}">
                      <a16:colId xmlns:a16="http://schemas.microsoft.com/office/drawing/2014/main" val="2967795713"/>
                    </a:ext>
                  </a:extLst>
                </a:gridCol>
                <a:gridCol w="957267">
                  <a:extLst>
                    <a:ext uri="{9D8B030D-6E8A-4147-A177-3AD203B41FA5}">
                      <a16:colId xmlns:a16="http://schemas.microsoft.com/office/drawing/2014/main" val="434746526"/>
                    </a:ext>
                  </a:extLst>
                </a:gridCol>
              </a:tblGrid>
              <a:tr h="450531">
                <a:tc>
                  <a:txBody>
                    <a:bodyPr/>
                    <a:lstStyle/>
                    <a:p>
                      <a:pPr algn="just">
                        <a:lnSpc>
                          <a:spcPct val="107000"/>
                        </a:lnSpc>
                        <a:spcAft>
                          <a:spcPts val="800"/>
                        </a:spcAft>
                      </a:pPr>
                      <a:r>
                        <a:rPr lang="en-IN" sz="1200" kern="100" dirty="0">
                          <a:effectLst/>
                        </a:rPr>
                        <a:t> Train Set Metrics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precision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recall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F1-score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support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5783533"/>
                  </a:ext>
                </a:extLst>
              </a:tr>
              <a:tr h="220030">
                <a:tc>
                  <a:txBody>
                    <a:bodyPr/>
                    <a:lstStyle/>
                    <a:p>
                      <a:pPr algn="just">
                        <a:lnSpc>
                          <a:spcPct val="107000"/>
                        </a:lnSpc>
                        <a:spcAft>
                          <a:spcPts val="800"/>
                        </a:spcAft>
                      </a:pPr>
                      <a:r>
                        <a:rPr lang="en-IN" sz="1200" kern="100">
                          <a:effectLst/>
                        </a:rPr>
                        <a:t>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0.97</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32488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04799362"/>
                  </a:ext>
                </a:extLst>
              </a:tr>
              <a:tr h="220030">
                <a:tc>
                  <a:txBody>
                    <a:bodyPr/>
                    <a:lstStyle/>
                    <a:p>
                      <a:pPr algn="just">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32488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89306251"/>
                  </a:ext>
                </a:extLst>
              </a:tr>
              <a:tr h="220030">
                <a:tc>
                  <a:txBody>
                    <a:bodyPr/>
                    <a:lstStyle/>
                    <a:p>
                      <a:pPr algn="just">
                        <a:lnSpc>
                          <a:spcPct val="107000"/>
                        </a:lnSpc>
                        <a:spcAft>
                          <a:spcPts val="800"/>
                        </a:spcAft>
                      </a:pPr>
                      <a:r>
                        <a:rPr lang="en-IN" sz="12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64976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23366064"/>
                  </a:ext>
                </a:extLst>
              </a:tr>
              <a:tr h="220030">
                <a:tc>
                  <a:txBody>
                    <a:bodyPr/>
                    <a:lstStyle/>
                    <a:p>
                      <a:pPr algn="just">
                        <a:lnSpc>
                          <a:spcPct val="107000"/>
                        </a:lnSpc>
                        <a:spcAft>
                          <a:spcPts val="800"/>
                        </a:spcAft>
                      </a:pPr>
                      <a:r>
                        <a:rPr lang="en-IN" sz="1200" kern="100">
                          <a:effectLst/>
                        </a:rPr>
                        <a:t>Macro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64976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00902984"/>
                  </a:ext>
                </a:extLst>
              </a:tr>
              <a:tr h="220030">
                <a:tc>
                  <a:txBody>
                    <a:bodyPr/>
                    <a:lstStyle/>
                    <a:p>
                      <a:pPr algn="just">
                        <a:lnSpc>
                          <a:spcPct val="107000"/>
                        </a:lnSpc>
                        <a:spcAft>
                          <a:spcPts val="800"/>
                        </a:spcAft>
                      </a:pPr>
                      <a:r>
                        <a:rPr lang="en-IN" sz="1200" kern="100">
                          <a:effectLst/>
                        </a:rPr>
                        <a:t>Weighted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64976</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extLst>
              <p:ext uri="{D42A27DB-BD31-4B8C-83A1-F6EECF244321}">
                <p14:modId xmlns:p14="http://schemas.microsoft.com/office/powerpoint/2010/main" val="3880807678"/>
              </p:ext>
            </p:extLst>
          </p:nvPr>
        </p:nvGraphicFramePr>
        <p:xfrm>
          <a:off x="5719602" y="5115591"/>
          <a:ext cx="4883820" cy="1550681"/>
        </p:xfrm>
        <a:graphic>
          <a:graphicData uri="http://schemas.openxmlformats.org/drawingml/2006/table">
            <a:tbl>
              <a:tblPr firstRow="1" firstCol="1" bandRow="1">
                <a:tableStyleId>{5C22544A-7EE6-4342-B048-85BDC9FD1C3A}</a:tableStyleId>
              </a:tblPr>
              <a:tblGrid>
                <a:gridCol w="1237264">
                  <a:extLst>
                    <a:ext uri="{9D8B030D-6E8A-4147-A177-3AD203B41FA5}">
                      <a16:colId xmlns:a16="http://schemas.microsoft.com/office/drawing/2014/main" val="1749447144"/>
                    </a:ext>
                  </a:extLst>
                </a:gridCol>
                <a:gridCol w="799677">
                  <a:extLst>
                    <a:ext uri="{9D8B030D-6E8A-4147-A177-3AD203B41FA5}">
                      <a16:colId xmlns:a16="http://schemas.microsoft.com/office/drawing/2014/main" val="3916995760"/>
                    </a:ext>
                  </a:extLst>
                </a:gridCol>
                <a:gridCol w="944806">
                  <a:extLst>
                    <a:ext uri="{9D8B030D-6E8A-4147-A177-3AD203B41FA5}">
                      <a16:colId xmlns:a16="http://schemas.microsoft.com/office/drawing/2014/main" val="1645338459"/>
                    </a:ext>
                  </a:extLst>
                </a:gridCol>
                <a:gridCol w="944806">
                  <a:extLst>
                    <a:ext uri="{9D8B030D-6E8A-4147-A177-3AD203B41FA5}">
                      <a16:colId xmlns:a16="http://schemas.microsoft.com/office/drawing/2014/main" val="2764101618"/>
                    </a:ext>
                  </a:extLst>
                </a:gridCol>
                <a:gridCol w="957267">
                  <a:extLst>
                    <a:ext uri="{9D8B030D-6E8A-4147-A177-3AD203B41FA5}">
                      <a16:colId xmlns:a16="http://schemas.microsoft.com/office/drawing/2014/main" val="3033205072"/>
                    </a:ext>
                  </a:extLst>
                </a:gridCol>
              </a:tblGrid>
              <a:tr h="450531">
                <a:tc>
                  <a:txBody>
                    <a:bodyPr/>
                    <a:lstStyle/>
                    <a:p>
                      <a:pPr algn="just">
                        <a:lnSpc>
                          <a:spcPct val="107000"/>
                        </a:lnSpc>
                        <a:spcAft>
                          <a:spcPts val="800"/>
                        </a:spcAft>
                      </a:pPr>
                      <a:r>
                        <a:rPr lang="en-IN" sz="1200" kern="100" dirty="0">
                          <a:effectLst/>
                        </a:rPr>
                        <a:t> Test Set Metrics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precision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recall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F1-score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support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96559169"/>
                  </a:ext>
                </a:extLst>
              </a:tr>
              <a:tr h="220030">
                <a:tc>
                  <a:txBody>
                    <a:bodyPr/>
                    <a:lstStyle/>
                    <a:p>
                      <a:pPr algn="just">
                        <a:lnSpc>
                          <a:spcPct val="107000"/>
                        </a:lnSpc>
                        <a:spcAft>
                          <a:spcPts val="800"/>
                        </a:spcAft>
                      </a:pPr>
                      <a:r>
                        <a:rPr lang="en-IN" sz="1200" kern="100">
                          <a:effectLst/>
                        </a:rPr>
                        <a:t>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0.83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0.86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0.84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634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2692550"/>
                  </a:ext>
                </a:extLst>
              </a:tr>
              <a:tr h="220030">
                <a:tc>
                  <a:txBody>
                    <a:bodyPr/>
                    <a:lstStyle/>
                    <a:p>
                      <a:pPr algn="just">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3620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98533442"/>
                  </a:ext>
                </a:extLst>
              </a:tr>
              <a:tr h="220030">
                <a:tc>
                  <a:txBody>
                    <a:bodyPr/>
                    <a:lstStyle/>
                    <a:p>
                      <a:pPr algn="just">
                        <a:lnSpc>
                          <a:spcPct val="107000"/>
                        </a:lnSpc>
                        <a:spcAft>
                          <a:spcPts val="800"/>
                        </a:spcAft>
                      </a:pPr>
                      <a:r>
                        <a:rPr lang="en-IN" sz="12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4254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71028428"/>
                  </a:ext>
                </a:extLst>
              </a:tr>
              <a:tr h="220030">
                <a:tc>
                  <a:txBody>
                    <a:bodyPr/>
                    <a:lstStyle/>
                    <a:p>
                      <a:pPr algn="just">
                        <a:lnSpc>
                          <a:spcPct val="107000"/>
                        </a:lnSpc>
                        <a:spcAft>
                          <a:spcPts val="800"/>
                        </a:spcAft>
                      </a:pPr>
                      <a:r>
                        <a:rPr lang="en-IN" sz="1200" kern="100">
                          <a:effectLst/>
                        </a:rPr>
                        <a:t>Macro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4254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50593600"/>
                  </a:ext>
                </a:extLst>
              </a:tr>
              <a:tr h="220030">
                <a:tc>
                  <a:txBody>
                    <a:bodyPr/>
                    <a:lstStyle/>
                    <a:p>
                      <a:pPr algn="just">
                        <a:lnSpc>
                          <a:spcPct val="107000"/>
                        </a:lnSpc>
                        <a:spcAft>
                          <a:spcPts val="800"/>
                        </a:spcAft>
                      </a:pPr>
                      <a:r>
                        <a:rPr lang="en-IN" sz="1200" kern="100">
                          <a:effectLst/>
                        </a:rPr>
                        <a:t>Weighted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4254</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4440248" y="6390773"/>
            <a:ext cx="3803990" cy="369332"/>
          </a:xfrm>
          <a:prstGeom prst="rect">
            <a:avLst/>
          </a:prstGeom>
          <a:noFill/>
        </p:spPr>
        <p:txBody>
          <a:bodyPr wrap="none" rtlCol="0">
            <a:spAutoFit/>
          </a:bodyPr>
          <a:lstStyle/>
          <a:p>
            <a:r>
              <a:rPr lang="en-IN" dirty="0">
                <a:solidFill>
                  <a:schemeClr val="bg2">
                    <a:lumMod val="50000"/>
                  </a:schemeClr>
                </a:solidFill>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8234406" y="1763639"/>
            <a:ext cx="3402000" cy="4646798"/>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3982682" y="1832148"/>
            <a:ext cx="3961783" cy="4588412"/>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601342" y="2482644"/>
            <a:ext cx="2918608" cy="3033252"/>
          </a:xfrm>
        </p:spPr>
        <p:txBody>
          <a:bodyPr/>
          <a:lstStyle/>
          <a:p>
            <a:pPr marL="0" indent="0" algn="just">
              <a:buNone/>
            </a:pPr>
            <a:r>
              <a:rPr lang="en-IN" dirty="0"/>
              <a:t>According to the </a:t>
            </a:r>
            <a:r>
              <a:rPr lang="en-US" b="0" i="0" dirty="0">
                <a:solidFill>
                  <a:srgbClr val="1B1B1B"/>
                </a:solidFill>
                <a:effectLst/>
                <a:highlight>
                  <a:srgbClr val="FFFFFF"/>
                </a:highlight>
                <a:latin typeface="Inter"/>
              </a:rPr>
              <a:t>Equal Credit Opportunity Act (ECOA), a customer has the right to know why the creditor rejected their application.</a:t>
            </a:r>
          </a:p>
          <a:p>
            <a:pPr marL="0" indent="0" algn="just">
              <a:buNone/>
            </a:pPr>
            <a:r>
              <a:rPr lang="en-US" dirty="0">
                <a:solidFill>
                  <a:srgbClr val="1B1B1B"/>
                </a:solidFill>
                <a:highlight>
                  <a:srgbClr val="FFFFFF"/>
                </a:highlight>
                <a:latin typeface="Inter"/>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8672303" y="6319604"/>
            <a:ext cx="3040961" cy="369332"/>
          </a:xfrm>
          <a:prstGeom prst="rect">
            <a:avLst/>
          </a:prstGeom>
          <a:noFill/>
        </p:spPr>
        <p:txBody>
          <a:bodyPr wrap="none" rtlCol="0">
            <a:spAutoFit/>
          </a:bodyPr>
          <a:lstStyle/>
          <a:p>
            <a:r>
              <a:rPr lang="en-IN" dirty="0">
                <a:solidFill>
                  <a:schemeClr val="bg2">
                    <a:lumMod val="50000"/>
                  </a:schemeClr>
                </a:solidFill>
              </a:rPr>
              <a:t>SHAP explanation for one case</a:t>
            </a:r>
          </a:p>
        </p:txBody>
      </p:sp>
    </p:spTree>
    <p:extLst>
      <p:ext uri="{BB962C8B-B14F-4D97-AF65-F5344CB8AC3E}">
        <p14:creationId xmlns:p14="http://schemas.microsoft.com/office/powerpoint/2010/main" val="323453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a:xfrm>
            <a:off x="1024127" y="1843548"/>
            <a:ext cx="9720073" cy="4023360"/>
          </a:xfrm>
        </p:spPr>
        <p:txBody>
          <a:bodyPr/>
          <a:lstStyle/>
          <a:p>
            <a:pPr marL="0" indent="0" algn="just">
              <a:buNone/>
            </a:pPr>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spTree>
    <p:extLst>
      <p:ext uri="{BB962C8B-B14F-4D97-AF65-F5344CB8AC3E}">
        <p14:creationId xmlns:p14="http://schemas.microsoft.com/office/powerpoint/2010/main" val="324877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Integral</Template>
  <TotalTime>666</TotalTime>
  <Words>405</Words>
  <Application>Microsoft Office PowerPoint</Application>
  <PresentationFormat>Widescreen</PresentationFormat>
  <Paragraphs>102</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Calibri</vt:lpstr>
      <vt:lpstr>Corbel</vt:lpstr>
      <vt:lpstr>Inter</vt:lpstr>
      <vt:lpstr>Tw Cen MT</vt:lpstr>
      <vt:lpstr>Tw Cen MT Condensed</vt:lpstr>
      <vt:lpstr>Wingdings</vt:lpstr>
      <vt:lpstr>Wingdings 3</vt:lpstr>
      <vt:lpstr>Integral</vt:lpstr>
      <vt:lpstr>Banded</vt:lpstr>
      <vt:lpstr>Case Study Report: CCB Risk Modelling</vt:lpstr>
      <vt:lpstr>Problem Statement</vt:lpstr>
      <vt:lpstr>Pipeline</vt:lpstr>
      <vt:lpstr>Evaluation</vt:lpstr>
      <vt:lpstr>Explanation of Model Output</vt:lpstr>
      <vt:lpstr>Post prediction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Unnati Singh</dc:creator>
  <cp:lastModifiedBy>Unnati Singh</cp:lastModifiedBy>
  <cp:revision>7</cp:revision>
  <dcterms:created xsi:type="dcterms:W3CDTF">2024-06-15T16:09:07Z</dcterms:created>
  <dcterms:modified xsi:type="dcterms:W3CDTF">2024-06-16T20:22:00Z</dcterms:modified>
</cp:coreProperties>
</file>