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58"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devops/pipelines/process/demands?view=azure-devops" TargetMode="External"/><Relationship Id="rId2" Type="http://schemas.openxmlformats.org/officeDocument/2006/relationships/hyperlink" Target="https://docs.microsoft.com/en-us/azure/devops/pipelines/agents/agents?view=azure-devop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1676400"/>
          </a:xfrm>
        </p:spPr>
        <p:txBody>
          <a:bodyPr>
            <a:normAutofit fontScale="90000"/>
          </a:bodyPr>
          <a:lstStyle/>
          <a:p>
            <a:r>
              <a:rPr lang="en-US" b="1" dirty="0" smtClean="0">
                <a:solidFill>
                  <a:srgbClr val="C00000"/>
                </a:solidFill>
              </a:rPr>
              <a:t>Azure </a:t>
            </a:r>
            <a:r>
              <a:rPr lang="en-US" b="1" dirty="0" err="1" smtClean="0">
                <a:solidFill>
                  <a:srgbClr val="C00000"/>
                </a:solidFill>
              </a:rPr>
              <a:t>DevOps</a:t>
            </a:r>
            <a:r>
              <a:rPr lang="en-US" b="1" dirty="0" smtClean="0">
                <a:solidFill>
                  <a:srgbClr val="C00000"/>
                </a:solidFill>
              </a:rPr>
              <a:t> Features</a:t>
            </a:r>
            <a:br>
              <a:rPr lang="en-US" b="1" dirty="0" smtClean="0">
                <a:solidFill>
                  <a:srgbClr val="C00000"/>
                </a:solidFill>
              </a:rPr>
            </a:br>
            <a:r>
              <a:rPr lang="en-US" dirty="0" smtClean="0">
                <a:solidFill>
                  <a:srgbClr val="C00000"/>
                </a:solidFill>
              </a:rPr>
              <a:t/>
            </a:r>
            <a:br>
              <a:rPr lang="en-US" dirty="0" smtClean="0">
                <a:solidFill>
                  <a:srgbClr val="C00000"/>
                </a:solidFill>
              </a:rPr>
            </a:br>
            <a:endParaRPr lang="en-US" dirty="0">
              <a:solidFill>
                <a:srgbClr val="C00000"/>
              </a:solidFill>
            </a:endParaRPr>
          </a:p>
        </p:txBody>
      </p:sp>
      <p:sp>
        <p:nvSpPr>
          <p:cNvPr id="3" name="Subtitle 2"/>
          <p:cNvSpPr>
            <a:spLocks noGrp="1"/>
          </p:cNvSpPr>
          <p:nvPr>
            <p:ph type="subTitle" idx="1"/>
          </p:nvPr>
        </p:nvSpPr>
        <p:spPr>
          <a:xfrm>
            <a:off x="0" y="990600"/>
            <a:ext cx="9144000" cy="5867400"/>
          </a:xfrm>
        </p:spPr>
        <p:txBody>
          <a:bodyPr>
            <a:normAutofit/>
          </a:bodyPr>
          <a:lstStyle/>
          <a:p>
            <a:r>
              <a:rPr lang="en-US" sz="2400" dirty="0" smtClean="0">
                <a:solidFill>
                  <a:schemeClr val="tx1"/>
                </a:solidFill>
              </a:rPr>
              <a:t>Azure </a:t>
            </a:r>
            <a:r>
              <a:rPr lang="en-US" sz="2400" dirty="0" err="1" smtClean="0">
                <a:solidFill>
                  <a:schemeClr val="tx1"/>
                </a:solidFill>
              </a:rPr>
              <a:t>DevOps</a:t>
            </a:r>
            <a:r>
              <a:rPr lang="en-US" sz="2400" dirty="0" smtClean="0">
                <a:solidFill>
                  <a:schemeClr val="tx1"/>
                </a:solidFill>
              </a:rPr>
              <a:t> provides the ability for end-to-end management of the product development lifecycle, it comprises the below services</a:t>
            </a:r>
            <a:r>
              <a:rPr lang="en-US" sz="2400" dirty="0" smtClean="0">
                <a:solidFill>
                  <a:schemeClr val="tx1"/>
                </a:solidFill>
              </a:rPr>
              <a:t>.</a:t>
            </a:r>
          </a:p>
          <a:p>
            <a:endParaRPr lang="en-US" sz="2400" b="1" dirty="0" smtClean="0">
              <a:solidFill>
                <a:schemeClr val="tx1"/>
              </a:solidFill>
            </a:endParaRPr>
          </a:p>
          <a:p>
            <a:pPr>
              <a:buFont typeface="Wingdings"/>
              <a:buChar char="Ø"/>
            </a:pPr>
            <a:r>
              <a:rPr lang="en-US" sz="2400" b="1" dirty="0" smtClean="0">
                <a:solidFill>
                  <a:schemeClr val="tx1"/>
                </a:solidFill>
              </a:rPr>
              <a:t>Azure </a:t>
            </a:r>
            <a:r>
              <a:rPr lang="en-US" sz="2400" b="1" dirty="0" smtClean="0">
                <a:solidFill>
                  <a:schemeClr val="tx1"/>
                </a:solidFill>
              </a:rPr>
              <a:t>Boards – </a:t>
            </a:r>
            <a:r>
              <a:rPr lang="en-US" sz="2400" dirty="0" smtClean="0">
                <a:solidFill>
                  <a:schemeClr val="tx1"/>
                </a:solidFill>
              </a:rPr>
              <a:t>is a set of Agile tools that supports planning and complete tracking of the project development progress, defects raised, as well as other issues, i.e., complete project management can be done using Azure Boards. At the backend it has a native support for Scrum and </a:t>
            </a:r>
            <a:r>
              <a:rPr lang="en-US" sz="2400" dirty="0" err="1" smtClean="0">
                <a:solidFill>
                  <a:schemeClr val="tx1"/>
                </a:solidFill>
              </a:rPr>
              <a:t>Kanban</a:t>
            </a:r>
            <a:r>
              <a:rPr lang="en-US" sz="2400" dirty="0" smtClean="0">
                <a:solidFill>
                  <a:schemeClr val="tx1"/>
                </a:solidFill>
              </a:rPr>
              <a:t> for Agile. It provides dashboards with integrated reporting that are customizable and have the ability to scale as per business </a:t>
            </a:r>
            <a:r>
              <a:rPr lang="en-US" sz="2400" dirty="0" smtClean="0">
                <a:solidFill>
                  <a:schemeClr val="tx1"/>
                </a:solidFill>
              </a:rPr>
              <a:t>demands.</a:t>
            </a:r>
          </a:p>
          <a:p>
            <a:pPr>
              <a:buFont typeface="Wingdings"/>
              <a:buChar char="Ø"/>
            </a:pPr>
            <a:r>
              <a:rPr lang="en-US" sz="2400" b="1" dirty="0" smtClean="0">
                <a:solidFill>
                  <a:schemeClr val="tx1"/>
                </a:solidFill>
              </a:rPr>
              <a:t>Azure </a:t>
            </a:r>
            <a:r>
              <a:rPr lang="en-US" sz="2400" b="1" dirty="0" smtClean="0">
                <a:solidFill>
                  <a:schemeClr val="tx1"/>
                </a:solidFill>
              </a:rPr>
              <a:t>Pipelines – </a:t>
            </a:r>
            <a:r>
              <a:rPr lang="en-US" sz="2400" dirty="0" smtClean="0">
                <a:solidFill>
                  <a:schemeClr val="tx1"/>
                </a:solidFill>
              </a:rPr>
              <a:t>being a </a:t>
            </a:r>
            <a:r>
              <a:rPr lang="en-US" sz="2400" dirty="0" err="1" smtClean="0">
                <a:solidFill>
                  <a:schemeClr val="tx1"/>
                </a:solidFill>
              </a:rPr>
              <a:t>DevOps</a:t>
            </a:r>
            <a:r>
              <a:rPr lang="en-US" sz="2400" dirty="0" smtClean="0">
                <a:solidFill>
                  <a:schemeClr val="tx1"/>
                </a:solidFill>
              </a:rPr>
              <a:t> tool, it definitely provides the Continuous Integration and Continuous Delivery (CI/CD), also known as CICD pipelines to support the build and release of the application from development to production. We will see this in action in the demo in the following sections.</a:t>
            </a:r>
          </a:p>
          <a:p>
            <a:endParaRPr lang="en-US" sz="2400" dirty="0" smtClean="0">
              <a:solidFill>
                <a:schemeClr val="tx1"/>
              </a:solidFill>
            </a:endParaRPr>
          </a:p>
          <a:p>
            <a:endParaRPr lang="en-US" sz="24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fontScale="70000" lnSpcReduction="20000"/>
          </a:bodyPr>
          <a:lstStyle/>
          <a:p>
            <a:pPr>
              <a:buNone/>
            </a:pPr>
            <a:r>
              <a:rPr lang="en-US" b="1" dirty="0" smtClean="0"/>
              <a:t>&gt; Azure </a:t>
            </a:r>
            <a:r>
              <a:rPr lang="en-US" b="1" dirty="0" smtClean="0"/>
              <a:t>Repos</a:t>
            </a:r>
            <a:r>
              <a:rPr lang="en-US" dirty="0" smtClean="0"/>
              <a:t> – is a set of version control tools that can be used to manage codes and their different versions by the development team. It, therefore, helps in tracking the changes made in the code over the period of time with different versions. When the changes are made to the code, </a:t>
            </a:r>
            <a:r>
              <a:rPr lang="en-US" dirty="0" err="1" smtClean="0"/>
              <a:t>DevOps</a:t>
            </a:r>
            <a:r>
              <a:rPr lang="en-US" dirty="0" smtClean="0"/>
              <a:t> tool takes the snapshots of the files being checked-in so that these changes can be tracked. These snapshots are saved permanently. Additionally, it helps coordination and collaboration between teams working on the same project. Azure Repos provides two types of version control. They </a:t>
            </a:r>
            <a:r>
              <a:rPr lang="en-US" dirty="0" smtClean="0"/>
              <a:t>are:</a:t>
            </a:r>
            <a:r>
              <a:rPr lang="en-US" dirty="0" smtClean="0"/>
              <a:t/>
            </a:r>
            <a:br>
              <a:rPr lang="en-US" dirty="0" smtClean="0"/>
            </a:br>
            <a:r>
              <a:rPr lang="en-US" dirty="0" smtClean="0"/>
              <a:t/>
            </a:r>
            <a:br>
              <a:rPr lang="en-US" dirty="0" smtClean="0"/>
            </a:br>
            <a:r>
              <a:rPr lang="en-US" b="1" dirty="0" err="1" smtClean="0"/>
              <a:t>Git</a:t>
            </a:r>
            <a:r>
              <a:rPr lang="en-US" b="1" dirty="0" smtClean="0"/>
              <a:t>: Distributed version control</a:t>
            </a:r>
          </a:p>
          <a:p>
            <a:pPr>
              <a:buNone/>
            </a:pPr>
            <a:r>
              <a:rPr lang="en-US" b="1" dirty="0" smtClean="0"/>
              <a:t>	Team </a:t>
            </a:r>
            <a:r>
              <a:rPr lang="en-US" b="1" dirty="0" smtClean="0"/>
              <a:t>Foundation Version Control: Centralized version </a:t>
            </a:r>
            <a:r>
              <a:rPr lang="en-US" b="1" dirty="0" smtClean="0"/>
              <a:t>control</a:t>
            </a:r>
          </a:p>
          <a:p>
            <a:pPr>
              <a:buNone/>
            </a:pPr>
            <a:endParaRPr lang="en-US" b="1" dirty="0" smtClean="0"/>
          </a:p>
          <a:p>
            <a:pPr>
              <a:buNone/>
            </a:pPr>
            <a:r>
              <a:rPr lang="en-US" b="1" dirty="0" smtClean="0"/>
              <a:t>&gt; Azure </a:t>
            </a:r>
            <a:r>
              <a:rPr lang="en-US" b="1" dirty="0" smtClean="0"/>
              <a:t>Artifacts</a:t>
            </a:r>
            <a:r>
              <a:rPr lang="en-US" dirty="0" smtClean="0"/>
              <a:t> – allows the teams to easily package the dependencies and other artifacts required for the application deployment and its functionality, thus making it easier to publish and consume the application. There can be different kinds of artifacts such as – Build Artifacts, Maven, </a:t>
            </a:r>
            <a:r>
              <a:rPr lang="en-US" dirty="0" err="1" smtClean="0"/>
              <a:t>Npm</a:t>
            </a:r>
            <a:r>
              <a:rPr lang="en-US" dirty="0" smtClean="0"/>
              <a:t>, </a:t>
            </a:r>
            <a:r>
              <a:rPr lang="en-US" dirty="0" err="1" smtClean="0"/>
              <a:t>Nuget</a:t>
            </a:r>
            <a:r>
              <a:rPr lang="en-US" dirty="0" smtClean="0"/>
              <a:t>, </a:t>
            </a:r>
            <a:r>
              <a:rPr lang="en-US" dirty="0" err="1" smtClean="0"/>
              <a:t>PyPI</a:t>
            </a:r>
            <a:r>
              <a:rPr lang="en-US" dirty="0" smtClean="0"/>
              <a:t>, Universal Packages, and Symbols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pPr>
              <a:buNone/>
            </a:pPr>
            <a:r>
              <a:rPr lang="en-US" b="1" dirty="0" smtClean="0"/>
              <a:t>&gt; Azure </a:t>
            </a:r>
            <a:r>
              <a:rPr lang="en-US" b="1" dirty="0" smtClean="0"/>
              <a:t>Test Plans</a:t>
            </a:r>
            <a:r>
              <a:rPr lang="en-US" dirty="0" smtClean="0"/>
              <a:t> – are a set of rich and powerful tools to test your application that includes manual/exploratory testing and continuous testing. They are easy to use, and browser-based test management solution providing all the capabilities required for different testing </a:t>
            </a:r>
            <a:r>
              <a:rPr lang="en-US" dirty="0" smtClean="0"/>
              <a:t>methodologies.</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Azure </a:t>
            </a:r>
            <a:r>
              <a:rPr lang="en-US" b="1" dirty="0" err="1" smtClean="0">
                <a:solidFill>
                  <a:srgbClr val="C00000"/>
                </a:solidFill>
              </a:rPr>
              <a:t>Devops</a:t>
            </a:r>
            <a:r>
              <a:rPr lang="en-US" b="1" dirty="0" smtClean="0">
                <a:solidFill>
                  <a:srgbClr val="C00000"/>
                </a:solidFill>
              </a:rPr>
              <a:t> Architecture</a:t>
            </a:r>
            <a:endParaRPr lang="en-US" b="1" dirty="0">
              <a:solidFill>
                <a:srgbClr val="C00000"/>
              </a:solidFill>
            </a:endParaRPr>
          </a:p>
        </p:txBody>
      </p:sp>
      <p:pic>
        <p:nvPicPr>
          <p:cNvPr id="5" name="Content Placeholder 3" descr="azure-devops archi.jpg"/>
          <p:cNvPicPr>
            <a:picLocks noChangeAspect="1"/>
          </p:cNvPicPr>
          <p:nvPr/>
        </p:nvPicPr>
        <p:blipFill>
          <a:blip r:embed="rId2"/>
          <a:stretch>
            <a:fillRect/>
          </a:stretch>
        </p:blipFill>
        <p:spPr>
          <a:xfrm>
            <a:off x="0" y="2438400"/>
            <a:ext cx="9144000" cy="5333999"/>
          </a:xfrm>
          <a:prstGeom prst="rect">
            <a:avLst/>
          </a:prstGeom>
        </p:spPr>
      </p:pic>
      <p:sp>
        <p:nvSpPr>
          <p:cNvPr id="6" name="Content Placeholder 5"/>
          <p:cNvSpPr>
            <a:spLocks noGrp="1"/>
          </p:cNvSpPr>
          <p:nvPr>
            <p:ph idx="1"/>
          </p:nvPr>
        </p:nvSpPr>
        <p:spPr/>
        <p:txBody>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b="1" dirty="0" smtClean="0">
                <a:solidFill>
                  <a:srgbClr val="C00000"/>
                </a:solidFill>
              </a:rPr>
              <a:t> </a:t>
            </a:r>
            <a:r>
              <a:rPr lang="en-US" b="1" dirty="0" smtClean="0">
                <a:solidFill>
                  <a:srgbClr val="C00000"/>
                </a:solidFill>
              </a:rPr>
              <a:t>Difference </a:t>
            </a:r>
            <a:r>
              <a:rPr lang="en-US" b="1" dirty="0" smtClean="0">
                <a:solidFill>
                  <a:srgbClr val="C00000"/>
                </a:solidFill>
              </a:rPr>
              <a:t>between self-hosted and Microsoft hosted </a:t>
            </a:r>
            <a:endParaRPr lang="en-US" dirty="0">
              <a:solidFill>
                <a:srgbClr val="C00000"/>
              </a:solidFill>
            </a:endParaRPr>
          </a:p>
        </p:txBody>
      </p:sp>
      <p:sp>
        <p:nvSpPr>
          <p:cNvPr id="3" name="Content Placeholder 2"/>
          <p:cNvSpPr>
            <a:spLocks noGrp="1"/>
          </p:cNvSpPr>
          <p:nvPr>
            <p:ph idx="1"/>
          </p:nvPr>
        </p:nvSpPr>
        <p:spPr>
          <a:xfrm>
            <a:off x="0" y="1600200"/>
            <a:ext cx="9144000" cy="5257800"/>
          </a:xfrm>
        </p:spPr>
        <p:txBody>
          <a:bodyPr>
            <a:normAutofit fontScale="92500" lnSpcReduction="10000"/>
          </a:bodyPr>
          <a:lstStyle/>
          <a:p>
            <a:pPr>
              <a:buFont typeface="Wingdings"/>
              <a:buChar char="Ø"/>
            </a:pPr>
            <a:r>
              <a:rPr lang="en-US" dirty="0" smtClean="0"/>
              <a:t>Self </a:t>
            </a:r>
            <a:r>
              <a:rPr lang="en-US" dirty="0" smtClean="0"/>
              <a:t>hosted agents runs on your in premises servers and MS also provides option to an agent which runs on their VM if you don't have any in </a:t>
            </a:r>
            <a:r>
              <a:rPr lang="en-US" dirty="0" err="1" smtClean="0"/>
              <a:t>prem</a:t>
            </a:r>
            <a:r>
              <a:rPr lang="en-US" dirty="0" smtClean="0"/>
              <a:t> </a:t>
            </a:r>
            <a:r>
              <a:rPr lang="en-US" dirty="0" smtClean="0"/>
              <a:t>servers.</a:t>
            </a:r>
          </a:p>
          <a:p>
            <a:pPr>
              <a:buFont typeface="Wingdings"/>
              <a:buChar char="Ø"/>
            </a:pPr>
            <a:endParaRPr lang="en-US" dirty="0" smtClean="0"/>
          </a:p>
          <a:p>
            <a:pPr>
              <a:buFont typeface="Wingdings"/>
              <a:buChar char="Ø"/>
            </a:pPr>
            <a:r>
              <a:rPr lang="en-US" dirty="0" smtClean="0"/>
              <a:t>Self-hosted </a:t>
            </a:r>
            <a:r>
              <a:rPr lang="en-US" dirty="0" smtClean="0"/>
              <a:t>can be easily customized to your need and it is simple to </a:t>
            </a:r>
            <a:r>
              <a:rPr lang="en-US" dirty="0" smtClean="0"/>
              <a:t>run.</a:t>
            </a:r>
          </a:p>
          <a:p>
            <a:pPr>
              <a:buFont typeface="Wingdings"/>
              <a:buChar char="Ø"/>
            </a:pPr>
            <a:endParaRPr lang="en-US" dirty="0" smtClean="0"/>
          </a:p>
          <a:p>
            <a:pPr>
              <a:buFont typeface="Wingdings"/>
              <a:buChar char="Ø"/>
            </a:pPr>
            <a:r>
              <a:rPr lang="en-US" dirty="0" smtClean="0"/>
              <a:t>So </a:t>
            </a:r>
            <a:r>
              <a:rPr lang="en-US" dirty="0" smtClean="0"/>
              <a:t>I would prefer self hosted agent as it give unrestricted access to all in </a:t>
            </a:r>
            <a:r>
              <a:rPr lang="en-US" dirty="0" err="1" smtClean="0"/>
              <a:t>prem</a:t>
            </a:r>
            <a:r>
              <a:rPr lang="en-US" dirty="0" smtClean="0"/>
              <a:t> resource which may be blocked by firewall in case of using MS agent unless we set FW rules.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fontScale="90000"/>
          </a:bodyPr>
          <a:lstStyle/>
          <a:p>
            <a:r>
              <a:rPr lang="en-US" b="1" dirty="0" smtClean="0">
                <a:solidFill>
                  <a:srgbClr val="C00000"/>
                </a:solidFill>
              </a:rPr>
              <a:t>Create and manage agent pools</a:t>
            </a:r>
            <a:br>
              <a:rPr lang="en-US" b="1" dirty="0" smtClean="0">
                <a:solidFill>
                  <a:srgbClr val="C00000"/>
                </a:solidFill>
              </a:rPr>
            </a:br>
            <a:r>
              <a:rPr lang="en-US" dirty="0" smtClean="0">
                <a:solidFill>
                  <a:srgbClr val="C00000"/>
                </a:solidFill>
              </a:rPr>
              <a:t/>
            </a:r>
            <a:br>
              <a:rPr lang="en-US"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a:xfrm>
            <a:off x="0" y="1219200"/>
            <a:ext cx="9144000" cy="5638800"/>
          </a:xfrm>
        </p:spPr>
        <p:txBody>
          <a:bodyPr>
            <a:normAutofit fontScale="92500"/>
          </a:bodyPr>
          <a:lstStyle/>
          <a:p>
            <a:r>
              <a:rPr lang="en-US" sz="2800" dirty="0" smtClean="0"/>
              <a:t>An agent pool is a collection of agents. Instead of managing each </a:t>
            </a:r>
            <a:r>
              <a:rPr lang="en-US" sz="2800" dirty="0" smtClean="0">
                <a:hlinkClick r:id="rId2"/>
              </a:rPr>
              <a:t>agent</a:t>
            </a:r>
            <a:r>
              <a:rPr lang="en-US" sz="2800" dirty="0" smtClean="0"/>
              <a:t> individually, you organize agents into agent pools. When you configure an agent, it is registered with a single pool, and when you create a pipeline, you specify the pool in which the pipeline runs. When you run the pipeline, it runs on an agent from that pool that meets the </a:t>
            </a:r>
            <a:r>
              <a:rPr lang="en-US" sz="2800" dirty="0" smtClean="0">
                <a:hlinkClick r:id="rId3"/>
              </a:rPr>
              <a:t>demands</a:t>
            </a:r>
            <a:r>
              <a:rPr lang="en-US" sz="2800" dirty="0" smtClean="0"/>
              <a:t> of the pipeline.</a:t>
            </a:r>
          </a:p>
          <a:p>
            <a:r>
              <a:rPr lang="en-US" sz="2800" dirty="0" smtClean="0"/>
              <a:t>In Azure Pipelines, pools are scoped to the entire organization; so you can share the agent machines across projects</a:t>
            </a:r>
            <a:r>
              <a:rPr lang="en-US" sz="2800" dirty="0" smtClean="0"/>
              <a:t>.</a:t>
            </a:r>
          </a:p>
          <a:p>
            <a:endParaRPr lang="en-US" sz="2800" dirty="0" smtClean="0"/>
          </a:p>
          <a:p>
            <a:pPr>
              <a:buNone/>
            </a:pPr>
            <a:r>
              <a:rPr lang="en-US" sz="2800" dirty="0" smtClean="0"/>
              <a:t>	Refer </a:t>
            </a:r>
            <a:r>
              <a:rPr lang="en-US" sz="2800" dirty="0" smtClean="0"/>
              <a:t>- https://docs.microsoft.com/en-us/azure/devops/pipelines/agents/pools-queues?view=azure-devops&amp;tabs=yaml%2Cbrowser</a:t>
            </a:r>
          </a:p>
          <a:p>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134</Words>
  <Application>Microsoft Office PowerPoint</Application>
  <PresentationFormat>On-screen Show (4:3)</PresentationFormat>
  <Paragraphs>22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Azure DevOps Features  </vt:lpstr>
      <vt:lpstr>Slide 2</vt:lpstr>
      <vt:lpstr>Slide 3</vt:lpstr>
      <vt:lpstr>Azure Devops Architecture</vt:lpstr>
      <vt:lpstr> Difference between self-hosted and Microsoft hosted </vt:lpstr>
      <vt:lpstr>Create and manage agent pools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DevOps Features  </dc:title>
  <dc:creator>Cloud</dc:creator>
  <cp:lastModifiedBy>Lenovo</cp:lastModifiedBy>
  <cp:revision>3</cp:revision>
  <dcterms:created xsi:type="dcterms:W3CDTF">2006-08-16T00:00:00Z</dcterms:created>
  <dcterms:modified xsi:type="dcterms:W3CDTF">2022-07-14T10:20:36Z</dcterms:modified>
</cp:coreProperties>
</file>