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5" r:id="rId9"/>
    <p:sldId id="267" r:id="rId10"/>
    <p:sldId id="268" r:id="rId11"/>
    <p:sldId id="266" r:id="rId12"/>
    <p:sldId id="263" r:id="rId13"/>
    <p:sldId id="264" r:id="rId14"/>
    <p:sldId id="269" r:id="rId15"/>
    <p:sldId id="270" r:id="rId16"/>
    <p:sldId id="273" r:id="rId17"/>
    <p:sldId id="272"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1295399"/>
          </a:xfrm>
        </p:spPr>
        <p:txBody>
          <a:bodyPr>
            <a:normAutofit fontScale="90000"/>
          </a:bodyPr>
          <a:lstStyle/>
          <a:p>
            <a:r>
              <a:rPr lang="en-US" b="1" u="sng" dirty="0" smtClean="0">
                <a:solidFill>
                  <a:srgbClr val="C00000"/>
                </a:solidFill>
              </a:rPr>
              <a:t>Transformation Planning</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Subtitle 2"/>
          <p:cNvSpPr>
            <a:spLocks noGrp="1"/>
          </p:cNvSpPr>
          <p:nvPr>
            <p:ph type="subTitle" idx="1"/>
          </p:nvPr>
        </p:nvSpPr>
        <p:spPr>
          <a:xfrm>
            <a:off x="0" y="1676400"/>
            <a:ext cx="9144000" cy="5181600"/>
          </a:xfrm>
        </p:spPr>
        <p:txBody>
          <a:bodyPr>
            <a:normAutofit fontScale="85000" lnSpcReduction="20000"/>
          </a:bodyPr>
          <a:lstStyle/>
          <a:p>
            <a:pPr algn="l"/>
            <a:r>
              <a:rPr lang="en-US" b="1" dirty="0" smtClean="0">
                <a:solidFill>
                  <a:schemeClr val="tx1"/>
                </a:solidFill>
              </a:rPr>
              <a:t>1. </a:t>
            </a:r>
            <a:r>
              <a:rPr lang="en-US" sz="3100" b="1" dirty="0" smtClean="0">
                <a:solidFill>
                  <a:schemeClr val="tx1"/>
                </a:solidFill>
              </a:rPr>
              <a:t>Identifying and addressing your organization’s infrastructure needs</a:t>
            </a:r>
            <a:endParaRPr lang="en-US" sz="3100" dirty="0" smtClean="0">
              <a:solidFill>
                <a:schemeClr val="tx1"/>
              </a:solidFill>
            </a:endParaRPr>
          </a:p>
          <a:p>
            <a:pPr algn="l"/>
            <a:r>
              <a:rPr lang="en-US" sz="3100" b="1" dirty="0" smtClean="0">
                <a:solidFill>
                  <a:schemeClr val="tx1"/>
                </a:solidFill>
              </a:rPr>
              <a:t>2. Make a change plan</a:t>
            </a:r>
            <a:endParaRPr lang="en-US" sz="3100" dirty="0" smtClean="0">
              <a:solidFill>
                <a:schemeClr val="tx1"/>
              </a:solidFill>
            </a:endParaRPr>
          </a:p>
          <a:p>
            <a:pPr algn="l"/>
            <a:r>
              <a:rPr lang="en-US" sz="3100" b="1" dirty="0" smtClean="0">
                <a:solidFill>
                  <a:schemeClr val="tx1"/>
                </a:solidFill>
              </a:rPr>
              <a:t>3. Developing a good technical team</a:t>
            </a:r>
            <a:endParaRPr lang="en-US" sz="3100" dirty="0" smtClean="0">
              <a:solidFill>
                <a:schemeClr val="tx1"/>
              </a:solidFill>
            </a:endParaRPr>
          </a:p>
          <a:p>
            <a:pPr algn="l"/>
            <a:r>
              <a:rPr lang="en-US" sz="3100" b="1" dirty="0" smtClean="0">
                <a:solidFill>
                  <a:schemeClr val="tx1"/>
                </a:solidFill>
              </a:rPr>
              <a:t>4. Selecting appropriate tools</a:t>
            </a:r>
            <a:endParaRPr lang="en-US" sz="3100" dirty="0" smtClean="0">
              <a:solidFill>
                <a:schemeClr val="tx1"/>
              </a:solidFill>
            </a:endParaRPr>
          </a:p>
          <a:p>
            <a:pPr algn="l"/>
            <a:r>
              <a:rPr lang="en-US" sz="3100" b="1" dirty="0" smtClean="0">
                <a:solidFill>
                  <a:schemeClr val="tx1"/>
                </a:solidFill>
              </a:rPr>
              <a:t>5. Enhancing test automation and QA alignment</a:t>
            </a:r>
            <a:endParaRPr lang="en-US" sz="3100" dirty="0" smtClean="0">
              <a:solidFill>
                <a:schemeClr val="tx1"/>
              </a:solidFill>
            </a:endParaRPr>
          </a:p>
          <a:p>
            <a:pPr algn="l"/>
            <a:r>
              <a:rPr lang="en-US" sz="3100" b="1" dirty="0" smtClean="0">
                <a:solidFill>
                  <a:schemeClr val="tx1"/>
                </a:solidFill>
              </a:rPr>
              <a:t>6. Define clear short-term goals</a:t>
            </a:r>
            <a:endParaRPr lang="en-US" sz="3100" dirty="0" smtClean="0">
              <a:solidFill>
                <a:schemeClr val="tx1"/>
              </a:solidFill>
            </a:endParaRPr>
          </a:p>
          <a:p>
            <a:pPr algn="l"/>
            <a:r>
              <a:rPr lang="en-US" sz="3100" b="1" dirty="0" smtClean="0">
                <a:solidFill>
                  <a:schemeClr val="tx1"/>
                </a:solidFill>
              </a:rPr>
              <a:t>7. Developing containerized applications</a:t>
            </a:r>
            <a:endParaRPr lang="en-US" sz="3100" dirty="0" smtClean="0">
              <a:solidFill>
                <a:schemeClr val="tx1"/>
              </a:solidFill>
            </a:endParaRPr>
          </a:p>
          <a:p>
            <a:pPr algn="l"/>
            <a:r>
              <a:rPr lang="en-US" sz="3100" b="1" dirty="0" smtClean="0">
                <a:solidFill>
                  <a:schemeClr val="tx1"/>
                </a:solidFill>
              </a:rPr>
              <a:t>8. Automating infrastructure with CI/CD tools</a:t>
            </a:r>
            <a:endParaRPr lang="en-US" sz="3100" dirty="0" smtClean="0">
              <a:solidFill>
                <a:schemeClr val="tx1"/>
              </a:solidFill>
            </a:endParaRPr>
          </a:p>
          <a:p>
            <a:pPr algn="l"/>
            <a:r>
              <a:rPr lang="en-US" sz="3100" b="1" dirty="0" smtClean="0">
                <a:solidFill>
                  <a:schemeClr val="tx1"/>
                </a:solidFill>
              </a:rPr>
              <a:t>9. Establish workflows and promote collaboration</a:t>
            </a:r>
            <a:endParaRPr lang="en-US" sz="3100" dirty="0" smtClean="0">
              <a:solidFill>
                <a:schemeClr val="tx1"/>
              </a:solidFill>
            </a:endParaRPr>
          </a:p>
          <a:p>
            <a:pPr algn="l"/>
            <a:r>
              <a:rPr lang="en-US" sz="3100" b="1" dirty="0" smtClean="0">
                <a:solidFill>
                  <a:schemeClr val="tx1"/>
                </a:solidFill>
              </a:rPr>
              <a:t>10. Track and evaluate performance metrics</a:t>
            </a:r>
            <a:endParaRPr lang="en-US" sz="3100" dirty="0" smtClean="0">
              <a:solidFill>
                <a:schemeClr val="tx1"/>
              </a:solidFill>
            </a:endParaRPr>
          </a:p>
          <a:p>
            <a:pPr algn="l"/>
            <a:r>
              <a:rPr lang="en-US" sz="3100" b="1" dirty="0" smtClean="0">
                <a:solidFill>
                  <a:schemeClr val="tx1"/>
                </a:solidFill>
              </a:rPr>
              <a:t>11. Examine your </a:t>
            </a:r>
            <a:r>
              <a:rPr lang="en-US" sz="3100" b="1" dirty="0" err="1" smtClean="0">
                <a:solidFill>
                  <a:schemeClr val="tx1"/>
                </a:solidFill>
              </a:rPr>
              <a:t>DevOps</a:t>
            </a:r>
            <a:r>
              <a:rPr lang="en-US" sz="3100" b="1" dirty="0" smtClean="0">
                <a:solidFill>
                  <a:schemeClr val="tx1"/>
                </a:solidFill>
              </a:rPr>
              <a:t> strategy’s efficacy</a:t>
            </a:r>
            <a:endParaRPr lang="en-US" sz="3100" dirty="0" smtClean="0">
              <a:solidFill>
                <a:schemeClr val="tx1"/>
              </a:solidFill>
            </a:endParaRPr>
          </a:p>
          <a:p>
            <a:pPr algn="l"/>
            <a:r>
              <a:rPr lang="en-US" sz="3100" b="1" dirty="0" smtClean="0">
                <a:solidFill>
                  <a:schemeClr val="tx1"/>
                </a:solidFill>
              </a:rPr>
              <a:t>12. Identify a tech or implementation partner</a:t>
            </a:r>
            <a:endParaRPr lang="en-US" sz="3100"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fontScale="90000"/>
          </a:bodyPr>
          <a:lstStyle/>
          <a:p>
            <a:r>
              <a:rPr lang="en-US" b="1" dirty="0" smtClean="0">
                <a:solidFill>
                  <a:srgbClr val="C00000"/>
                </a:solidFill>
              </a:rPr>
              <a:t>9. Establish workflows and promote collaboration</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905000"/>
            <a:ext cx="9144000" cy="4953000"/>
          </a:xfrm>
        </p:spPr>
        <p:txBody>
          <a:bodyPr>
            <a:normAutofit fontScale="92500" lnSpcReduction="20000"/>
          </a:bodyPr>
          <a:lstStyle/>
          <a:p>
            <a:pPr>
              <a:buNone/>
            </a:pPr>
            <a:r>
              <a:rPr lang="en-US" dirty="0" smtClean="0"/>
              <a:t>	The </a:t>
            </a:r>
            <a:r>
              <a:rPr lang="en-US" dirty="0" smtClean="0"/>
              <a:t>entire team should be involved from the beginning of the project’s requirements specification to the creation, testing, and deployment of the final product. Working as a team reduces the risk of errors and failure. Leveraging team knowledge will help us better address current issues and accelerate </a:t>
            </a:r>
            <a:r>
              <a:rPr lang="en-US" dirty="0" err="1" smtClean="0"/>
              <a:t>DevOps</a:t>
            </a:r>
            <a:r>
              <a:rPr lang="en-US" dirty="0" smtClean="0"/>
              <a:t> transformation. </a:t>
            </a:r>
            <a:endParaRPr lang="en-US" dirty="0" smtClean="0"/>
          </a:p>
          <a:p>
            <a:pPr>
              <a:buNone/>
            </a:pPr>
            <a:r>
              <a:rPr lang="en-US" dirty="0" smtClean="0"/>
              <a:t>	</a:t>
            </a:r>
            <a:r>
              <a:rPr lang="en-US" dirty="0" smtClean="0"/>
              <a:t>Create </a:t>
            </a:r>
            <a:r>
              <a:rPr lang="en-US" dirty="0" smtClean="0"/>
              <a:t>workflows and assign them to team members. Keep track of your progress with regular check-ins. Make use of visual cues to help your </a:t>
            </a:r>
            <a:r>
              <a:rPr lang="en-US" dirty="0" err="1" smtClean="0"/>
              <a:t>DevOps</a:t>
            </a:r>
            <a:r>
              <a:rPr lang="en-US" dirty="0" smtClean="0"/>
              <a:t> teams navigate and comprehend your roadmap. This improves team communication and data accessibility, speeding up development and deployment.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fontScale="90000"/>
          </a:bodyPr>
          <a:lstStyle/>
          <a:p>
            <a:r>
              <a:rPr lang="en-US" b="1" dirty="0" smtClean="0">
                <a:solidFill>
                  <a:srgbClr val="C00000"/>
                </a:solidFill>
              </a:rPr>
              <a:t>10. Track and evaluate performance metrics</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981200"/>
            <a:ext cx="9144000" cy="4876800"/>
          </a:xfrm>
        </p:spPr>
        <p:txBody>
          <a:bodyPr>
            <a:normAutofit/>
          </a:bodyPr>
          <a:lstStyle/>
          <a:p>
            <a:pPr>
              <a:buNone/>
            </a:pPr>
            <a:r>
              <a:rPr lang="en-US" sz="2800" dirty="0" smtClean="0"/>
              <a:t>	The </a:t>
            </a:r>
            <a:r>
              <a:rPr lang="en-US" sz="2800" dirty="0" smtClean="0"/>
              <a:t>key objectives of </a:t>
            </a:r>
            <a:r>
              <a:rPr lang="en-US" sz="2800" dirty="0" err="1" smtClean="0"/>
              <a:t>DevOps</a:t>
            </a:r>
            <a:r>
              <a:rPr lang="en-US" sz="2800" dirty="0" smtClean="0"/>
              <a:t> transformation are speed, quality, and business agility. Teams must collect, analyze, and measure metrics that are aligned with the critical business goals and Key Performance Indicators (KPIs). Overall </a:t>
            </a:r>
            <a:r>
              <a:rPr lang="en-US" sz="2800" dirty="0" err="1" smtClean="0"/>
              <a:t>DevOps</a:t>
            </a:r>
            <a:r>
              <a:rPr lang="en-US" sz="2800" dirty="0" smtClean="0"/>
              <a:t> performance is measured by Lead Time for changes (LT), Deployment Frequency (DF), Change Failure Rate (CFR) , and Mean Time To Repair (MTTR) – DORA Metrics. These metrics help </a:t>
            </a:r>
            <a:r>
              <a:rPr lang="en-US" sz="2800" dirty="0" err="1" smtClean="0"/>
              <a:t>DevOps</a:t>
            </a:r>
            <a:r>
              <a:rPr lang="en-US" sz="2800" dirty="0" smtClean="0"/>
              <a:t> teams identify their performance and areas for continuous improvement by increasing visibility and predictability over the software development pipeline.</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r>
              <a:rPr lang="en-US" b="1" dirty="0" smtClean="0">
                <a:solidFill>
                  <a:srgbClr val="C00000"/>
                </a:solidFill>
              </a:rPr>
              <a:t>11. Examine your </a:t>
            </a:r>
            <a:r>
              <a:rPr lang="en-US" b="1" dirty="0" err="1" smtClean="0">
                <a:solidFill>
                  <a:srgbClr val="C00000"/>
                </a:solidFill>
              </a:rPr>
              <a:t>DevOps</a:t>
            </a:r>
            <a:r>
              <a:rPr lang="en-US" b="1" dirty="0" smtClean="0">
                <a:solidFill>
                  <a:srgbClr val="C00000"/>
                </a:solidFill>
              </a:rPr>
              <a:t> strategy’s efficacy</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2286000"/>
            <a:ext cx="9144000" cy="4572000"/>
          </a:xfrm>
        </p:spPr>
        <p:txBody>
          <a:bodyPr/>
          <a:lstStyle/>
          <a:p>
            <a:pPr>
              <a:buNone/>
            </a:pPr>
            <a:r>
              <a:rPr lang="en-US" dirty="0" smtClean="0"/>
              <a:t>	A </a:t>
            </a:r>
            <a:r>
              <a:rPr lang="en-US" dirty="0" smtClean="0"/>
              <a:t>well-designed </a:t>
            </a:r>
            <a:r>
              <a:rPr lang="en-US" dirty="0" err="1" smtClean="0"/>
              <a:t>DevOps</a:t>
            </a:r>
            <a:r>
              <a:rPr lang="en-US" dirty="0" smtClean="0"/>
              <a:t> transformation roadmap offers a lot of potential. Monitor your team’s progress to make sure they’re on the right path. While evaluating the success of your roadmap, look for ways to ensure that all your development and operations teams are aligned with the high-level goals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1"/>
            <a:ext cx="9144000" cy="2438400"/>
          </a:xfrm>
        </p:spPr>
        <p:txBody>
          <a:bodyPr>
            <a:normAutofit fontScale="90000"/>
          </a:bodyPr>
          <a:lstStyle/>
          <a:p>
            <a:r>
              <a:rPr lang="en-US" b="1" dirty="0" smtClean="0">
                <a:solidFill>
                  <a:srgbClr val="C00000"/>
                </a:solidFill>
              </a:rPr>
              <a:t>12. Identify a tech or implementation partner</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Subtitle 2"/>
          <p:cNvSpPr>
            <a:spLocks noGrp="1"/>
          </p:cNvSpPr>
          <p:nvPr>
            <p:ph type="subTitle" idx="1"/>
          </p:nvPr>
        </p:nvSpPr>
        <p:spPr>
          <a:xfrm>
            <a:off x="0" y="2362200"/>
            <a:ext cx="9144000" cy="4495800"/>
          </a:xfrm>
        </p:spPr>
        <p:txBody>
          <a:bodyPr>
            <a:normAutofit/>
          </a:bodyPr>
          <a:lstStyle/>
          <a:p>
            <a:pPr algn="just"/>
            <a:r>
              <a:rPr lang="en-US" sz="2800" dirty="0" smtClean="0">
                <a:solidFill>
                  <a:schemeClr val="tx1"/>
                </a:solidFill>
              </a:rPr>
              <a:t>Just like any other technology adoption, </a:t>
            </a:r>
            <a:r>
              <a:rPr lang="en-US" sz="2800" dirty="0" err="1" smtClean="0">
                <a:solidFill>
                  <a:schemeClr val="tx1"/>
                </a:solidFill>
              </a:rPr>
              <a:t>DevOps</a:t>
            </a:r>
            <a:r>
              <a:rPr lang="en-US" sz="2800" dirty="0" smtClean="0">
                <a:solidFill>
                  <a:schemeClr val="tx1"/>
                </a:solidFill>
              </a:rPr>
              <a:t> transformation also requires a well-thought-out roadmap and choosing tools that integrate well with the current tech stack and the future needs. If you are new to </a:t>
            </a:r>
            <a:r>
              <a:rPr lang="en-US" sz="2800" dirty="0" err="1" smtClean="0">
                <a:solidFill>
                  <a:schemeClr val="tx1"/>
                </a:solidFill>
              </a:rPr>
              <a:t>DevOps</a:t>
            </a:r>
            <a:r>
              <a:rPr lang="en-US" sz="2800" dirty="0" smtClean="0">
                <a:solidFill>
                  <a:schemeClr val="tx1"/>
                </a:solidFill>
              </a:rPr>
              <a:t> or don’t want to risk it at the cost of your resources and expected outcomes, it is always suggested to find a technology partner, preferably someone who has executed multiple </a:t>
            </a:r>
            <a:r>
              <a:rPr lang="en-US" sz="2800" dirty="0" err="1" smtClean="0">
                <a:solidFill>
                  <a:schemeClr val="tx1"/>
                </a:solidFill>
              </a:rPr>
              <a:t>DevOps</a:t>
            </a:r>
            <a:r>
              <a:rPr lang="en-US" sz="2800" dirty="0" smtClean="0">
                <a:solidFill>
                  <a:schemeClr val="tx1"/>
                </a:solidFill>
              </a:rPr>
              <a:t> transformations earlier. Check out our success stories to understand </a:t>
            </a:r>
            <a:r>
              <a:rPr lang="en-US" sz="2800" dirty="0" err="1" smtClean="0">
                <a:solidFill>
                  <a:schemeClr val="tx1"/>
                </a:solidFill>
              </a:rPr>
              <a:t>Qentelli’s</a:t>
            </a:r>
            <a:r>
              <a:rPr lang="en-US" sz="2800" dirty="0" smtClean="0">
                <a:solidFill>
                  <a:schemeClr val="tx1"/>
                </a:solidFill>
              </a:rPr>
              <a:t> transformational capabilities.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935162"/>
          </a:xfrm>
        </p:spPr>
        <p:txBody>
          <a:bodyPr>
            <a:normAutofit/>
          </a:bodyPr>
          <a:lstStyle/>
          <a:p>
            <a:r>
              <a:rPr lang="en-US" b="1" dirty="0" smtClean="0">
                <a:solidFill>
                  <a:srgbClr val="C00000"/>
                </a:solidFill>
              </a:rPr>
              <a:t>Project Selection &amp;Team </a:t>
            </a:r>
            <a:r>
              <a:rPr lang="en-US" b="1" dirty="0" smtClean="0">
                <a:solidFill>
                  <a:srgbClr val="C00000"/>
                </a:solidFill>
              </a:rPr>
              <a:t>Structures</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371600"/>
            <a:ext cx="9144000" cy="5486400"/>
          </a:xfrm>
        </p:spPr>
        <p:txBody>
          <a:bodyPr>
            <a:normAutofit/>
          </a:bodyPr>
          <a:lstStyle/>
          <a:p>
            <a:pPr algn="just">
              <a:buNone/>
            </a:pPr>
            <a:r>
              <a:rPr lang="en-US" b="1" dirty="0" smtClean="0"/>
              <a:t>	</a:t>
            </a:r>
            <a:r>
              <a:rPr lang="en-US" b="1" dirty="0" err="1" smtClean="0"/>
              <a:t>DevOps</a:t>
            </a:r>
            <a:r>
              <a:rPr lang="en-US" b="1" dirty="0" smtClean="0"/>
              <a:t> </a:t>
            </a:r>
            <a:r>
              <a:rPr lang="en-US" b="1" dirty="0" smtClean="0"/>
              <a:t>organizational model</a:t>
            </a:r>
          </a:p>
          <a:p>
            <a:pPr>
              <a:buNone/>
            </a:pPr>
            <a:r>
              <a:rPr lang="en-US" dirty="0" smtClean="0"/>
              <a:t>	</a:t>
            </a:r>
            <a:r>
              <a:rPr lang="en-US" sz="2400" dirty="0" smtClean="0"/>
              <a:t>The </a:t>
            </a:r>
            <a:r>
              <a:rPr lang="en-US" sz="2400" dirty="0" smtClean="0"/>
              <a:t>structure that is now most appreciated for </a:t>
            </a:r>
            <a:r>
              <a:rPr lang="en-US" sz="2400" dirty="0" err="1" smtClean="0"/>
              <a:t>DevOps</a:t>
            </a:r>
            <a:r>
              <a:rPr lang="en-US" sz="2400" dirty="0" smtClean="0"/>
              <a:t/>
            </a:r>
            <a:br>
              <a:rPr lang="en-US" sz="2400" dirty="0" smtClean="0"/>
            </a:br>
            <a:r>
              <a:rPr lang="en-US" sz="2400" dirty="0" smtClean="0"/>
              <a:t>organizations </a:t>
            </a:r>
            <a:r>
              <a:rPr lang="en-US" sz="2400" dirty="0" smtClean="0"/>
              <a:t>is a two-tier mode comprising:</a:t>
            </a:r>
          </a:p>
          <a:p>
            <a:endParaRPr lang="en-US" dirty="0" smtClean="0"/>
          </a:p>
          <a:p>
            <a:pPr>
              <a:buFont typeface="Wingdings"/>
              <a:buChar char="Ø"/>
            </a:pPr>
            <a:r>
              <a:rPr lang="en-US" sz="2800" b="1" dirty="0" smtClean="0"/>
              <a:t>Business </a:t>
            </a:r>
            <a:r>
              <a:rPr lang="en-US" sz="2800" b="1" dirty="0" smtClean="0"/>
              <a:t>System Teams </a:t>
            </a:r>
            <a:r>
              <a:rPr lang="en-US" sz="2400" dirty="0" smtClean="0"/>
              <a:t>who take full responsibility of the product lifecycle end-to-end, as well as managing business and end </a:t>
            </a:r>
            <a:r>
              <a:rPr lang="en-US" sz="2400" dirty="0" smtClean="0"/>
              <a:t>users.</a:t>
            </a:r>
          </a:p>
          <a:p>
            <a:pPr>
              <a:buFont typeface="Wingdings"/>
              <a:buChar char="Ø"/>
            </a:pPr>
            <a:r>
              <a:rPr lang="en-US" sz="2800" b="1" dirty="0" smtClean="0"/>
              <a:t>Platform </a:t>
            </a:r>
            <a:r>
              <a:rPr lang="en-US" sz="2800" b="1" dirty="0" smtClean="0"/>
              <a:t>Teams </a:t>
            </a:r>
            <a:r>
              <a:rPr lang="en-US" sz="2400" dirty="0" smtClean="0"/>
              <a:t>who manage the underlying platforms and infrastructure and present these as a self-service to business system teams via APIs.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b="1" dirty="0" err="1" smtClean="0">
                <a:solidFill>
                  <a:srgbClr val="C00000"/>
                </a:solidFill>
              </a:rPr>
              <a:t>DevOps</a:t>
            </a:r>
            <a:r>
              <a:rPr lang="en-US" b="1" dirty="0" smtClean="0">
                <a:solidFill>
                  <a:srgbClr val="C00000"/>
                </a:solidFill>
              </a:rPr>
              <a:t> team number</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752600"/>
            <a:ext cx="9144000" cy="5105400"/>
          </a:xfrm>
        </p:spPr>
        <p:txBody>
          <a:bodyPr>
            <a:normAutofit/>
          </a:bodyPr>
          <a:lstStyle/>
          <a:p>
            <a:pPr fontAlgn="base">
              <a:buNone/>
            </a:pPr>
            <a:r>
              <a:rPr lang="en-US" sz="2400" dirty="0" smtClean="0"/>
              <a:t>	The </a:t>
            </a:r>
            <a:r>
              <a:rPr lang="en-US" sz="2400" dirty="0" smtClean="0"/>
              <a:t>optimal size of a </a:t>
            </a:r>
            <a:r>
              <a:rPr lang="en-US" sz="2400" dirty="0" err="1" smtClean="0"/>
              <a:t>DevOps</a:t>
            </a:r>
            <a:r>
              <a:rPr lang="en-US" sz="2400" dirty="0" smtClean="0"/>
              <a:t> team is subject to debate. Of course, a small team is preferable for a few reasons</a:t>
            </a:r>
            <a:r>
              <a:rPr lang="en-US" sz="2400" dirty="0" smtClean="0"/>
              <a:t>:</a:t>
            </a:r>
          </a:p>
          <a:p>
            <a:pPr fontAlgn="base">
              <a:buNone/>
            </a:pPr>
            <a:endParaRPr lang="en-US" sz="2400" dirty="0" smtClean="0"/>
          </a:p>
          <a:p>
            <a:pPr fontAlgn="base">
              <a:buNone/>
            </a:pPr>
            <a:r>
              <a:rPr lang="en-US" sz="2400" dirty="0" smtClean="0"/>
              <a:t>&gt; Coordination </a:t>
            </a:r>
            <a:r>
              <a:rPr lang="en-US" sz="2400" dirty="0" smtClean="0"/>
              <a:t>is easier</a:t>
            </a:r>
          </a:p>
          <a:p>
            <a:pPr fontAlgn="base">
              <a:buNone/>
            </a:pPr>
            <a:r>
              <a:rPr lang="en-US" sz="2400" dirty="0" smtClean="0"/>
              <a:t>&gt; Decision </a:t>
            </a:r>
            <a:r>
              <a:rPr lang="en-US" sz="2400" dirty="0" smtClean="0"/>
              <a:t>making is not protracted</a:t>
            </a:r>
          </a:p>
          <a:p>
            <a:pPr fontAlgn="base">
              <a:buNone/>
            </a:pPr>
            <a:r>
              <a:rPr lang="en-US" sz="2400" dirty="0" smtClean="0"/>
              <a:t>	</a:t>
            </a:r>
          </a:p>
          <a:p>
            <a:pPr fontAlgn="base">
              <a:buNone/>
            </a:pPr>
            <a:r>
              <a:rPr lang="en-US" sz="2400" dirty="0" smtClean="0"/>
              <a:t>	</a:t>
            </a:r>
            <a:r>
              <a:rPr lang="en-US" sz="2400" dirty="0" smtClean="0"/>
              <a:t>However</a:t>
            </a:r>
            <a:r>
              <a:rPr lang="en-US" sz="2400" dirty="0" smtClean="0"/>
              <a:t>, the risk with small teams means that getting all the required expertise might be a challenge, and loss of a team member might significantly impair the team’s throughput. A general agreement is that team sizes should range between 5 and 12.</a:t>
            </a:r>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pPr fontAlgn="base"/>
            <a:r>
              <a:rPr lang="en-US" b="1" dirty="0" err="1" smtClean="0">
                <a:solidFill>
                  <a:srgbClr val="C00000"/>
                </a:solidFill>
              </a:rPr>
              <a:t>DevOps</a:t>
            </a:r>
            <a:r>
              <a:rPr lang="en-US" b="1" dirty="0" smtClean="0">
                <a:solidFill>
                  <a:srgbClr val="C00000"/>
                </a:solidFill>
              </a:rPr>
              <a:t> team roles</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676400"/>
            <a:ext cx="9144000" cy="5181600"/>
          </a:xfrm>
        </p:spPr>
        <p:txBody>
          <a:bodyPr>
            <a:noAutofit/>
          </a:bodyPr>
          <a:lstStyle/>
          <a:p>
            <a:pPr fontAlgn="base">
              <a:buFont typeface="Wingdings"/>
              <a:buChar char="Ø"/>
            </a:pPr>
            <a:r>
              <a:rPr lang="en-US" sz="2400" dirty="0" smtClean="0"/>
              <a:t>As </a:t>
            </a:r>
            <a:r>
              <a:rPr lang="en-US" sz="2400" dirty="0" smtClean="0"/>
              <a:t>the </a:t>
            </a:r>
            <a:r>
              <a:rPr lang="en-US" sz="2400" dirty="0" err="1" smtClean="0"/>
              <a:t>DevOps</a:t>
            </a:r>
            <a:r>
              <a:rPr lang="en-US" sz="2400" dirty="0" smtClean="0"/>
              <a:t> team is expected to have end-to-end responsibility of the service, some of the expected roles within the team </a:t>
            </a:r>
            <a:r>
              <a:rPr lang="en-US" sz="2400" dirty="0" smtClean="0"/>
              <a:t>include:</a:t>
            </a:r>
          </a:p>
          <a:p>
            <a:pPr fontAlgn="base">
              <a:buFont typeface="Wingdings"/>
              <a:buChar char="Ø"/>
            </a:pPr>
            <a:r>
              <a:rPr lang="en-US" sz="2400" dirty="0" smtClean="0"/>
              <a:t>The</a:t>
            </a:r>
            <a:r>
              <a:rPr lang="en-US" sz="2400" b="1" dirty="0" smtClean="0"/>
              <a:t> Product Owner</a:t>
            </a:r>
            <a:r>
              <a:rPr lang="en-US" sz="2400" dirty="0" smtClean="0"/>
              <a:t> manages the interaction with the customer to understand the requirements and work with the rest of the team to prioritize their delivery and incorporate </a:t>
            </a:r>
            <a:r>
              <a:rPr lang="en-US" sz="2400" dirty="0" smtClean="0"/>
              <a:t>feedback.</a:t>
            </a:r>
          </a:p>
          <a:p>
            <a:pPr fontAlgn="base">
              <a:buFont typeface="Wingdings"/>
              <a:buChar char="Ø"/>
            </a:pPr>
            <a:r>
              <a:rPr lang="en-US" sz="2400" dirty="0" smtClean="0"/>
              <a:t>The</a:t>
            </a:r>
            <a:r>
              <a:rPr lang="en-US" sz="2400" b="1" dirty="0" smtClean="0"/>
              <a:t> Team Lead </a:t>
            </a:r>
            <a:r>
              <a:rPr lang="en-US" sz="2400" dirty="0" smtClean="0"/>
              <a:t>provides oversight and guides the team based on the chosen approach (e.g. scrum, </a:t>
            </a:r>
            <a:r>
              <a:rPr lang="en-US" sz="2400" dirty="0" err="1" smtClean="0"/>
              <a:t>Kanban</a:t>
            </a:r>
            <a:r>
              <a:rPr lang="en-US" sz="2400" dirty="0" smtClean="0"/>
              <a:t>, lean etc.). Also facilitates coordination with other </a:t>
            </a:r>
            <a:r>
              <a:rPr lang="en-US" sz="2400" dirty="0" smtClean="0"/>
              <a:t>squads.</a:t>
            </a:r>
          </a:p>
          <a:p>
            <a:pPr fontAlgn="base">
              <a:buFont typeface="Wingdings"/>
              <a:buChar char="Ø"/>
            </a:pPr>
            <a:r>
              <a:rPr lang="en-US" sz="2400" dirty="0" smtClean="0"/>
              <a:t>The</a:t>
            </a:r>
            <a:r>
              <a:rPr lang="en-US" sz="2400" b="1" dirty="0" smtClean="0"/>
              <a:t> Solution Architect </a:t>
            </a:r>
            <a:r>
              <a:rPr lang="en-US" sz="2400" dirty="0" smtClean="0"/>
              <a:t>figures out how the requirements will be designed in line with the organization’s environment and existing systems</a:t>
            </a:r>
            <a:r>
              <a:rPr lang="en-US" sz="2400" dirty="0" smtClean="0"/>
              <a:t>.</a:t>
            </a: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95400"/>
            <a:ext cx="9144000" cy="5562600"/>
          </a:xfrm>
        </p:spPr>
        <p:txBody>
          <a:bodyPr>
            <a:normAutofit fontScale="77500" lnSpcReduction="20000"/>
          </a:bodyPr>
          <a:lstStyle/>
          <a:p>
            <a:pPr fontAlgn="base">
              <a:buFont typeface="Wingdings"/>
              <a:buChar char="Ø"/>
            </a:pPr>
            <a:r>
              <a:rPr lang="en-US" b="1" dirty="0" smtClean="0"/>
              <a:t>Developers</a:t>
            </a:r>
            <a:r>
              <a:rPr lang="en-US" b="1" dirty="0" smtClean="0"/>
              <a:t> </a:t>
            </a:r>
            <a:r>
              <a:rPr lang="en-US" dirty="0" smtClean="0"/>
              <a:t>translate the design into code, and are involved in supporting the code through testing and deployment</a:t>
            </a:r>
            <a:r>
              <a:rPr lang="en-US" dirty="0" smtClean="0"/>
              <a:t>.</a:t>
            </a:r>
          </a:p>
          <a:p>
            <a:pPr fontAlgn="base">
              <a:buNone/>
            </a:pPr>
            <a:endParaRPr lang="en-US" dirty="0" smtClean="0"/>
          </a:p>
          <a:p>
            <a:pPr fontAlgn="base">
              <a:buFont typeface="Wingdings"/>
              <a:buChar char="Ø"/>
            </a:pPr>
            <a:r>
              <a:rPr lang="en-US" b="1" dirty="0" smtClean="0"/>
              <a:t>Quality </a:t>
            </a:r>
            <a:r>
              <a:rPr lang="en-US" b="1" dirty="0" smtClean="0"/>
              <a:t>Assurance (QA)</a:t>
            </a:r>
            <a:r>
              <a:rPr lang="en-US" dirty="0" smtClean="0"/>
              <a:t> validates the product to ensure it meet both customer and organizational requirements throughout the development and deployment </a:t>
            </a:r>
            <a:r>
              <a:rPr lang="en-US" dirty="0" smtClean="0"/>
              <a:t>phases.</a:t>
            </a:r>
          </a:p>
          <a:p>
            <a:pPr fontAlgn="base">
              <a:buFont typeface="Wingdings"/>
              <a:buChar char="Ø"/>
            </a:pPr>
            <a:endParaRPr lang="en-US" dirty="0" smtClean="0"/>
          </a:p>
          <a:p>
            <a:pPr fontAlgn="base">
              <a:buFont typeface="Wingdings"/>
              <a:buChar char="Ø"/>
            </a:pPr>
            <a:r>
              <a:rPr lang="en-US" dirty="0" smtClean="0"/>
              <a:t>The</a:t>
            </a:r>
            <a:r>
              <a:rPr lang="en-US" b="1" dirty="0" smtClean="0"/>
              <a:t> Platform Engineer </a:t>
            </a:r>
            <a:r>
              <a:rPr lang="en-US" dirty="0" smtClean="0"/>
              <a:t>supports the platform teams to ensure that the environment supports the products effectively, and uses the tools provided to automate integration and </a:t>
            </a:r>
            <a:r>
              <a:rPr lang="en-US" dirty="0" smtClean="0"/>
              <a:t>deployment.</a:t>
            </a:r>
            <a:endParaRPr lang="en-US" dirty="0" smtClean="0"/>
          </a:p>
          <a:p>
            <a:pPr fontAlgn="base">
              <a:buFont typeface="Wingdings"/>
              <a:buChar char="Ø"/>
            </a:pPr>
            <a:endParaRPr lang="en-US" dirty="0" smtClean="0"/>
          </a:p>
          <a:p>
            <a:pPr fontAlgn="base">
              <a:buFont typeface="Wingdings"/>
              <a:buChar char="Ø"/>
            </a:pPr>
            <a:r>
              <a:rPr lang="en-US" dirty="0" smtClean="0"/>
              <a:t>Since </a:t>
            </a:r>
            <a:r>
              <a:rPr lang="en-US" dirty="0" smtClean="0"/>
              <a:t>every organization is different, the roles might be handled by individuals or be mixed, depending on the team’s capabilities. But as the team continues to work together, then cross-pollination will take place as knowledge and responsibilities are shared.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Migrating to Azure </a:t>
            </a:r>
            <a:r>
              <a:rPr lang="en-US" b="1" dirty="0" err="1" smtClean="0">
                <a:solidFill>
                  <a:srgbClr val="C00000"/>
                </a:solidFill>
              </a:rPr>
              <a:t>DevOps</a:t>
            </a:r>
            <a:endParaRPr lang="en-US" dirty="0">
              <a:solidFill>
                <a:srgbClr val="C00000"/>
              </a:solidFill>
            </a:endParaRPr>
          </a:p>
        </p:txBody>
      </p:sp>
      <p:sp>
        <p:nvSpPr>
          <p:cNvPr id="3" name="Content Placeholder 2"/>
          <p:cNvSpPr>
            <a:spLocks noGrp="1"/>
          </p:cNvSpPr>
          <p:nvPr>
            <p:ph idx="1"/>
          </p:nvPr>
        </p:nvSpPr>
        <p:spPr>
          <a:xfrm>
            <a:off x="0" y="1600200"/>
            <a:ext cx="9144000" cy="5257800"/>
          </a:xfrm>
        </p:spPr>
        <p:txBody>
          <a:bodyPr/>
          <a:lstStyle/>
          <a:p>
            <a:pPr>
              <a:buNone/>
            </a:pPr>
            <a:r>
              <a:rPr lang="en-US" dirty="0" smtClean="0"/>
              <a:t>There are multiple migration options are available in Azure , for more details.</a:t>
            </a:r>
          </a:p>
          <a:p>
            <a:pPr>
              <a:buNone/>
            </a:pPr>
            <a:endParaRPr lang="en-US" dirty="0" smtClean="0"/>
          </a:p>
          <a:p>
            <a:pPr>
              <a:buNone/>
            </a:pPr>
            <a:r>
              <a:rPr lang="en-US" dirty="0" smtClean="0"/>
              <a:t>	</a:t>
            </a:r>
            <a:r>
              <a:rPr lang="en-US" dirty="0" smtClean="0"/>
              <a:t>https</a:t>
            </a:r>
            <a:r>
              <a:rPr lang="en-US" dirty="0" smtClean="0"/>
              <a:t>://docs.microsoft.com/en-us/azure/devops/migrate/migrate-from-tfs?view=azure-devops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solidFill>
                  <a:srgbClr val="C00000"/>
                </a:solidFill>
              </a:rPr>
              <a:t>1. Identifying and addressing your organization’s infrastructure needs</a:t>
            </a:r>
            <a:r>
              <a:rPr lang="en-US" dirty="0" smtClean="0">
                <a:solidFill>
                  <a:srgbClr val="C00000"/>
                </a:solidFill>
              </a:rPr>
              <a:t/>
            </a:r>
            <a:br>
              <a:rPr lang="en-US" dirty="0" smtClean="0">
                <a:solidFill>
                  <a:srgbClr val="C00000"/>
                </a:solidFill>
              </a:rPr>
            </a:br>
            <a:endParaRPr lang="en-US" dirty="0"/>
          </a:p>
        </p:txBody>
      </p:sp>
      <p:sp>
        <p:nvSpPr>
          <p:cNvPr id="3" name="Content Placeholder 2"/>
          <p:cNvSpPr>
            <a:spLocks noGrp="1"/>
          </p:cNvSpPr>
          <p:nvPr>
            <p:ph idx="1"/>
          </p:nvPr>
        </p:nvSpPr>
        <p:spPr>
          <a:xfrm>
            <a:off x="0" y="1828800"/>
            <a:ext cx="9144000" cy="5029200"/>
          </a:xfrm>
        </p:spPr>
        <p:txBody>
          <a:bodyPr>
            <a:normAutofit/>
          </a:bodyPr>
          <a:lstStyle/>
          <a:p>
            <a:pPr>
              <a:buNone/>
            </a:pPr>
            <a:r>
              <a:rPr lang="en-US" sz="2800" dirty="0" smtClean="0"/>
              <a:t>     An </a:t>
            </a:r>
            <a:r>
              <a:rPr lang="en-US" sz="2800" dirty="0" smtClean="0"/>
              <a:t>in-depth understanding of your current business </a:t>
            </a:r>
            <a:r>
              <a:rPr lang="en-US" sz="2800" dirty="0" smtClean="0"/>
              <a:t>processes  is </a:t>
            </a:r>
            <a:r>
              <a:rPr lang="en-US" sz="2800" dirty="0" smtClean="0"/>
              <a:t>essential. It contributes to an organization’s infrastructure and strategic planning. It is necessary to have reliable and automated CI/CD pipelines to implement </a:t>
            </a:r>
            <a:r>
              <a:rPr lang="en-US" sz="2800" dirty="0" err="1" smtClean="0"/>
              <a:t>DevOps</a:t>
            </a:r>
            <a:r>
              <a:rPr lang="en-US" sz="2800" dirty="0" smtClean="0"/>
              <a:t> successfully. Continuous Integration and Continuous Delivery practices enable your </a:t>
            </a:r>
            <a:r>
              <a:rPr lang="en-US" sz="2800" dirty="0" err="1" smtClean="0"/>
              <a:t>DevOps</a:t>
            </a:r>
            <a:r>
              <a:rPr lang="en-US" sz="2800" dirty="0" smtClean="0"/>
              <a:t> teams to build a product in short, regular phases, allowing them to analyze and rectify issues, and then deploy these changes to production.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2. Make a change plan</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914400"/>
            <a:ext cx="9144000" cy="5943600"/>
          </a:xfrm>
        </p:spPr>
        <p:txBody>
          <a:bodyPr>
            <a:noAutofit/>
          </a:bodyPr>
          <a:lstStyle/>
          <a:p>
            <a:pPr>
              <a:buNone/>
            </a:pPr>
            <a:r>
              <a:rPr lang="en-US" sz="2400" dirty="0" smtClean="0"/>
              <a:t>	Before </a:t>
            </a:r>
            <a:r>
              <a:rPr lang="en-US" sz="2400" dirty="0" smtClean="0"/>
              <a:t>commencing a </a:t>
            </a:r>
            <a:r>
              <a:rPr lang="en-US" sz="2400" dirty="0" err="1" smtClean="0"/>
              <a:t>DevOps</a:t>
            </a:r>
            <a:r>
              <a:rPr lang="en-US" sz="2400" dirty="0" smtClean="0"/>
              <a:t> transformation, it is necessary to prepare a well-established plan. Understanding an organization’s drive for change and progress is essential. Your </a:t>
            </a:r>
            <a:r>
              <a:rPr lang="en-US" sz="2400" dirty="0" err="1" smtClean="0"/>
              <a:t>DevOps</a:t>
            </a:r>
            <a:r>
              <a:rPr lang="en-US" sz="2400" dirty="0" smtClean="0"/>
              <a:t> transformation plan should be driven by business objectives, not fear of losing out. To accomplish optimization and change support, we must identify the factors that impact the entire system. The roadmap should include all parts of the transformation journey and guide teams as they move ahead through the process.</a:t>
            </a:r>
          </a:p>
          <a:p>
            <a:pPr>
              <a:buNone/>
            </a:pPr>
            <a:r>
              <a:rPr lang="en-US" sz="2400" dirty="0" smtClean="0"/>
              <a:t>	At </a:t>
            </a:r>
            <a:r>
              <a:rPr lang="en-US" sz="2400" dirty="0" smtClean="0"/>
              <a:t>this stage, it is vital to ensure that the transformation’s goals and objectives are communicated throughout the organization; teams should have confidence in management’s support and transparency as they face the challenges that lie ahead. The ability to win individual trust is key to the success of the </a:t>
            </a:r>
            <a:r>
              <a:rPr lang="en-US" sz="2400" dirty="0" err="1" smtClean="0"/>
              <a:t>DevOps</a:t>
            </a:r>
            <a:r>
              <a:rPr lang="en-US" sz="2400" dirty="0" smtClean="0"/>
              <a:t> transformation process.</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3. Developing a good technical team</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447800"/>
            <a:ext cx="9144000" cy="5410200"/>
          </a:xfrm>
        </p:spPr>
        <p:txBody>
          <a:bodyPr>
            <a:normAutofit fontScale="70000" lnSpcReduction="20000"/>
          </a:bodyPr>
          <a:lstStyle/>
          <a:p>
            <a:pPr>
              <a:buNone/>
            </a:pPr>
            <a:r>
              <a:rPr lang="en-US" dirty="0" smtClean="0"/>
              <a:t>     Prior </a:t>
            </a:r>
            <a:r>
              <a:rPr lang="en-US" dirty="0" smtClean="0"/>
              <a:t>to implementing a new technology or process, it is important to identify available resources. One of the most crucial qualities a resource should possess is a desire to expand their knowledge base</a:t>
            </a:r>
            <a:r>
              <a:rPr lang="en-US" dirty="0" smtClean="0"/>
              <a:t>.</a:t>
            </a:r>
          </a:p>
          <a:p>
            <a:pPr>
              <a:buNone/>
            </a:pPr>
            <a:r>
              <a:rPr lang="en-US" dirty="0" smtClean="0"/>
              <a:t>	</a:t>
            </a:r>
            <a:r>
              <a:rPr lang="en-US" dirty="0" smtClean="0"/>
              <a:t/>
            </a:r>
            <a:br>
              <a:rPr lang="en-US" dirty="0" smtClean="0"/>
            </a:br>
            <a:r>
              <a:rPr lang="en-US" dirty="0" smtClean="0"/>
              <a:t>Make </a:t>
            </a:r>
            <a:r>
              <a:rPr lang="en-US" dirty="0" smtClean="0"/>
              <a:t>sure your team members are eager to learn new skills , no matter what business model you choose. They should be well-versed in the newest </a:t>
            </a:r>
            <a:r>
              <a:rPr lang="en-US" dirty="0" err="1" smtClean="0"/>
              <a:t>DevOps</a:t>
            </a:r>
            <a:r>
              <a:rPr lang="en-US" dirty="0" smtClean="0"/>
              <a:t> tools available on the market and ready to pick if a new one is discovered</a:t>
            </a:r>
            <a:r>
              <a:rPr lang="en-US" dirty="0" smtClean="0"/>
              <a:t>.</a:t>
            </a:r>
            <a:br>
              <a:rPr lang="en-US" dirty="0" smtClean="0"/>
            </a:br>
            <a:r>
              <a:rPr lang="en-US" dirty="0" smtClean="0"/>
              <a:t/>
            </a:r>
            <a:br>
              <a:rPr lang="en-US" dirty="0" smtClean="0"/>
            </a:br>
            <a:r>
              <a:rPr lang="en-US" dirty="0" smtClean="0"/>
              <a:t>It’s </a:t>
            </a:r>
            <a:r>
              <a:rPr lang="en-US" dirty="0" smtClean="0"/>
              <a:t>also essential for your </a:t>
            </a:r>
            <a:r>
              <a:rPr lang="en-US" dirty="0" err="1" smtClean="0"/>
              <a:t>DevOps</a:t>
            </a:r>
            <a:r>
              <a:rPr lang="en-US" dirty="0" smtClean="0"/>
              <a:t> team to think creatively when encountering complex scenarios and to have the patience to troubleshoot and debug a problem as many times as necessary to determine its root cause. The team will be responsible for all aspects of software delivery, from collecting requirements to preparing the implementation </a:t>
            </a:r>
            <a:r>
              <a:rPr lang="en-US" dirty="0" smtClean="0"/>
              <a:t>roadmap.</a:t>
            </a:r>
            <a:br>
              <a:rPr lang="en-US" dirty="0" smtClean="0"/>
            </a:br>
            <a:r>
              <a:rPr lang="en-US" dirty="0" smtClean="0"/>
              <a:t/>
            </a:r>
            <a:br>
              <a:rPr lang="en-US" dirty="0" smtClean="0"/>
            </a:br>
            <a:r>
              <a:rPr lang="en-US" dirty="0" smtClean="0"/>
              <a:t>It </a:t>
            </a:r>
            <a:r>
              <a:rPr lang="en-US" dirty="0" smtClean="0"/>
              <a:t>is critical to have the right people on board. A lack of knowledge is the most typical impediment to </a:t>
            </a:r>
            <a:r>
              <a:rPr lang="en-US" dirty="0" err="1" smtClean="0"/>
              <a:t>DevOps</a:t>
            </a:r>
            <a:r>
              <a:rPr lang="en-US" dirty="0" smtClean="0"/>
              <a:t> implementation</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4. Selecting appropriate tools</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2800" dirty="0" smtClean="0"/>
              <a:t>    With </a:t>
            </a:r>
            <a:r>
              <a:rPr lang="en-US" sz="2800" dirty="0" smtClean="0"/>
              <a:t>today’s plethora of top-notch </a:t>
            </a:r>
            <a:r>
              <a:rPr lang="en-US" sz="2800" dirty="0" err="1" smtClean="0"/>
              <a:t>DevOps</a:t>
            </a:r>
            <a:r>
              <a:rPr lang="en-US" sz="2800" dirty="0" smtClean="0"/>
              <a:t> tools, it’s easier than ever to create, test, and deploy programs reliably. But considering their rapid expansion, it’s also easy to become perplexed. To achieve a smooth </a:t>
            </a:r>
            <a:r>
              <a:rPr lang="en-US" sz="2800" dirty="0" err="1" smtClean="0"/>
              <a:t>DevOps</a:t>
            </a:r>
            <a:r>
              <a:rPr lang="en-US" sz="2800" dirty="0" smtClean="0"/>
              <a:t> transformation, it is necessary to choose the right tools that are compatible with your IT infrastructure. This will allow you to build a robust infrastructure with customized workflows and access controls that improve user experience and performance.</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b="1" dirty="0" smtClean="0">
                <a:solidFill>
                  <a:srgbClr val="C00000"/>
                </a:solidFill>
              </a:rPr>
              <a:t>5. Enhancing test automation and QA alignment</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981200"/>
            <a:ext cx="9144000" cy="4876800"/>
          </a:xfrm>
        </p:spPr>
        <p:txBody>
          <a:bodyPr>
            <a:normAutofit/>
          </a:bodyPr>
          <a:lstStyle/>
          <a:p>
            <a:pPr>
              <a:buNone/>
            </a:pPr>
            <a:r>
              <a:rPr lang="en-US" sz="2800" dirty="0" smtClean="0"/>
              <a:t>	Test </a:t>
            </a:r>
            <a:r>
              <a:rPr lang="en-US" sz="2800" dirty="0" smtClean="0"/>
              <a:t>automation speeds up delivery cycles, enhances quality, and broadens test coverage. This does not imply that you must automate every step. Before automating a test, determine the number of iterations it will take. This way, you’ll be able to recognize whether the effort required to automate a test is worthwhile or not. For post-launch issues to be resolved, the QA and development teams must be aligned. This alignment makes it easier to catch errors early and resolve issues prior to the next release.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6. Define clear short-term goals</a:t>
            </a:r>
            <a:endParaRPr lang="en-US" sz="4000" b="1" dirty="0">
              <a:solidFill>
                <a:srgbClr val="C00000"/>
              </a:solidFill>
            </a:endParaRPr>
          </a:p>
        </p:txBody>
      </p:sp>
      <p:sp>
        <p:nvSpPr>
          <p:cNvPr id="3" name="Content Placeholder 2"/>
          <p:cNvSpPr>
            <a:spLocks noGrp="1"/>
          </p:cNvSpPr>
          <p:nvPr>
            <p:ph idx="1"/>
          </p:nvPr>
        </p:nvSpPr>
        <p:spPr>
          <a:xfrm>
            <a:off x="0" y="1828800"/>
            <a:ext cx="9144000" cy="5029200"/>
          </a:xfrm>
        </p:spPr>
        <p:txBody>
          <a:bodyPr>
            <a:normAutofit/>
          </a:bodyPr>
          <a:lstStyle/>
          <a:p>
            <a:pPr>
              <a:buNone/>
            </a:pPr>
            <a:r>
              <a:rPr lang="en-US" sz="2800" dirty="0" smtClean="0"/>
              <a:t>	Begin </a:t>
            </a:r>
            <a:r>
              <a:rPr lang="en-US" sz="2800" dirty="0" smtClean="0"/>
              <a:t>your </a:t>
            </a:r>
            <a:r>
              <a:rPr lang="en-US" sz="2800" dirty="0" err="1" smtClean="0"/>
              <a:t>DevOps</a:t>
            </a:r>
            <a:r>
              <a:rPr lang="en-US" sz="2800" dirty="0" smtClean="0"/>
              <a:t> transformation journey with initiatives that are simpler, easier to implement, more valuable projects that can be deployed quickly. Choosing your initial project carefully will allow you to reach a broader audience. A typical alternative for early steps in implementing </a:t>
            </a:r>
            <a:r>
              <a:rPr lang="en-US" sz="2800" dirty="0" err="1" smtClean="0"/>
              <a:t>DevOps</a:t>
            </a:r>
            <a:r>
              <a:rPr lang="en-US" sz="2800" dirty="0" smtClean="0"/>
              <a:t> is to use web-enabled agile applications. These apps are built with a lean or agile mindset that supports </a:t>
            </a:r>
            <a:r>
              <a:rPr lang="en-US" sz="2800" dirty="0" err="1" smtClean="0"/>
              <a:t>DevOps</a:t>
            </a:r>
            <a:r>
              <a:rPr lang="en-US" sz="2800" dirty="0" smtClean="0"/>
              <a:t> mindset. For the greatest outcomes, don’t plan over three months in advance. The benefit of this approach is that you may maintain long-term focus and flexibility in your planning.</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667000"/>
          </a:xfrm>
        </p:spPr>
        <p:txBody>
          <a:bodyPr>
            <a:normAutofit fontScale="90000"/>
          </a:bodyPr>
          <a:lstStyle/>
          <a:p>
            <a:r>
              <a:rPr lang="en-US" b="1" dirty="0" smtClean="0">
                <a:solidFill>
                  <a:srgbClr val="C00000"/>
                </a:solidFill>
              </a:rPr>
              <a:t>7. Developing containerized applications</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981200"/>
            <a:ext cx="9144000" cy="4876800"/>
          </a:xfrm>
        </p:spPr>
        <p:txBody>
          <a:bodyPr>
            <a:normAutofit/>
          </a:bodyPr>
          <a:lstStyle/>
          <a:p>
            <a:pPr>
              <a:buNone/>
            </a:pPr>
            <a:r>
              <a:rPr lang="en-US" sz="2400" dirty="0" smtClean="0"/>
              <a:t>	</a:t>
            </a:r>
            <a:r>
              <a:rPr lang="en-US" sz="2400" dirty="0" smtClean="0"/>
              <a:t>Containerization </a:t>
            </a:r>
            <a:r>
              <a:rPr lang="en-US" sz="2400" dirty="0" smtClean="0"/>
              <a:t>is an efficient way for your software teams to create and deploy software applications in a rapid yet secure fashion. Containers isolate an executable file from other processes using well-known tools like Dockers and </a:t>
            </a:r>
            <a:r>
              <a:rPr lang="en-US" sz="2400" dirty="0" err="1" smtClean="0"/>
              <a:t>Kubernetes</a:t>
            </a:r>
            <a:r>
              <a:rPr lang="en-US" sz="2400" dirty="0" smtClean="0"/>
              <a:t>. They provide an environment that can trace an application from development to testing to production deployment, including code, dependencies, binaries, libraries, and other factors that your software requires.</a:t>
            </a:r>
          </a:p>
          <a:p>
            <a:pPr>
              <a:buNone/>
            </a:pPr>
            <a:r>
              <a:rPr lang="en-US" sz="2400" dirty="0" smtClean="0"/>
              <a:t>	Containers </a:t>
            </a:r>
            <a:r>
              <a:rPr lang="en-US" sz="2400" dirty="0" smtClean="0"/>
              <a:t>are better suited to </a:t>
            </a:r>
            <a:r>
              <a:rPr lang="en-US" sz="2400" dirty="0" err="1" smtClean="0"/>
              <a:t>microservice</a:t>
            </a:r>
            <a:r>
              <a:rPr lang="en-US" sz="2400" dirty="0" smtClean="0"/>
              <a:t> architectures than monolithic ones, in which your app is divided into multiple </a:t>
            </a:r>
            <a:r>
              <a:rPr lang="en-US" sz="2400" dirty="0" err="1" smtClean="0"/>
              <a:t>microservices</a:t>
            </a:r>
            <a:r>
              <a:rPr lang="en-US" sz="2400" dirty="0" smtClean="0"/>
              <a:t>. </a:t>
            </a:r>
            <a:r>
              <a:rPr lang="en-US" sz="2400" dirty="0" err="1" smtClean="0"/>
              <a:t>Microservices</a:t>
            </a:r>
            <a:r>
              <a:rPr lang="en-US" sz="2400" dirty="0" smtClean="0"/>
              <a:t> enable your </a:t>
            </a:r>
            <a:r>
              <a:rPr lang="en-US" sz="2400" dirty="0" err="1" smtClean="0"/>
              <a:t>DevOps</a:t>
            </a:r>
            <a:r>
              <a:rPr lang="en-US" sz="2400" dirty="0" smtClean="0"/>
              <a:t> team with optimum scalability, agility, easy automated testing, and rapid deployment.</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fontScale="90000"/>
          </a:bodyPr>
          <a:lstStyle/>
          <a:p>
            <a:r>
              <a:rPr lang="en-US" b="1" dirty="0" smtClean="0">
                <a:solidFill>
                  <a:srgbClr val="C00000"/>
                </a:solidFill>
              </a:rPr>
              <a:t>8. Automating infrastructure with CI/CD tools</a:t>
            </a:r>
            <a:br>
              <a:rPr lang="en-US" b="1" dirty="0" smtClean="0">
                <a:solidFill>
                  <a:srgbClr val="C00000"/>
                </a:solidFill>
              </a:rPr>
            </a:b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0" y="1828800"/>
            <a:ext cx="9144000" cy="5029200"/>
          </a:xfrm>
        </p:spPr>
        <p:txBody>
          <a:bodyPr>
            <a:normAutofit fontScale="85000" lnSpcReduction="20000"/>
          </a:bodyPr>
          <a:lstStyle/>
          <a:p>
            <a:pPr>
              <a:buNone/>
            </a:pPr>
            <a:r>
              <a:rPr lang="en-US" dirty="0" smtClean="0"/>
              <a:t>	Continuous </a:t>
            </a:r>
            <a:r>
              <a:rPr lang="en-US" dirty="0" smtClean="0"/>
              <a:t>Integration (CI) is a </a:t>
            </a:r>
            <a:r>
              <a:rPr lang="en-US" dirty="0" err="1" smtClean="0"/>
              <a:t>DevOps</a:t>
            </a:r>
            <a:r>
              <a:rPr lang="en-US" dirty="0" smtClean="0"/>
              <a:t> practice that involves the continuous merging of code changes into a central repository. Continuous Delivery (CD) comes after Continuous Integration. It makes it easier to distribute apps to test, staging, UAT and production environments. With the support of automated CI/CD, businesses can adapt to changing client requirements and ensure the quality of application changes</a:t>
            </a:r>
            <a:r>
              <a:rPr lang="en-US" dirty="0" smtClean="0"/>
              <a:t>.</a:t>
            </a:r>
            <a:br>
              <a:rPr lang="en-US" dirty="0" smtClean="0"/>
            </a:br>
            <a:endParaRPr lang="en-US" dirty="0" smtClean="0"/>
          </a:p>
          <a:p>
            <a:pPr>
              <a:buNone/>
            </a:pPr>
            <a:r>
              <a:rPr lang="en-US" dirty="0" smtClean="0"/>
              <a:t>	Infrastructure </a:t>
            </a:r>
            <a:r>
              <a:rPr lang="en-US" dirty="0" smtClean="0"/>
              <a:t>automation systems like </a:t>
            </a:r>
            <a:r>
              <a:rPr lang="en-US" dirty="0" err="1" smtClean="0"/>
              <a:t>Kubernetes</a:t>
            </a:r>
            <a:r>
              <a:rPr lang="en-US" dirty="0" smtClean="0"/>
              <a:t>, </a:t>
            </a:r>
            <a:r>
              <a:rPr lang="en-US" dirty="0" err="1" smtClean="0"/>
              <a:t>Ansible</a:t>
            </a:r>
            <a:r>
              <a:rPr lang="en-US" dirty="0" smtClean="0"/>
              <a:t>, Chef, or Puppet can be integrated with CI/CD solutions like Jenkins, Bamboo, or </a:t>
            </a:r>
            <a:r>
              <a:rPr lang="en-US" dirty="0" err="1" smtClean="0"/>
              <a:t>GoCD</a:t>
            </a:r>
            <a:r>
              <a:rPr lang="en-US" dirty="0" smtClean="0"/>
              <a:t> to address configuration management and deployment issues. These technologies build containers to be risk-tolerant through continuous monitoring and rolling software updates.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357</Words>
  <Application>Microsoft Office PowerPoint</Application>
  <PresentationFormat>On-screen Show (4:3)</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Transformation Planning </vt:lpstr>
      <vt:lpstr>1. Identifying and addressing your organization’s infrastructure needs </vt:lpstr>
      <vt:lpstr>2. Make a change plan </vt:lpstr>
      <vt:lpstr>3. Developing a good technical team </vt:lpstr>
      <vt:lpstr>4. Selecting appropriate tools </vt:lpstr>
      <vt:lpstr>5. Enhancing test automation and QA alignment </vt:lpstr>
      <vt:lpstr>6. Define clear short-term goals</vt:lpstr>
      <vt:lpstr>7. Developing containerized applications  </vt:lpstr>
      <vt:lpstr>8. Automating infrastructure with CI/CD tools  </vt:lpstr>
      <vt:lpstr>9. Establish workflows and promote collaboration  </vt:lpstr>
      <vt:lpstr>10. Track and evaluate performance metrics  </vt:lpstr>
      <vt:lpstr>11. Examine your DevOps strategy’s efficacy  </vt:lpstr>
      <vt:lpstr>12. Identify a tech or implementation partner  </vt:lpstr>
      <vt:lpstr>Project Selection &amp;Team Structures </vt:lpstr>
      <vt:lpstr>DevOps team number </vt:lpstr>
      <vt:lpstr>DevOps team roles  </vt:lpstr>
      <vt:lpstr>Slide 17</vt:lpstr>
      <vt:lpstr>Migrating to Azure DevOps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 Planning </dc:title>
  <dc:creator>Cloud</dc:creator>
  <cp:lastModifiedBy>Lenovo</cp:lastModifiedBy>
  <cp:revision>12</cp:revision>
  <dcterms:created xsi:type="dcterms:W3CDTF">2006-08-16T00:00:00Z</dcterms:created>
  <dcterms:modified xsi:type="dcterms:W3CDTF">2022-07-14T10:03:44Z</dcterms:modified>
</cp:coreProperties>
</file>