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Gadugi" panose="020B0502040204020203" pitchFamily="34" charset="0"/>
      <p:regular r:id="rId14"/>
      <p:bold r:id="rId15"/>
    </p:embeddedFont>
    <p:embeddedFont>
      <p:font typeface="Century Gothic" panose="020B0502020202020204" pitchFamily="3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varScale="1">
        <p:scale>
          <a:sx n="38" d="100"/>
          <a:sy n="38" d="100"/>
        </p:scale>
        <p:origin x="68"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cer\Downloads\Task%203_Final%20Content%20Data%20se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cer\Downloads\Task%203_Final%20Content%20Data%20se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3_Final Content Data set.csv]Sheet2!PivotTable1</c:name>
    <c:fmtId val="4"/>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3600" dirty="0"/>
              <a:t>Top 5 Categories</a:t>
            </a:r>
          </a:p>
        </c:rich>
      </c:tx>
      <c:layout>
        <c:manualLayout>
          <c:xMode val="edge"/>
          <c:yMode val="edge"/>
          <c:x val="0.35635881939715142"/>
          <c:y val="9.4082803058621253E-3"/>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gs>
                <a:gs pos="100000">
                  <a:schemeClr val="accent1">
                    <a:lumMod val="84000"/>
                  </a:schemeClr>
                </a:gs>
              </a:gsLst>
              <a:lin ang="5400000" scaled="1"/>
            </a:gradFill>
            <a:ln w="9525">
              <a:noFill/>
              <a:round/>
            </a:ln>
            <a:effectLst>
              <a:outerShdw blurRad="76200" dir="18900000" sy="23000" kx="-1200000" algn="bl" rotWithShape="0">
                <a:prstClr val="black">
                  <a:alpha val="20000"/>
                </a:prst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5561775592522234E-3"/>
          <c:y val="7.459214759313855E-2"/>
          <c:w val="0.93919798671519406"/>
          <c:h val="0.8845450103311554"/>
        </c:manualLayout>
      </c:layout>
      <c:barChart>
        <c:barDir val="col"/>
        <c:grouping val="clustered"/>
        <c:varyColors val="0"/>
        <c:ser>
          <c:idx val="0"/>
          <c:order val="0"/>
          <c:tx>
            <c:strRef>
              <c:f>Sheet2!$B$3</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Sheet2!$A$4:$A$9</c:f>
              <c:strCache>
                <c:ptCount val="5"/>
                <c:pt idx="0">
                  <c:v>animals</c:v>
                </c:pt>
                <c:pt idx="1">
                  <c:v>food</c:v>
                </c:pt>
                <c:pt idx="2">
                  <c:v>healthy eating</c:v>
                </c:pt>
                <c:pt idx="3">
                  <c:v>science</c:v>
                </c:pt>
                <c:pt idx="4">
                  <c:v>technology</c:v>
                </c:pt>
              </c:strCache>
            </c:strRef>
          </c:cat>
          <c:val>
            <c:numRef>
              <c:f>Sheet2!$B$4:$B$9</c:f>
              <c:numCache>
                <c:formatCode>General</c:formatCode>
                <c:ptCount val="5"/>
                <c:pt idx="0">
                  <c:v>1897</c:v>
                </c:pt>
                <c:pt idx="1">
                  <c:v>1699</c:v>
                </c:pt>
                <c:pt idx="2">
                  <c:v>1717</c:v>
                </c:pt>
                <c:pt idx="3">
                  <c:v>1796</c:v>
                </c:pt>
                <c:pt idx="4">
                  <c:v>1698</c:v>
                </c:pt>
              </c:numCache>
            </c:numRef>
          </c:val>
        </c:ser>
        <c:dLbls>
          <c:dLblPos val="inEnd"/>
          <c:showLegendKey val="0"/>
          <c:showVal val="1"/>
          <c:showCatName val="0"/>
          <c:showSerName val="0"/>
          <c:showPercent val="0"/>
          <c:showBubbleSize val="0"/>
        </c:dLbls>
        <c:gapWidth val="100"/>
        <c:overlap val="-24"/>
        <c:axId val="339158560"/>
        <c:axId val="339160128"/>
      </c:barChart>
      <c:catAx>
        <c:axId val="33915856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9160128"/>
        <c:crosses val="autoZero"/>
        <c:auto val="1"/>
        <c:lblAlgn val="ctr"/>
        <c:lblOffset val="100"/>
        <c:noMultiLvlLbl val="0"/>
      </c:catAx>
      <c:valAx>
        <c:axId val="339160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91585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3_Final Content Data set.csv]Sheet2!PivotTable1</c:name>
    <c:fmtId val="114"/>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Popularity Percentage share top 5 categories</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s>
    <c:plotArea>
      <c:layout/>
      <c:pieChart>
        <c:varyColors val="1"/>
        <c:ser>
          <c:idx val="0"/>
          <c:order val="0"/>
          <c:tx>
            <c:strRef>
              <c:f>Sheet2!$B$3</c:f>
              <c:strCache>
                <c:ptCount val="1"/>
                <c:pt idx="0">
                  <c:v>Total</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c:spPr>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c:spPr>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38100" dist="25400" dir="5400000" rotWithShape="0">
                  <a:srgbClr val="000000">
                    <a:alpha val="45000"/>
                  </a:srgbClr>
                </a:outerShdw>
              </a:effectLst>
            </c:spPr>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38100" dist="25400" dir="5400000" rotWithShape="0">
                  <a:srgbClr val="000000">
                    <a:alpha val="45000"/>
                  </a:srgbClr>
                </a:outerShdw>
              </a:effectLst>
            </c:spPr>
          </c:dPt>
          <c:dLbls>
            <c:dLbl>
              <c:idx val="0"/>
              <c:layout>
                <c:manualLayout>
                  <c:x val="-7.7556050304903396E-2"/>
                  <c:y val="9.8241918171053225E-2"/>
                </c:manualLayout>
              </c:layout>
              <c:tx>
                <c:rich>
                  <a:bodyPr rot="0" spcFirstLastPara="1" vertOverflow="clip" horzOverflow="clip" vert="horz" wrap="square" lIns="38100" tIns="19050" rIns="38100" bIns="19050" anchor="ctr" anchorCtr="1">
                    <a:noAutofit/>
                  </a:bodyPr>
                  <a:lstStyle/>
                  <a:p>
                    <a:pPr>
                      <a:defRPr sz="1197" b="0" i="0" u="none" strike="noStrike" kern="1200" baseline="0">
                        <a:solidFill>
                          <a:schemeClr val="dk2">
                            <a:lumMod val="75000"/>
                          </a:schemeClr>
                        </a:solidFill>
                        <a:latin typeface="+mn-lt"/>
                        <a:ea typeface="+mn-ea"/>
                        <a:cs typeface="+mn-cs"/>
                      </a:defRPr>
                    </a:pPr>
                    <a:fld id="{54D35F17-2BDA-4747-9E1A-D673D35623B5}" type="CATEGORYNAME">
                      <a:rPr lang="en-US" sz="2000"/>
                      <a:pPr>
                        <a:defRPr/>
                      </a:pPr>
                      <a:t>[CATEGORY NAME]</a:t>
                    </a:fld>
                    <a:r>
                      <a:rPr lang="en-US" sz="2000" baseline="0" dirty="0"/>
                      <a:t>
</a:t>
                    </a:r>
                    <a:fld id="{BB64B7AB-627F-4E8E-A977-2949C8089B28}" type="PERCENTAGE">
                      <a:rPr lang="en-US" sz="2000" baseline="0"/>
                      <a:pPr>
                        <a:defRPr/>
                      </a:pPr>
                      <a:t>[PERCENTAGE]</a:t>
                    </a:fld>
                    <a:endParaRPr lang="en-US" sz="2000" baseline="0" dirty="0"/>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4334423091211365"/>
                      <c:h val="0.13164113317357068"/>
                    </c:manualLayout>
                  </c15:layout>
                  <c15:dlblFieldTable/>
                  <c15:showDataLabelsRange val="0"/>
                </c:ext>
              </c:extLst>
            </c:dLbl>
            <c:dLbl>
              <c:idx val="1"/>
              <c:layout>
                <c:manualLayout>
                  <c:x val="-9.2258564950704294E-2"/>
                  <c:y val="-5.2090665543728092E-2"/>
                </c:manualLayout>
              </c:layout>
              <c:tx>
                <c:rich>
                  <a:bodyPr rot="0" spcFirstLastPara="1" vertOverflow="clip" horzOverflow="clip" vert="horz" wrap="square" lIns="38100" tIns="19050" rIns="38100" bIns="19050" anchor="ctr" anchorCtr="1">
                    <a:noAutofit/>
                  </a:bodyPr>
                  <a:lstStyle/>
                  <a:p>
                    <a:pPr>
                      <a:defRPr sz="1197" b="0" i="0" u="none" strike="noStrike" kern="1200" baseline="0">
                        <a:solidFill>
                          <a:schemeClr val="dk2">
                            <a:lumMod val="75000"/>
                          </a:schemeClr>
                        </a:solidFill>
                        <a:latin typeface="+mn-lt"/>
                        <a:ea typeface="+mn-ea"/>
                        <a:cs typeface="+mn-cs"/>
                      </a:defRPr>
                    </a:pPr>
                    <a:fld id="{B3BDBE49-FF9B-40A5-A446-3ECF628210A7}" type="CATEGORYNAME">
                      <a:rPr lang="en-US" sz="2400"/>
                      <a:pPr>
                        <a:defRPr/>
                      </a:pPr>
                      <a:t>[CATEGORY NAME]</a:t>
                    </a:fld>
                    <a:r>
                      <a:rPr lang="en-US" baseline="0" dirty="0"/>
                      <a:t>
</a:t>
                    </a:r>
                    <a:fld id="{E0B66919-5E6B-498E-BD35-C0217704D4C3}" type="PERCENTAGE">
                      <a:rPr lang="en-US" sz="2000" baseline="0"/>
                      <a:pPr>
                        <a:defRPr/>
                      </a:pPr>
                      <a:t>[PERCENTAGE]</a:t>
                    </a:fld>
                    <a:endParaRPr lang="en-US" baseline="0" dirty="0"/>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2203384578604776"/>
                      <c:h val="0.14804855232670164"/>
                    </c:manualLayout>
                  </c15:layout>
                  <c15:dlblFieldTable/>
                  <c15:showDataLabelsRange val="0"/>
                </c:ext>
              </c:extLst>
            </c:dLbl>
            <c:dLbl>
              <c:idx val="2"/>
              <c:layout>
                <c:manualLayout>
                  <c:x val="3.9308975365606423E-2"/>
                  <c:y val="-1.6823061285438527E-2"/>
                </c:manualLayout>
              </c:layout>
              <c:tx>
                <c:rich>
                  <a:bodyPr rot="0" spcFirstLastPara="1" vertOverflow="clip" horzOverflow="clip" vert="horz" wrap="square" lIns="38100" tIns="19050" rIns="38100" bIns="19050" anchor="ctr" anchorCtr="1">
                    <a:noAutofit/>
                  </a:bodyPr>
                  <a:lstStyle/>
                  <a:p>
                    <a:pPr>
                      <a:defRPr sz="1197" b="0" i="0" u="none" strike="noStrike" kern="1200" baseline="0">
                        <a:solidFill>
                          <a:schemeClr val="dk2">
                            <a:lumMod val="75000"/>
                          </a:schemeClr>
                        </a:solidFill>
                        <a:latin typeface="+mn-lt"/>
                        <a:ea typeface="+mn-ea"/>
                        <a:cs typeface="+mn-cs"/>
                      </a:defRPr>
                    </a:pPr>
                    <a:fld id="{9FBAFC71-2B45-4CBD-99B2-D76AC63093EB}" type="CATEGORYNAME">
                      <a:rPr lang="en-US" sz="1800"/>
                      <a:pPr>
                        <a:defRPr/>
                      </a:pPr>
                      <a:t>[CATEGORY NAME]</a:t>
                    </a:fld>
                    <a:r>
                      <a:rPr lang="en-US" sz="1800" baseline="0" dirty="0"/>
                      <a:t>
</a:t>
                    </a:r>
                    <a:fld id="{8844F385-826E-486C-86C2-B9210AEC764D}" type="PERCENTAGE">
                      <a:rPr lang="en-US" sz="1800" baseline="0"/>
                      <a:pPr>
                        <a:defRPr/>
                      </a:pPr>
                      <a:t>[PERCENTAGE]</a:t>
                    </a:fld>
                    <a:endParaRPr lang="en-US" sz="1800" baseline="0" dirty="0"/>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30072183218648463"/>
                      <c:h val="9.8634514579302654E-2"/>
                    </c:manualLayout>
                  </c15:layout>
                  <c15:dlblFieldTable/>
                  <c15:showDataLabelsRange val="0"/>
                </c:ext>
              </c:extLst>
            </c:dLbl>
            <c:dLbl>
              <c:idx val="3"/>
              <c:layout>
                <c:manualLayout>
                  <c:x val="-3.016062968546597E-2"/>
                  <c:y val="-1.8229209600671752E-2"/>
                </c:manualLayout>
              </c:layout>
              <c:tx>
                <c:rich>
                  <a:bodyPr rot="0" spcFirstLastPara="1" vertOverflow="clip" horzOverflow="clip" vert="horz" wrap="square" lIns="38100" tIns="19050" rIns="38100" bIns="19050" anchor="ctr" anchorCtr="1">
                    <a:noAutofit/>
                  </a:bodyPr>
                  <a:lstStyle/>
                  <a:p>
                    <a:pPr>
                      <a:defRPr sz="1197" b="0" i="0" u="none" strike="noStrike" kern="1200" baseline="0">
                        <a:solidFill>
                          <a:schemeClr val="dk2">
                            <a:lumMod val="75000"/>
                          </a:schemeClr>
                        </a:solidFill>
                        <a:latin typeface="+mn-lt"/>
                        <a:ea typeface="+mn-ea"/>
                        <a:cs typeface="+mn-cs"/>
                      </a:defRPr>
                    </a:pPr>
                    <a:fld id="{3C3CAB76-7EEA-461D-B1A5-23BFE98B2824}" type="CATEGORYNAME">
                      <a:rPr lang="en-US" sz="2400" dirty="0"/>
                      <a:pPr>
                        <a:defRPr/>
                      </a:pPr>
                      <a:t>[CATEGORY NAME]</a:t>
                    </a:fld>
                    <a:r>
                      <a:rPr lang="en-US" sz="2000" baseline="0" dirty="0"/>
                      <a:t>
</a:t>
                    </a:r>
                    <a:fld id="{60A540C4-680C-4865-B68E-4C8939648E3F}" type="PERCENTAGE">
                      <a:rPr lang="en-US" sz="2000" baseline="0" dirty="0"/>
                      <a:pPr>
                        <a:defRPr/>
                      </a:pPr>
                      <a:t>[PERCENTAGE]</a:t>
                    </a:fld>
                    <a:endParaRPr lang="en-US" sz="2000" baseline="0" dirty="0"/>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4543888887443871"/>
                      <c:h val="0.17048676794676546"/>
                    </c:manualLayout>
                  </c15:layout>
                  <c15:dlblFieldTable/>
                  <c15:showDataLabelsRange val="0"/>
                </c:ext>
              </c:extLst>
            </c:dLbl>
            <c:dLbl>
              <c:idx val="4"/>
              <c:layout>
                <c:manualLayout>
                  <c:x val="6.6066321618765966E-2"/>
                  <c:y val="0.10675721407698816"/>
                </c:manualLayout>
              </c:layout>
              <c:tx>
                <c:rich>
                  <a:bodyPr rot="0" spcFirstLastPara="1" vertOverflow="clip" horzOverflow="clip" vert="horz" wrap="square" lIns="38100" tIns="19050" rIns="38100" bIns="19050" anchor="ctr" anchorCtr="1">
                    <a:noAutofit/>
                  </a:bodyPr>
                  <a:lstStyle/>
                  <a:p>
                    <a:pPr>
                      <a:defRPr sz="1197" b="0" i="0" u="none" strike="noStrike" kern="1200" baseline="0">
                        <a:solidFill>
                          <a:schemeClr val="dk2">
                            <a:lumMod val="75000"/>
                          </a:schemeClr>
                        </a:solidFill>
                        <a:latin typeface="+mn-lt"/>
                        <a:ea typeface="+mn-ea"/>
                        <a:cs typeface="+mn-cs"/>
                      </a:defRPr>
                    </a:pPr>
                    <a:fld id="{38FF92D4-BCC8-46EE-924A-CF391004098E}" type="CATEGORYNAME">
                      <a:rPr lang="en-US" sz="2000"/>
                      <a:pPr>
                        <a:defRPr/>
                      </a:pPr>
                      <a:t>[CATEGORY NAME]</a:t>
                    </a:fld>
                    <a:r>
                      <a:rPr lang="en-US" sz="2000" baseline="0" dirty="0"/>
                      <a:t>
</a:t>
                    </a:r>
                    <a:fld id="{D8C7C238-B021-4229-BDFB-DADF0703A0C6}" type="PERCENTAGE">
                      <a:rPr lang="en-US" sz="2000" baseline="0"/>
                      <a:pPr>
                        <a:defRPr/>
                      </a:pPr>
                      <a:t>[PERCENTAGE]</a:t>
                    </a:fld>
                    <a:endParaRPr lang="en-US" sz="2000" baseline="0" dirty="0"/>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026729583041797"/>
                      <c:h val="0.13052864657501007"/>
                    </c:manualLayout>
                  </c15:layout>
                  <c15:dlblFieldTable/>
                  <c15:showDataLabelsRange val="0"/>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Sheet2!$A$4:$A$9</c:f>
              <c:strCache>
                <c:ptCount val="5"/>
                <c:pt idx="0">
                  <c:v>animals</c:v>
                </c:pt>
                <c:pt idx="1">
                  <c:v>food</c:v>
                </c:pt>
                <c:pt idx="2">
                  <c:v>healthy eating</c:v>
                </c:pt>
                <c:pt idx="3">
                  <c:v>science</c:v>
                </c:pt>
                <c:pt idx="4">
                  <c:v>technology</c:v>
                </c:pt>
              </c:strCache>
            </c:strRef>
          </c:cat>
          <c:val>
            <c:numRef>
              <c:f>Sheet2!$B$4:$B$9</c:f>
              <c:numCache>
                <c:formatCode>General</c:formatCode>
                <c:ptCount val="5"/>
                <c:pt idx="0">
                  <c:v>1897</c:v>
                </c:pt>
                <c:pt idx="1">
                  <c:v>1699</c:v>
                </c:pt>
                <c:pt idx="2">
                  <c:v>1717</c:v>
                </c:pt>
                <c:pt idx="3">
                  <c:v>1796</c:v>
                </c:pt>
                <c:pt idx="4">
                  <c:v>1698</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extLst>
      <p:ext uri="{BB962C8B-B14F-4D97-AF65-F5344CB8AC3E}">
        <p14:creationId xmlns:p14="http://schemas.microsoft.com/office/powerpoint/2010/main" val="1466264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49940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1404052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1796036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extLst>
      <p:ext uri="{BB962C8B-B14F-4D97-AF65-F5344CB8AC3E}">
        <p14:creationId xmlns:p14="http://schemas.microsoft.com/office/powerpoint/2010/main" val="397230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92280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279920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261512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1697837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1593747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smtClean="0"/>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smtClean="0"/>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6/2/2023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6/2/2023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7.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2.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6.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eg"/><Relationship Id="rId10" Type="http://schemas.openxmlformats.org/officeDocument/2006/relationships/image" Target="../media/image18.jpg"/><Relationship Id="rId4" Type="http://schemas.openxmlformats.org/officeDocument/2006/relationships/image" Target="../media/image8.svg"/><Relationship Id="rId9"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9.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057400" y="2296567"/>
            <a:ext cx="6298225" cy="5693866"/>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smtClean="0">
                <a:solidFill>
                  <a:srgbClr val="FFFFFF"/>
                </a:solidFill>
                <a:latin typeface="Gadugi" panose="020B0502040204020203" pitchFamily="34" charset="0"/>
                <a:ea typeface="Gadugi" panose="020B0502040204020203" pitchFamily="34" charset="0"/>
              </a:rPr>
              <a:t>Analysis</a:t>
            </a:r>
          </a:p>
          <a:p>
            <a:pPr algn="ctr">
              <a:lnSpc>
                <a:spcPts val="11059"/>
              </a:lnSpc>
            </a:pPr>
            <a:r>
              <a:rPr lang="en-US" sz="9600" spc="-19" dirty="0">
                <a:latin typeface="Gadugi" panose="020B0502040204020203" pitchFamily="34" charset="0"/>
                <a:ea typeface="Gadugi" panose="020B0502040204020203" pitchFamily="34" charset="0"/>
              </a:rPr>
              <a:t>Social Buzz</a:t>
            </a:r>
            <a:endParaRPr lang="en-US" sz="10533" spc="-105" dirty="0" smtClean="0">
              <a:solidFill>
                <a:srgbClr val="FFFFFF"/>
              </a:solidFill>
              <a:latin typeface="Gadugi" panose="020B0502040204020203" pitchFamily="34" charset="0"/>
              <a:ea typeface="Gadugi" panose="020B0502040204020203" pitchFamily="34" charset="0"/>
            </a:endParaRPr>
          </a:p>
          <a:p>
            <a:pPr algn="ctr">
              <a:lnSpc>
                <a:spcPts val="11059"/>
              </a:lnSpc>
            </a:pPr>
            <a:endParaRPr lang="en-US" sz="10533" spc="-105" dirty="0">
              <a:solidFill>
                <a:srgbClr val="FFFFFF"/>
              </a:solidFill>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xmlns=""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xmlns=""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xmlns=""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xmlns=""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xmlns=""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xmlns=""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xmlns=""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xmlns=""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xmlns=""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xmlns="" id="{BA965198-9910-493B-BBC6-6E6D73A432EB}"/>
              </a:ext>
            </a:extLst>
          </p:cNvPr>
          <p:cNvSpPr txBox="1"/>
          <p:nvPr/>
        </p:nvSpPr>
        <p:spPr>
          <a:xfrm>
            <a:off x="9144001" y="3073332"/>
            <a:ext cx="6179067" cy="4524315"/>
          </a:xfrm>
          <a:prstGeom prst="rect">
            <a:avLst/>
          </a:prstGeom>
          <a:noFill/>
        </p:spPr>
        <p:txBody>
          <a:bodyPr wrap="square" rtlCol="0">
            <a:spAutoFit/>
          </a:bodyPr>
          <a:lstStyle/>
          <a:p>
            <a:pPr>
              <a:lnSpc>
                <a:spcPts val="2660"/>
              </a:lnSpc>
            </a:pPr>
            <a:r>
              <a:rPr lang="en-US" sz="2800" spc="-19" dirty="0">
                <a:latin typeface="Gadugi" panose="020B0502040204020203" pitchFamily="34" charset="0"/>
                <a:ea typeface="Gadugi" panose="020B0502040204020203" pitchFamily="34" charset="0"/>
              </a:rPr>
              <a:t>Social Buzz </a:t>
            </a:r>
            <a:r>
              <a:rPr lang="en-US" sz="2800" spc="-19" dirty="0" smtClean="0">
                <a:latin typeface="Gadugi" panose="020B0502040204020203" pitchFamily="34" charset="0"/>
                <a:ea typeface="Gadugi" panose="020B0502040204020203" pitchFamily="34" charset="0"/>
              </a:rPr>
              <a:t>– A fast </a:t>
            </a:r>
            <a:r>
              <a:rPr lang="en-US" sz="2800" spc="-19" dirty="0">
                <a:latin typeface="Gadugi" panose="020B0502040204020203" pitchFamily="34" charset="0"/>
                <a:ea typeface="Gadugi" panose="020B0502040204020203" pitchFamily="34" charset="0"/>
              </a:rPr>
              <a:t>growing technology unicorn that need to adapt quickly to it's global scale. Accenture has begun a 3 month POC focusing on these tasks:</a:t>
            </a:r>
          </a:p>
          <a:p>
            <a:pPr>
              <a:lnSpc>
                <a:spcPts val="2660"/>
              </a:lnSpc>
            </a:pPr>
            <a:endParaRPr lang="en-US" sz="28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28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28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28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xmlns=""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xmlns=""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xmlns=""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xmlns=""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xmlns=""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xmlns=""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xmlns=""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xmlns=""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xmlns=""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xmlns=""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xmlns=""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xmlns=""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xmlns=""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smtClean="0">
                  <a:latin typeface="Gadugi" panose="020B0502040204020203" pitchFamily="34" charset="0"/>
                  <a:ea typeface="Gadugi" panose="020B0502040204020203" pitchFamily="34" charset="0"/>
                </a:rPr>
                <a:t>Unnati Singh</a:t>
              </a:r>
              <a:endParaRPr lang="en-US" sz="2100" spc="-21" dirty="0">
                <a:latin typeface="Gadugi" panose="020B0502040204020203" pitchFamily="34" charset="0"/>
                <a:ea typeface="Gadugi" panose="020B0502040204020203" pitchFamily="34" charset="0"/>
              </a:endParaRP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97459" y="723900"/>
            <a:ext cx="2340460" cy="2923432"/>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615899" y="3933539"/>
            <a:ext cx="2367238" cy="2880139"/>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615899" y="7025118"/>
            <a:ext cx="2572728" cy="31748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xmlns=""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xmlns=""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xmlns=""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xmlns=""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xmlns=""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xmlns=""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xmlns=""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xmlns=""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xmlns=""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xmlns=""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xmlns=""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p:cNvGraphicFramePr>
            <a:graphicFrameLocks/>
          </p:cNvGraphicFramePr>
          <p:nvPr>
            <p:extLst>
              <p:ext uri="{D42A27DB-BD31-4B8C-83A1-F6EECF244321}">
                <p14:modId xmlns:p14="http://schemas.microsoft.com/office/powerpoint/2010/main" val="1469395753"/>
              </p:ext>
            </p:extLst>
          </p:nvPr>
        </p:nvGraphicFramePr>
        <p:xfrm>
          <a:off x="3886200" y="1866900"/>
          <a:ext cx="10622302" cy="6907426"/>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9" name="Chart 28"/>
          <p:cNvGraphicFramePr>
            <a:graphicFrameLocks/>
          </p:cNvGraphicFramePr>
          <p:nvPr>
            <p:extLst>
              <p:ext uri="{D42A27DB-BD31-4B8C-83A1-F6EECF244321}">
                <p14:modId xmlns:p14="http://schemas.microsoft.com/office/powerpoint/2010/main" val="4146670911"/>
              </p:ext>
            </p:extLst>
          </p:nvPr>
        </p:nvGraphicFramePr>
        <p:xfrm>
          <a:off x="3922821" y="1388680"/>
          <a:ext cx="8842637" cy="794581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1728</Words>
  <Application>Microsoft Office PowerPoint</Application>
  <PresentationFormat>Custom</PresentationFormat>
  <Paragraphs>157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Gadugi</vt:lpstr>
      <vt:lpstr>Century Gothic</vt:lpstr>
      <vt:lpstr>Calibri</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Microsoft account</cp:lastModifiedBy>
  <cp:revision>18</cp:revision>
  <dcterms:created xsi:type="dcterms:W3CDTF">2006-08-16T00:00:00Z</dcterms:created>
  <dcterms:modified xsi:type="dcterms:W3CDTF">2023-06-02T10:55:24Z</dcterms:modified>
  <dc:identifier>DAEhDyfaYKE</dc:identifier>
</cp:coreProperties>
</file>