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1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15A0C49-D7E6-3201-F963-B997F988C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BF878902-6665-ECAE-9CCA-121CF945B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FF9F6523-8038-A702-8E13-F8A417604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15CB-3C04-497D-8402-71B4E667BD00}" type="datetimeFigureOut">
              <a:rPr lang="pt-BR" smtClean="0"/>
              <a:t>20/12/2023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DF524091-FE5E-FDF5-DDEA-7B4342389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1C5FFFEE-FF23-DBAF-780D-DE92E3038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A9AC0-4FF3-4CBA-9152-7920BA917AD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0713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38D0713-CA42-D31E-3582-201DEEF78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EA0C2B57-843E-D5F3-E69C-3C2AE0A03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C0384872-6AEB-03E1-356D-03BBF1C71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15CB-3C04-497D-8402-71B4E667BD00}" type="datetimeFigureOut">
              <a:rPr lang="pt-BR" smtClean="0"/>
              <a:t>20/12/2023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1571FD49-5CEB-12DF-0696-712C9FAB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35441312-255F-D75B-5690-1266500EE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A9AC0-4FF3-4CBA-9152-7920BA917AD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576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E048B474-15E2-84C5-5684-CC3DFDAE98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288AA52F-BCCD-BE6A-5AD0-01050799B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F0A45DB9-8EC2-F4D4-33A3-263EEF106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15CB-3C04-497D-8402-71B4E667BD00}" type="datetimeFigureOut">
              <a:rPr lang="pt-BR" smtClean="0"/>
              <a:t>20/12/2023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7585F790-B1F7-0C99-5983-FF6B6E004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0A7C66F0-4A7D-FC32-5604-67FAC4F7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A9AC0-4FF3-4CBA-9152-7920BA917AD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4707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8F44704-BB24-D844-D138-EF628C428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8C95A0C2-A0A8-B9C0-AA6E-F1BCA897F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8AAAACED-3B2E-44AD-72AA-6040BA232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15CB-3C04-497D-8402-71B4E667BD00}" type="datetimeFigureOut">
              <a:rPr lang="pt-BR" smtClean="0"/>
              <a:t>20/12/2023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489398E0-03B3-8B7F-D150-193109543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92CCD935-19E1-937F-D6E0-76E08730F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A9AC0-4FF3-4CBA-9152-7920BA917AD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9705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101A70F-55F8-636B-9F2E-F1F84892F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40BA468A-B410-5EB9-2CCB-3C8AB30E6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F5E715FD-97A3-F450-5F3A-C06676DEB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15CB-3C04-497D-8402-71B4E667BD00}" type="datetimeFigureOut">
              <a:rPr lang="pt-BR" smtClean="0"/>
              <a:t>20/12/2023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085A8420-5FD2-22DC-D5A4-1D1870BCB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F078367-63F6-ACDD-C881-202E8D98B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A9AC0-4FF3-4CBA-9152-7920BA917AD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6165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A10C0BE-8A35-A91E-44CC-BDD68A5BA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88151093-2E05-93A0-9688-B1E359E0DD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60005EF1-2D53-57C8-5CE0-108F29D988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AF4B80DE-A364-0C4B-A72C-DBFE50F3A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15CB-3C04-497D-8402-71B4E667BD00}" type="datetimeFigureOut">
              <a:rPr lang="pt-BR" smtClean="0"/>
              <a:t>20/12/2023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01545325-2C87-6BDA-622C-4CA4B2CE8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9ED68234-70E4-3E65-42BB-93078BB02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A9AC0-4FF3-4CBA-9152-7920BA917AD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2179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6C662E3-BBB7-E149-AF76-0F00B921C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31764F5C-ED6B-14E7-4DB0-F91F8946E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46289818-7DF9-F5A8-8678-65184ED3C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="" xmlns:a16="http://schemas.microsoft.com/office/drawing/2014/main" id="{DD052401-8DB9-7F84-2098-34C661DC8F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="" xmlns:a16="http://schemas.microsoft.com/office/drawing/2014/main" id="{BF53B2E2-28E0-B504-F612-D0CF1E520C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="" xmlns:a16="http://schemas.microsoft.com/office/drawing/2014/main" id="{26DB29F1-45AA-FE3D-9374-2A257C894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15CB-3C04-497D-8402-71B4E667BD00}" type="datetimeFigureOut">
              <a:rPr lang="pt-BR" smtClean="0"/>
              <a:t>20/12/2023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="" xmlns:a16="http://schemas.microsoft.com/office/drawing/2014/main" id="{986EDD69-478B-5E56-83EE-A6EFDBEC4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="" xmlns:a16="http://schemas.microsoft.com/office/drawing/2014/main" id="{BD8335A5-8723-1588-5B3D-689FC158D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A9AC0-4FF3-4CBA-9152-7920BA917AD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1999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A9EA9CB-4088-5457-BB38-976982C2A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6EC7E4B0-0D09-A9E2-FD5E-1B892EDE9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15CB-3C04-497D-8402-71B4E667BD00}" type="datetimeFigureOut">
              <a:rPr lang="pt-BR" smtClean="0"/>
              <a:t>20/12/2023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B529B0A0-F038-33BB-C9A6-979A8D413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807DAA2E-DC4D-6226-E9AA-64FB94B47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A9AC0-4FF3-4CBA-9152-7920BA917AD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4180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="" xmlns:a16="http://schemas.microsoft.com/office/drawing/2014/main" id="{0DCCC2DD-1849-40C4-44D3-8D6F7786F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15CB-3C04-497D-8402-71B4E667BD00}" type="datetimeFigureOut">
              <a:rPr lang="pt-BR" smtClean="0"/>
              <a:t>20/12/2023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="" xmlns:a16="http://schemas.microsoft.com/office/drawing/2014/main" id="{5E21CA18-DD5C-8000-F613-6816F9858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0D6E5848-B370-A6B9-60D8-561774637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A9AC0-4FF3-4CBA-9152-7920BA917AD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3427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E7E3677-C6EE-2672-AF38-305E7405F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2E6C6BAD-2FA3-59FC-E2CC-64FC40CB7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C328158B-AC7F-E892-CA94-56FE3C13A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6A5A9D02-5156-0ED5-56A1-3563038AC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15CB-3C04-497D-8402-71B4E667BD00}" type="datetimeFigureOut">
              <a:rPr lang="pt-BR" smtClean="0"/>
              <a:t>20/12/2023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82633C58-2B43-52EA-AF6D-ECA3EAB6B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6355C515-4381-9B2B-EB54-449AC1D49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A9AC0-4FF3-4CBA-9152-7920BA917AD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3085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2577BB4-F3E5-CFA3-9E7A-51B450E86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="" xmlns:a16="http://schemas.microsoft.com/office/drawing/2014/main" id="{14B7D6A1-97CE-7E1A-AE3A-8B9940457E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80583F93-1AF3-9EBB-C8A8-E1F80D173B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5397032D-3E33-39B7-6663-BE8FC8DC7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15CB-3C04-497D-8402-71B4E667BD00}" type="datetimeFigureOut">
              <a:rPr lang="pt-BR" smtClean="0"/>
              <a:t>20/12/2023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1FB73A22-3BED-1FAB-391C-0FF38E730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5BABE4B2-4913-43A9-516D-FD51EB168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A9AC0-4FF3-4CBA-9152-7920BA917AD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3948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="" xmlns:a16="http://schemas.microsoft.com/office/drawing/2014/main" id="{B1FE91F6-3F48-870F-3C07-F97C9B708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07007139-E049-4245-7CBC-F993DA231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9D7E3D84-FA2E-4289-ED09-B868CA470B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015CB-3C04-497D-8402-71B4E667BD00}" type="datetimeFigureOut">
              <a:rPr lang="pt-BR" smtClean="0"/>
              <a:t>20/12/2023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C9070897-1B5F-7C7E-8A8E-99D4FADE6A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9C1B3CF-158A-EFEB-AE08-3739B6F5BC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A9AC0-4FF3-4CBA-9152-7920BA917AD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6346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A5EA6DC-A815-825B-104D-C5500DE570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738159" y="-788546"/>
            <a:ext cx="7250544" cy="2212754"/>
          </a:xfrm>
        </p:spPr>
        <p:txBody>
          <a:bodyPr>
            <a:normAutofit/>
          </a:bodyPr>
          <a:lstStyle/>
          <a:p>
            <a:r>
              <a:rPr lang="en-US" sz="4400" kern="1400" spc="-50" dirty="0">
                <a:solidFill>
                  <a:srgbClr val="4285F4"/>
                </a:solidFill>
                <a:effectLst/>
                <a:latin typeface="Product Sans" panose="020B040303050204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4400" kern="1400" spc="-50" dirty="0">
                <a:solidFill>
                  <a:srgbClr val="DB4437"/>
                </a:solidFill>
                <a:effectLst/>
                <a:latin typeface="Product Sans" panose="020B040303050204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4400" kern="1400" spc="-50" dirty="0">
                <a:solidFill>
                  <a:srgbClr val="F4B400"/>
                </a:solidFill>
                <a:effectLst/>
                <a:latin typeface="Product Sans" panose="020B040303050204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4400" kern="1400" spc="-50" dirty="0">
                <a:solidFill>
                  <a:srgbClr val="4285F4"/>
                </a:solidFill>
                <a:effectLst/>
                <a:latin typeface="Product Sans" panose="020B040303050204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4400" kern="1400" spc="-50" dirty="0">
                <a:solidFill>
                  <a:srgbClr val="0F9D58"/>
                </a:solidFill>
                <a:effectLst/>
                <a:latin typeface="Product Sans" panose="020B040303050204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4400" kern="1400" spc="-50" dirty="0">
                <a:solidFill>
                  <a:srgbClr val="DB4437"/>
                </a:solidFill>
                <a:effectLst/>
                <a:latin typeface="Product Sans" panose="020B040303050204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pt-BR" sz="700" kern="1400" spc="-50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08721C07-2028-87C9-7FA0-6E4F483BF5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093" y="1555798"/>
            <a:ext cx="9829469" cy="1187151"/>
          </a:xfrm>
        </p:spPr>
        <p:txBody>
          <a:bodyPr>
            <a:normAutofit/>
          </a:bodyPr>
          <a:lstStyle/>
          <a:p>
            <a:r>
              <a:rPr lang="en-US" sz="1800" spc="75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Analytics Professional Certificate </a:t>
            </a:r>
            <a:r>
              <a:rPr lang="en-US" sz="1800" spc="75" dirty="0" smtClean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Capstone Project</a:t>
            </a:r>
            <a:endParaRPr lang="pt-BR" sz="1800" spc="75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="" xmlns:a16="http://schemas.microsoft.com/office/drawing/2014/main" id="{BEFAAFF9-6CB1-D559-83EC-6B2ECD1FB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" r="4795" b="-1"/>
          <a:stretch/>
        </p:blipFill>
        <p:spPr>
          <a:xfrm>
            <a:off x="266499" y="2992496"/>
            <a:ext cx="1164341" cy="1164341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C2386E31-F5BC-DD5D-558C-C364B08518F7}"/>
              </a:ext>
            </a:extLst>
          </p:cNvPr>
          <p:cNvSpPr txBox="1">
            <a:spLocks/>
          </p:cNvSpPr>
          <p:nvPr/>
        </p:nvSpPr>
        <p:spPr>
          <a:xfrm>
            <a:off x="1887113" y="1966634"/>
            <a:ext cx="8790214" cy="2190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>
                <a:solidFill>
                  <a:schemeClr val="bg1">
                    <a:lumMod val="50000"/>
                  </a:schemeClr>
                </a:solidFill>
                <a:latin typeface="Product Sans" panose="020B0403030502040203" pitchFamily="34" charset="0"/>
              </a:rPr>
              <a:t>Case Study: </a:t>
            </a:r>
          </a:p>
          <a:p>
            <a:pPr algn="l"/>
            <a:r>
              <a:rPr lang="en-US" sz="6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roduct Sans" panose="020B0403030502040203" pitchFamily="34" charset="0"/>
              </a:rPr>
              <a:t>Cyclistic</a:t>
            </a:r>
            <a:r>
              <a:rPr lang="en-US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oduct Sans" panose="020B0403030502040203" pitchFamily="34" charset="0"/>
              </a:rPr>
              <a:t> Bike Share</a:t>
            </a:r>
            <a:endParaRPr lang="pt-BR" sz="6600" b="1" dirty="0">
              <a:solidFill>
                <a:schemeClr val="tx1">
                  <a:lumMod val="75000"/>
                  <a:lumOff val="25000"/>
                </a:schemeClr>
              </a:solidFill>
              <a:latin typeface="Product Sans" panose="020B0403030502040203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="" xmlns:a16="http://schemas.microsoft.com/office/drawing/2014/main" id="{845BC96B-E271-9A4E-9E4F-FF6FC1773DEA}"/>
              </a:ext>
            </a:extLst>
          </p:cNvPr>
          <p:cNvSpPr txBox="1"/>
          <p:nvPr/>
        </p:nvSpPr>
        <p:spPr>
          <a:xfrm>
            <a:off x="1055840" y="4156837"/>
            <a:ext cx="10077760" cy="524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9580" indent="449580"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Product Sans" panose="020B0403030502040203"/>
              </a:rPr>
              <a:t>How does a bike-share navigate speedy </a:t>
            </a:r>
            <a:r>
              <a:rPr lang="en-US" sz="2800" dirty="0" smtClean="0">
                <a:latin typeface="Product Sans" panose="020B0403030502040203"/>
              </a:rPr>
              <a:t>success</a:t>
            </a:r>
            <a:r>
              <a:rPr lang="en-US" sz="2800" dirty="0">
                <a:latin typeface="Product Sans" panose="020B0403030502040203"/>
              </a:rPr>
              <a:t>?</a:t>
            </a:r>
            <a:endParaRPr lang="pt-BR" sz="2600" spc="75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Product Sans" panose="020B0403030502040203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466713" y="5895855"/>
            <a:ext cx="2299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Roboto" panose="02000000000000000000"/>
              </a:rPr>
              <a:t>BY- Unnati Singh</a:t>
            </a:r>
            <a:endParaRPr lang="en-IN" dirty="0">
              <a:latin typeface="Roboto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3019514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C457558-FB58-E1FD-6645-5E86B13F2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US" sz="4000" b="1" u="sng" dirty="0">
                <a:solidFill>
                  <a:schemeClr val="accent4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Phase 5 - Share</a:t>
            </a:r>
            <a:endParaRPr lang="pt-BR" sz="4000" b="1" u="sng" dirty="0">
              <a:solidFill>
                <a:schemeClr val="accent4"/>
              </a:solidFill>
              <a:effectLst/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="" xmlns:a16="http://schemas.microsoft.com/office/drawing/2014/main" id="{2BB0EB98-88E8-BB9C-59B4-808291757E38}"/>
              </a:ext>
            </a:extLst>
          </p:cNvPr>
          <p:cNvSpPr txBox="1"/>
          <p:nvPr/>
        </p:nvSpPr>
        <p:spPr>
          <a:xfrm>
            <a:off x="7296727" y="2244436"/>
            <a:ext cx="471978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 addition to the </a:t>
            </a:r>
            <a:r>
              <a:rPr lang="en-US" sz="4000" dirty="0">
                <a:solidFill>
                  <a:schemeClr val="accent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it is interesting to note the </a:t>
            </a:r>
            <a:r>
              <a:rPr lang="en-US" sz="40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proportions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between user types.</a:t>
            </a:r>
            <a:endParaRPr lang="pt-BR" sz="4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122" name="Picture 2" descr="https://lh7-us.googleusercontent.com/AZTejnw3MDluZHRYDj1VNhB5nEF3daEV6_ucN3wJb_z_gmI8DADfljp9rlpYo3LPtJH5wrs8NyNvjf5vkCCARDBXU9qw1E-Yv0oa_rx7mNbW7E8uqYMdrdDAC-9JFQWHbMPISsASCkjpgQijOvebcO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93" y="1900078"/>
            <a:ext cx="6944960" cy="3946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8398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C457558-FB58-E1FD-6645-5E86B13F2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US" sz="4000" b="1" u="sng" dirty="0">
                <a:solidFill>
                  <a:schemeClr val="accent2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Phase 5 - Share</a:t>
            </a:r>
            <a:endParaRPr lang="pt-BR" sz="4000" b="1" u="sng" dirty="0">
              <a:solidFill>
                <a:schemeClr val="accent2"/>
              </a:solidFill>
              <a:effectLst/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="" xmlns:a16="http://schemas.microsoft.com/office/drawing/2014/main" id="{2BB0EB98-88E8-BB9C-59B4-808291757E38}"/>
              </a:ext>
            </a:extLst>
          </p:cNvPr>
          <p:cNvSpPr txBox="1"/>
          <p:nvPr/>
        </p:nvSpPr>
        <p:spPr>
          <a:xfrm>
            <a:off x="7424529" y="1765680"/>
            <a:ext cx="459197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Stations with a big </a:t>
            </a:r>
            <a:r>
              <a:rPr lang="en-US" sz="4000" dirty="0">
                <a:solidFill>
                  <a:schemeClr val="accent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40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proportion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en-US" sz="4000" dirty="0">
                <a:solidFill>
                  <a:schemeClr val="accent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casual users 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may be the best ones to focus the </a:t>
            </a:r>
            <a:r>
              <a:rPr lang="en-US" sz="4000" dirty="0">
                <a:solidFill>
                  <a:schemeClr val="accent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marketing strategies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pt-BR" sz="4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146" name="Picture 2" descr="https://lh7-us.googleusercontent.com/H_mJkqj0cmAjzjDcvD9x4Dh-w5oWiaeEXS8j5QjLeheC4s_ddELfkaWhi_bGUi_9x57GCBjKQYZlWxRsmpMPjErcqWKtV5oN4xLtXt8WjE3WE-uO70GGnuo1t_L3p6TvTPYMX4uo7Ja9uRF9D3rce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90" y="1963737"/>
            <a:ext cx="6979219" cy="396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1622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C457558-FB58-E1FD-6645-5E86B13F2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US" sz="4000" b="1" u="sng" dirty="0">
                <a:solidFill>
                  <a:schemeClr val="accent4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Phase 6 - Act</a:t>
            </a:r>
            <a:endParaRPr lang="pt-BR" sz="4000" b="1" u="sng" dirty="0">
              <a:solidFill>
                <a:schemeClr val="accent4"/>
              </a:solidFill>
              <a:effectLst/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8932032F-FCA8-82AB-0816-7492FE3A8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486275"/>
          </a:xfrm>
        </p:spPr>
        <p:txBody>
          <a:bodyPr/>
          <a:lstStyle/>
          <a:p>
            <a:r>
              <a:rPr lang="pt-BR" sz="4000" dirty="0">
                <a:solidFill>
                  <a:schemeClr val="tx1">
                    <a:lumMod val="75000"/>
                    <a:lumOff val="25000"/>
                  </a:schemeClr>
                </a:solidFill>
                <a:ea typeface="Roboto" panose="02000000000000000000" pitchFamily="2" charset="0"/>
              </a:rPr>
              <a:t>40,7% are casual </a:t>
            </a:r>
            <a:r>
              <a:rPr lang="pt-BR" sz="4000" dirty="0" err="1">
                <a:solidFill>
                  <a:schemeClr val="tx1">
                    <a:lumMod val="75000"/>
                    <a:lumOff val="25000"/>
                  </a:schemeClr>
                </a:solidFill>
                <a:ea typeface="Roboto" panose="02000000000000000000" pitchFamily="2" charset="0"/>
              </a:rPr>
              <a:t>users</a:t>
            </a:r>
            <a:r>
              <a:rPr lang="pt-BR" sz="4000" dirty="0">
                <a:solidFill>
                  <a:schemeClr val="tx1">
                    <a:lumMod val="75000"/>
                    <a:lumOff val="25000"/>
                  </a:schemeClr>
                </a:solidFill>
                <a:ea typeface="Roboto" panose="02000000000000000000" pitchFamily="2" charset="0"/>
              </a:rPr>
              <a:t>.</a:t>
            </a:r>
          </a:p>
          <a:p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ea typeface="Roboto" panose="02000000000000000000" pitchFamily="2" charset="0"/>
              </a:rPr>
              <a:t>Usage increases a lot in the summer.</a:t>
            </a:r>
          </a:p>
          <a:p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ea typeface="Roboto" panose="02000000000000000000" pitchFamily="2" charset="0"/>
              </a:rPr>
              <a:t>Weekends seem like the best days to reach casual users.</a:t>
            </a:r>
          </a:p>
          <a:p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ea typeface="Roboto" panose="02000000000000000000" pitchFamily="2" charset="0"/>
              </a:rPr>
              <a:t>Casual users clearly tend to ride longer. </a:t>
            </a:r>
          </a:p>
          <a:p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ea typeface="Roboto" panose="02000000000000000000" pitchFamily="2" charset="0"/>
              </a:rPr>
              <a:t>Marketing strategies should focus in the top casual user stations.</a:t>
            </a:r>
          </a:p>
          <a:p>
            <a:endParaRPr lang="en-US" sz="4000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9795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C457558-FB58-E1FD-6645-5E86B13F2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US" sz="4000" b="1" u="sng" dirty="0">
                <a:solidFill>
                  <a:schemeClr val="accent3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Phase 6 - Act</a:t>
            </a:r>
            <a:endParaRPr lang="pt-BR" sz="4000" b="1" u="sng" dirty="0">
              <a:solidFill>
                <a:schemeClr val="accent3"/>
              </a:solidFill>
              <a:effectLst/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8932032F-FCA8-82AB-0816-7492FE3A8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486275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This study helped us better understand </a:t>
            </a:r>
            <a:r>
              <a:rPr lang="en-US" sz="3600" dirty="0">
                <a:solidFill>
                  <a:schemeClr val="accent4"/>
                </a:solidFill>
              </a:rPr>
              <a:t>“How do annual members and casual riders use </a:t>
            </a:r>
            <a:r>
              <a:rPr lang="en-US" sz="3600" dirty="0" err="1">
                <a:solidFill>
                  <a:schemeClr val="accent4"/>
                </a:solidFill>
              </a:rPr>
              <a:t>Cyclistic</a:t>
            </a:r>
            <a:r>
              <a:rPr lang="en-US" sz="3600" dirty="0">
                <a:solidFill>
                  <a:schemeClr val="accent4"/>
                </a:solidFill>
              </a:rPr>
              <a:t> bikes differently”.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accent2"/>
                </a:solidFill>
              </a:rPr>
              <a:t>Now we know when and where to focus marketing actions.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accent1"/>
                </a:solidFill>
              </a:rPr>
              <a:t>It is suggested to carry out a survey at the main stations to understand the casual user's profile and the reasons for not becoming a member.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176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A5EA6DC-A815-825B-104D-C5500DE570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5309629" cy="1788951"/>
          </a:xfrm>
        </p:spPr>
        <p:txBody>
          <a:bodyPr>
            <a:normAutofit/>
          </a:bodyPr>
          <a:lstStyle/>
          <a:p>
            <a:r>
              <a:rPr lang="en-US" sz="4400" kern="1400" spc="-50" dirty="0">
                <a:solidFill>
                  <a:srgbClr val="4285F4"/>
                </a:solidFill>
                <a:effectLst/>
                <a:latin typeface="Product Sans" panose="020B040303050204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4400" kern="1400" spc="-50" dirty="0">
                <a:solidFill>
                  <a:srgbClr val="DB4437"/>
                </a:solidFill>
                <a:effectLst/>
                <a:latin typeface="Product Sans" panose="020B040303050204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4400" kern="1400" spc="-50" dirty="0">
                <a:solidFill>
                  <a:srgbClr val="F4B400"/>
                </a:solidFill>
                <a:effectLst/>
                <a:latin typeface="Product Sans" panose="020B040303050204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4400" kern="1400" spc="-50" dirty="0">
                <a:solidFill>
                  <a:srgbClr val="4285F4"/>
                </a:solidFill>
                <a:effectLst/>
                <a:latin typeface="Product Sans" panose="020B040303050204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4400" kern="1400" spc="-50" dirty="0">
                <a:solidFill>
                  <a:srgbClr val="0F9D58"/>
                </a:solidFill>
                <a:effectLst/>
                <a:latin typeface="Product Sans" panose="020B040303050204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4400" kern="1400" spc="-50" dirty="0">
                <a:solidFill>
                  <a:srgbClr val="DB4437"/>
                </a:solidFill>
                <a:effectLst/>
                <a:latin typeface="Product Sans" panose="020B040303050204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pt-BR" sz="700" kern="1400" spc="-50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08721C07-2028-87C9-7FA0-6E4F483BF5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2373" y="1676902"/>
            <a:ext cx="7739445" cy="418562"/>
          </a:xfrm>
        </p:spPr>
        <p:txBody>
          <a:bodyPr>
            <a:normAutofit/>
          </a:bodyPr>
          <a:lstStyle/>
          <a:p>
            <a:r>
              <a:rPr lang="en-US" sz="1800" spc="75" dirty="0">
                <a:solidFill>
                  <a:schemeClr val="bg1">
                    <a:lumMod val="50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Data Analytics Professional Certificate Capstone</a:t>
            </a:r>
            <a:endParaRPr lang="pt-BR" sz="1800" spc="75" dirty="0">
              <a:solidFill>
                <a:schemeClr val="bg1">
                  <a:lumMod val="50000"/>
                </a:schemeClr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1614023" y="3004188"/>
            <a:ext cx="5196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 </a:t>
            </a:r>
            <a:endParaRPr lang="en-IN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1618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C457558-FB58-E1FD-6645-5E86B13F2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472" y="577562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US" sz="4000" u="sng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Phase 1 - Ask</a:t>
            </a:r>
            <a:endParaRPr lang="pt-BR" sz="4000" u="sng" dirty="0">
              <a:solidFill>
                <a:srgbClr val="FF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D64F55D-9086-E2C5-30C4-46F119895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8302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effectLst/>
                <a:ea typeface="Roboto" panose="02000000000000000000" pitchFamily="2" charset="0"/>
                <a:cs typeface="Times New Roman" panose="02020603050405020304" pitchFamily="18" charset="0"/>
              </a:rPr>
              <a:t>To design marketing strategies converting casual riders into annual members, the goal is to determine:</a:t>
            </a:r>
          </a:p>
          <a:p>
            <a:pPr marL="0" indent="0">
              <a:buNone/>
            </a:pPr>
            <a:endParaRPr lang="en-US" sz="3200" dirty="0">
              <a:solidFill>
                <a:srgbClr val="40404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4400" dirty="0">
                <a:solidFill>
                  <a:schemeClr val="bg1">
                    <a:lumMod val="50000"/>
                  </a:schemeClr>
                </a:solidFill>
                <a:effectLst/>
                <a:ea typeface="Roboto" panose="02000000000000000000" pitchFamily="2" charset="0"/>
                <a:cs typeface="Times New Roman" panose="02020603050405020304" pitchFamily="18" charset="0"/>
              </a:rPr>
              <a:t>“</a:t>
            </a:r>
            <a:r>
              <a:rPr lang="en-US" sz="4400" b="1" dirty="0">
                <a:solidFill>
                  <a:schemeClr val="bg1">
                    <a:lumMod val="50000"/>
                  </a:schemeClr>
                </a:solidFill>
                <a:effectLst/>
                <a:ea typeface="Roboto" panose="02000000000000000000" pitchFamily="2" charset="0"/>
                <a:cs typeface="Times New Roman" panose="02020603050405020304" pitchFamily="18" charset="0"/>
              </a:rPr>
              <a:t>How do </a:t>
            </a:r>
            <a:r>
              <a:rPr lang="en-US" sz="4400" b="1" dirty="0">
                <a:solidFill>
                  <a:schemeClr val="accent1"/>
                </a:solidFill>
                <a:effectLst/>
                <a:ea typeface="Roboto" panose="02000000000000000000" pitchFamily="2" charset="0"/>
                <a:cs typeface="Times New Roman" panose="02020603050405020304" pitchFamily="18" charset="0"/>
              </a:rPr>
              <a:t>annual members </a:t>
            </a:r>
            <a:r>
              <a:rPr lang="en-US" sz="4400" b="1" dirty="0">
                <a:solidFill>
                  <a:schemeClr val="bg1">
                    <a:lumMod val="50000"/>
                  </a:schemeClr>
                </a:solidFill>
                <a:effectLst/>
                <a:ea typeface="Roboto" panose="02000000000000000000" pitchFamily="2" charset="0"/>
                <a:cs typeface="Times New Roman" panose="02020603050405020304" pitchFamily="18" charset="0"/>
              </a:rPr>
              <a:t>and </a:t>
            </a:r>
            <a:r>
              <a:rPr lang="en-US" sz="4400" b="1" dirty="0">
                <a:solidFill>
                  <a:schemeClr val="accent4"/>
                </a:solidFill>
                <a:effectLst/>
                <a:ea typeface="Roboto" panose="02000000000000000000" pitchFamily="2" charset="0"/>
                <a:cs typeface="Times New Roman" panose="02020603050405020304" pitchFamily="18" charset="0"/>
              </a:rPr>
              <a:t>casual riders</a:t>
            </a:r>
            <a:r>
              <a:rPr lang="en-US" sz="4400" b="1" dirty="0">
                <a:solidFill>
                  <a:schemeClr val="bg1">
                    <a:lumMod val="50000"/>
                  </a:schemeClr>
                </a:solidFill>
                <a:effectLst/>
                <a:ea typeface="Roboto" panose="02000000000000000000" pitchFamily="2" charset="0"/>
                <a:cs typeface="Times New Roman" panose="02020603050405020304" pitchFamily="18" charset="0"/>
              </a:rPr>
              <a:t> use </a:t>
            </a:r>
            <a:r>
              <a:rPr lang="en-US" sz="4400" b="1" dirty="0" err="1">
                <a:solidFill>
                  <a:schemeClr val="accent2"/>
                </a:solidFill>
                <a:effectLst/>
                <a:ea typeface="Roboto" panose="02000000000000000000" pitchFamily="2" charset="0"/>
                <a:cs typeface="Times New Roman" panose="02020603050405020304" pitchFamily="18" charset="0"/>
              </a:rPr>
              <a:t>Cyclistic</a:t>
            </a:r>
            <a:r>
              <a:rPr lang="en-US" sz="4400" b="1" dirty="0">
                <a:solidFill>
                  <a:schemeClr val="accent2"/>
                </a:solidFill>
                <a:effectLst/>
                <a:ea typeface="Roboto" panose="02000000000000000000" pitchFamily="2" charset="0"/>
                <a:cs typeface="Times New Roman" panose="02020603050405020304" pitchFamily="18" charset="0"/>
              </a:rPr>
              <a:t> bikes</a:t>
            </a:r>
            <a:r>
              <a:rPr lang="en-US" sz="4400" b="1" dirty="0">
                <a:solidFill>
                  <a:schemeClr val="bg1">
                    <a:lumMod val="50000"/>
                  </a:schemeClr>
                </a:solidFill>
                <a:effectLst/>
                <a:ea typeface="Roboto" panose="02000000000000000000" pitchFamily="2" charset="0"/>
                <a:cs typeface="Times New Roman" panose="02020603050405020304" pitchFamily="18" charset="0"/>
              </a:rPr>
              <a:t> differently?”</a:t>
            </a:r>
            <a:endParaRPr lang="pt-BR" sz="4400" dirty="0">
              <a:solidFill>
                <a:schemeClr val="bg1">
                  <a:lumMod val="50000"/>
                </a:schemeClr>
              </a:solidFill>
              <a:effectLst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8873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C457558-FB58-E1FD-6645-5E86B13F2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2" y="291234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US" sz="4000" b="1" u="sng" dirty="0">
                <a:solidFill>
                  <a:schemeClr val="accent3"/>
                </a:solidFill>
                <a:effectLst/>
                <a:latin typeface="Product Sans" panose="020B040303050204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Phase 2 - Prepare</a:t>
            </a:r>
            <a:endParaRPr lang="pt-BR" sz="4000" b="1" u="sng" dirty="0">
              <a:solidFill>
                <a:schemeClr val="accent3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D64F55D-9086-E2C5-30C4-46F119895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2" y="1391138"/>
            <a:ext cx="10515600" cy="1038874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effectLst/>
                <a:ea typeface="Roboto" panose="02000000000000000000" pitchFamily="2" charset="0"/>
                <a:cs typeface="Times New Roman" panose="02020603050405020304" pitchFamily="18" charset="0"/>
              </a:rPr>
              <a:t>Using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effectLst/>
                <a:ea typeface="Roboto" panose="02000000000000000000" pitchFamily="2" charset="0"/>
                <a:cs typeface="Times New Roman" panose="02020603050405020304" pitchFamily="18" charset="0"/>
              </a:rPr>
              <a:t>Cyclistic’s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effectLst/>
                <a:ea typeface="Roboto" panose="02000000000000000000" pitchFamily="2" charset="0"/>
                <a:cs typeface="Times New Roman" panose="02020603050405020304" pitchFamily="18" charset="0"/>
              </a:rPr>
              <a:t> historical trip data to analyze and identify trends: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85" y="2309940"/>
            <a:ext cx="8771561" cy="421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092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C457558-FB58-E1FD-6645-5E86B13F2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6128" y="462739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US" sz="4000" b="1" u="sng" dirty="0">
                <a:solidFill>
                  <a:schemeClr val="accent1">
                    <a:lumMod val="75000"/>
                  </a:schemeClr>
                </a:solidFill>
                <a:effectLst/>
                <a:latin typeface="Product Sans" panose="020B040303050204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Phase 3 - Process</a:t>
            </a:r>
            <a:endParaRPr lang="pt-BR" sz="4000" b="1" u="sng" dirty="0">
              <a:solidFill>
                <a:schemeClr val="accent1">
                  <a:lumMod val="75000"/>
                </a:schemeClr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D64F55D-9086-E2C5-30C4-46F119895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8302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Roboto" panose="02000000000000000000" pitchFamily="2" charset="0"/>
              </a:rPr>
              <a:t>- Checked the data for errors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Roboto" panose="02000000000000000000" pitchFamily="2" charset="0"/>
              </a:rPr>
              <a:t>using Python.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Roboto" panose="02000000000000000000" pitchFamily="2" charset="0"/>
              </a:rPr>
              <a:t>- Transformed the data into a unique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Roboto" panose="02000000000000000000" pitchFamily="2" charset="0"/>
              </a:rPr>
              <a:t>Data Frame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Roboto" panose="02000000000000000000" pitchFamily="2" charset="0"/>
              </a:rPr>
              <a:t>to work with it effectively.</a:t>
            </a: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Roboto" panose="02000000000000000000" pitchFamily="2" charset="0"/>
              </a:rPr>
              <a:t>- Documented the cleaning process.</a:t>
            </a: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365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C457558-FB58-E1FD-6645-5E86B13F2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US" sz="4000" b="1" u="sng" dirty="0">
                <a:solidFill>
                  <a:schemeClr val="accent2">
                    <a:lumMod val="75000"/>
                  </a:schemeClr>
                </a:solidFill>
                <a:effectLst/>
                <a:latin typeface="Product Sans" panose="020B040303050204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Phase 4 - Analyze</a:t>
            </a:r>
            <a:endParaRPr lang="pt-BR" sz="4000" b="1" u="sng" dirty="0">
              <a:solidFill>
                <a:schemeClr val="accent2">
                  <a:lumMod val="75000"/>
                </a:schemeClr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D64F55D-9086-E2C5-30C4-46F119895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8302"/>
            <a:ext cx="10515600" cy="4351338"/>
          </a:xfrm>
        </p:spPr>
        <p:txBody>
          <a:bodyPr/>
          <a:lstStyle/>
          <a:p>
            <a:r>
              <a:rPr lang="en-US" dirty="0"/>
              <a:t>We have analyzed the data from four major plots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1. Proportion of Users</a:t>
            </a:r>
          </a:p>
          <a:p>
            <a:pPr marL="0" indent="0">
              <a:buNone/>
            </a:pPr>
            <a:r>
              <a:rPr lang="en-US" dirty="0"/>
              <a:t>2. Trip Count by Day of Week and Member Type</a:t>
            </a:r>
          </a:p>
          <a:p>
            <a:pPr marL="0" indent="0">
              <a:buNone/>
            </a:pPr>
            <a:r>
              <a:rPr lang="en-US" dirty="0"/>
              <a:t>3. Count of trips started per month</a:t>
            </a:r>
          </a:p>
          <a:p>
            <a:pPr marL="0" indent="0">
              <a:buNone/>
            </a:pPr>
            <a:r>
              <a:rPr lang="en-US" dirty="0"/>
              <a:t>4. Mean Trip Duration by Month and User Type</a:t>
            </a:r>
          </a:p>
          <a:p>
            <a:pPr marL="0" indent="0">
              <a:buNone/>
            </a:pPr>
            <a:r>
              <a:rPr lang="en-US" dirty="0"/>
              <a:t>5. Top Stations by Casual Users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74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C457558-FB58-E1FD-6645-5E86B13F2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US" sz="4000" b="1" u="sng" dirty="0">
                <a:solidFill>
                  <a:schemeClr val="accent4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Phase 5 - Share</a:t>
            </a:r>
            <a:endParaRPr lang="pt-BR" sz="4000" b="1" u="sng" dirty="0">
              <a:solidFill>
                <a:schemeClr val="accent4"/>
              </a:solidFill>
              <a:effectLst/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="" xmlns:a16="http://schemas.microsoft.com/office/drawing/2014/main" id="{2BB0EB98-88E8-BB9C-59B4-808291757E38}"/>
              </a:ext>
            </a:extLst>
          </p:cNvPr>
          <p:cNvSpPr txBox="1"/>
          <p:nvPr/>
        </p:nvSpPr>
        <p:spPr>
          <a:xfrm>
            <a:off x="5822623" y="3051642"/>
            <a:ext cx="59514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How can we revert some of the 40,7% </a:t>
            </a:r>
            <a:r>
              <a:rPr lang="en-US" sz="4000" dirty="0">
                <a:solidFill>
                  <a:schemeClr val="accent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casual users 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into </a:t>
            </a:r>
            <a:r>
              <a:rPr lang="en-US" sz="40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members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pt-BR" sz="4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https://lh7-us.googleusercontent.com/PLCmleJoN_MST6PPv4okNXtZCa4BOccmvrdnFbCEMNS1N3RL8gqY335JCTmolhqVE6p2tSdxy8YSBZZ43MbJtmZRcQgUhrthDG3Q71gRsjf3960VslURF9NyFrDRsGwOBSXUxLPq3ju2gQc8cPOY6t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84" y="1868415"/>
            <a:ext cx="4905375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613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C457558-FB58-E1FD-6645-5E86B13F2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US" sz="4000" b="1" u="sng" dirty="0">
                <a:solidFill>
                  <a:schemeClr val="accent2"/>
                </a:solidFill>
                <a:effectLst/>
                <a:latin typeface="Product Sans" panose="020B040303050204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Phase 5 - Share</a:t>
            </a:r>
            <a:endParaRPr lang="pt-BR" sz="4000" b="1" u="sng" dirty="0">
              <a:solidFill>
                <a:schemeClr val="accent2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="" xmlns:a16="http://schemas.microsoft.com/office/drawing/2014/main" id="{2BB0EB98-88E8-BB9C-59B4-808291757E38}"/>
              </a:ext>
            </a:extLst>
          </p:cNvPr>
          <p:cNvSpPr txBox="1"/>
          <p:nvPr/>
        </p:nvSpPr>
        <p:spPr>
          <a:xfrm>
            <a:off x="7032601" y="2186029"/>
            <a:ext cx="49053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US" sz="3600" dirty="0">
                <a:solidFill>
                  <a:schemeClr val="accent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marketing action </a:t>
            </a:r>
            <a:r>
              <a:rPr lang="en-US" sz="3600" dirty="0">
                <a:solidFill>
                  <a:schemeClr val="bg1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 convert </a:t>
            </a:r>
            <a:r>
              <a:rPr lang="en-US" sz="3600" dirty="0">
                <a:solidFill>
                  <a:schemeClr val="accent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casual users </a:t>
            </a:r>
            <a:r>
              <a:rPr lang="en-US" sz="3600" dirty="0">
                <a:solidFill>
                  <a:schemeClr val="bg1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into </a:t>
            </a:r>
            <a:r>
              <a:rPr lang="en-US" sz="36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members</a:t>
            </a:r>
            <a:r>
              <a:rPr lang="en-US" sz="3600" dirty="0">
                <a:solidFill>
                  <a:schemeClr val="bg1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should be more effective in the </a:t>
            </a:r>
            <a:r>
              <a:rPr lang="en-US" sz="3600" dirty="0">
                <a:solidFill>
                  <a:schemeClr val="accent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summer</a:t>
            </a:r>
            <a:r>
              <a:rPr lang="en-US" sz="3600" dirty="0">
                <a:solidFill>
                  <a:schemeClr val="bg1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especially in June and July.</a:t>
            </a:r>
            <a:endParaRPr lang="pt-BR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50" name="Picture 2" descr="https://lh7-us.googleusercontent.com/39J0zpYqIicK4NXtg6GANrP7OV5uDUoSXa3SkChJwE8GK3fxzb4z2S2ZJ_Eh1WdS79zLBDgkBOZeI4nofDDNvvciAxc4zY-qp2kg-jVGwHBqYQRgXd5-9diTkwXWehDh_2kvwh_2v13kh4mCb7mZqf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22425"/>
            <a:ext cx="570443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057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C457558-FB58-E1FD-6645-5E86B13F2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US" sz="4000" b="1" u="sng" dirty="0">
                <a:solidFill>
                  <a:schemeClr val="accent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Phase 5 - Share</a:t>
            </a:r>
            <a:endParaRPr lang="pt-BR" sz="4000" b="1" u="sng" dirty="0">
              <a:solidFill>
                <a:schemeClr val="accent1"/>
              </a:solidFill>
              <a:effectLst/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="" xmlns:a16="http://schemas.microsoft.com/office/drawing/2014/main" id="{2BB0EB98-88E8-BB9C-59B4-808291757E38}"/>
              </a:ext>
            </a:extLst>
          </p:cNvPr>
          <p:cNvSpPr txBox="1"/>
          <p:nvPr/>
        </p:nvSpPr>
        <p:spPr>
          <a:xfrm>
            <a:off x="7112000" y="2152073"/>
            <a:ext cx="47406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Weekends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seem like the best days to reach </a:t>
            </a:r>
            <a:r>
              <a:rPr lang="en-US" sz="4000" dirty="0">
                <a:solidFill>
                  <a:schemeClr val="accent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casual users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BR" sz="4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74" name="Picture 2" descr="https://lh7-us.googleusercontent.com/ttM3NCPpC1R7qwZl9FVhyl-4EhLpK3BvARQ5U4m-oN8MgLEBCPf-Zy3xkaGgkzISTdKk3IJziF1ovZYpiJNpBNBgjpS7R0NJjlfhk0uhtmZmlvk2hMwsv9prPFH3Nsj8Yq1TzfKPkh8x0t82P_k_oo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92" y="1690688"/>
            <a:ext cx="5581650" cy="486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62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C457558-FB58-E1FD-6645-5E86B13F2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148"/>
            <a:ext cx="10515600" cy="1605079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US" sz="4000" b="1" u="sng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Phase 5 - Share</a:t>
            </a:r>
            <a:endParaRPr lang="pt-BR" sz="4000" b="1" dirty="0">
              <a:solidFill>
                <a:schemeClr val="accent3"/>
              </a:solidFill>
              <a:effectLst/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="" xmlns:a16="http://schemas.microsoft.com/office/drawing/2014/main" id="{2BB0EB98-88E8-BB9C-59B4-808291757E38}"/>
              </a:ext>
            </a:extLst>
          </p:cNvPr>
          <p:cNvSpPr txBox="1"/>
          <p:nvPr/>
        </p:nvSpPr>
        <p:spPr>
          <a:xfrm>
            <a:off x="6567055" y="1838227"/>
            <a:ext cx="50129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Casual users 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clearly </a:t>
            </a:r>
            <a:r>
              <a:rPr lang="en-US" sz="4000" dirty="0">
                <a:solidFill>
                  <a:schemeClr val="accent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tend to ride longer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40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Members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uses the bikes for </a:t>
            </a:r>
            <a:r>
              <a:rPr lang="en-US" sz="4000" dirty="0">
                <a:solidFill>
                  <a:schemeClr val="accent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shorter periods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BR" sz="4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098" name="Picture 2" descr="https://lh7-us.googleusercontent.com/igir8q1kG25fTKQZ-QggEBt0rvyyZ3lKcXEdYaVAmydgakVM3oweNGwtsYWqI3mmhimh6LGczuifLBud6rc-9z3sJtrjF_GFYGa3X6bBqnl-NHCvzRVLrTqy55-2AAijs-d-sGT8BQ9bvz3upJjBrY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38227"/>
            <a:ext cx="5400675" cy="467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03637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Goog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285F4"/>
      </a:accent1>
      <a:accent2>
        <a:srgbClr val="0F9D58"/>
      </a:accent2>
      <a:accent3>
        <a:srgbClr val="F4B400"/>
      </a:accent3>
      <a:accent4>
        <a:srgbClr val="DB4437"/>
      </a:accent4>
      <a:accent5>
        <a:srgbClr val="DB5BCF"/>
      </a:accent5>
      <a:accent6>
        <a:srgbClr val="52CCDC"/>
      </a:accent6>
      <a:hlink>
        <a:srgbClr val="AF83D7"/>
      </a:hlink>
      <a:folHlink>
        <a:srgbClr val="D4EA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363</Words>
  <Application>Microsoft Office PowerPoint</Application>
  <PresentationFormat>Widescreen</PresentationFormat>
  <Paragraphs>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Product Sans</vt:lpstr>
      <vt:lpstr>Roboto</vt:lpstr>
      <vt:lpstr>Times New Roman</vt:lpstr>
      <vt:lpstr>Tema do Office</vt:lpstr>
      <vt:lpstr>Google</vt:lpstr>
      <vt:lpstr>Phase 1 - Ask</vt:lpstr>
      <vt:lpstr>Phase 2 - Prepare</vt:lpstr>
      <vt:lpstr>Phase 3 - Process</vt:lpstr>
      <vt:lpstr>Phase 4 - Analyze</vt:lpstr>
      <vt:lpstr>Phase 5 - Share</vt:lpstr>
      <vt:lpstr>Phase 5 - Share</vt:lpstr>
      <vt:lpstr>Phase 5 - Share</vt:lpstr>
      <vt:lpstr>Phase 5 - Share</vt:lpstr>
      <vt:lpstr>Phase 5 - Share</vt:lpstr>
      <vt:lpstr>Phase 5 - Share</vt:lpstr>
      <vt:lpstr>Phase 6 - Act</vt:lpstr>
      <vt:lpstr>Phase 6 - Act</vt:lpstr>
      <vt:lpstr>Google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</dc:title>
  <dc:creator>Felipe Seleme Ribeiro</dc:creator>
  <cp:lastModifiedBy>Microsoft account</cp:lastModifiedBy>
  <cp:revision>11</cp:revision>
  <dcterms:created xsi:type="dcterms:W3CDTF">2023-02-23T18:08:11Z</dcterms:created>
  <dcterms:modified xsi:type="dcterms:W3CDTF">2023-12-19T22:36:19Z</dcterms:modified>
</cp:coreProperties>
</file>