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2" r:id="rId13"/>
    <p:sldId id="263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Downloads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[KPMG_VI_New_raw_data_update_final.xlsx]Brand and Style!PivotTable10</c:name>
    <c:fmtId val="4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'Brand and Style'!$B$1:$B$2</c:f>
              <c:strCache>
                <c:ptCount val="1"/>
                <c:pt idx="0">
                  <c:v>Giant Bicycles</c:v>
                </c:pt>
              </c:strCache>
            </c:strRef>
          </c:tx>
          <c:spPr>
            <a:solidFill>
              <a:srgbClr val="FF000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Style'!$B$3:$B$7</c:f>
              <c:numCache>
                <c:formatCode>General</c:formatCode>
                <c:ptCount val="4"/>
                <c:pt idx="1">
                  <c:v>579</c:v>
                </c:pt>
                <c:pt idx="2">
                  <c:v>2554</c:v>
                </c:pt>
                <c:pt idx="3">
                  <c:v>179</c:v>
                </c:pt>
              </c:numCache>
            </c:numRef>
          </c:val>
        </c:ser>
        <c:ser>
          <c:idx val="1"/>
          <c:order val="1"/>
          <c:tx>
            <c:strRef>
              <c:f>'Brand and Style'!$C$1:$C$2</c:f>
              <c:strCache>
                <c:ptCount val="1"/>
                <c:pt idx="0">
                  <c:v>Norco Bicycles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Style'!$C$3:$C$7</c:f>
              <c:numCache>
                <c:formatCode>General</c:formatCode>
                <c:ptCount val="4"/>
                <c:pt idx="0">
                  <c:v>200</c:v>
                </c:pt>
                <c:pt idx="1">
                  <c:v>923</c:v>
                </c:pt>
                <c:pt idx="2">
                  <c:v>1787</c:v>
                </c:pt>
              </c:numCache>
            </c:numRef>
          </c:val>
        </c:ser>
        <c:ser>
          <c:idx val="2"/>
          <c:order val="2"/>
          <c:tx>
            <c:strRef>
              <c:f>'Brand and Style'!$D$1:$D$2</c:f>
              <c:strCache>
                <c:ptCount val="1"/>
                <c:pt idx="0">
                  <c:v>OHM Cycles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Style'!$D$3:$D$7</c:f>
              <c:numCache>
                <c:formatCode>General</c:formatCode>
                <c:ptCount val="4"/>
                <c:pt idx="1">
                  <c:v>779</c:v>
                </c:pt>
                <c:pt idx="2">
                  <c:v>2035</c:v>
                </c:pt>
                <c:pt idx="3">
                  <c:v>229</c:v>
                </c:pt>
              </c:numCache>
            </c:numRef>
          </c:val>
        </c:ser>
        <c:ser>
          <c:idx val="3"/>
          <c:order val="3"/>
          <c:tx>
            <c:strRef>
              <c:f>'Brand and Style'!$E$1:$E$2</c:f>
              <c:strCache>
                <c:ptCount val="1"/>
                <c:pt idx="0">
                  <c:v>Solex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Style'!$E$3:$E$7</c:f>
              <c:numCache>
                <c:formatCode>General</c:formatCode>
                <c:ptCount val="4"/>
                <c:pt idx="1">
                  <c:v>537</c:v>
                </c:pt>
                <c:pt idx="2">
                  <c:v>3508</c:v>
                </c:pt>
                <c:pt idx="3">
                  <c:v>208</c:v>
                </c:pt>
              </c:numCache>
            </c:numRef>
          </c:val>
        </c:ser>
        <c:ser>
          <c:idx val="4"/>
          <c:order val="4"/>
          <c:tx>
            <c:strRef>
              <c:f>'Brand and Style'!$F$1:$F$2</c:f>
              <c:strCache>
                <c:ptCount val="1"/>
                <c:pt idx="0">
                  <c:v>Trek Bicycles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Style'!$F$3:$F$7</c:f>
              <c:numCache>
                <c:formatCode>General</c:formatCode>
                <c:ptCount val="4"/>
                <c:pt idx="0">
                  <c:v>223</c:v>
                </c:pt>
                <c:pt idx="1">
                  <c:v>995</c:v>
                </c:pt>
                <c:pt idx="2">
                  <c:v>1772</c:v>
                </c:pt>
              </c:numCache>
            </c:numRef>
          </c:val>
        </c:ser>
        <c:ser>
          <c:idx val="5"/>
          <c:order val="5"/>
          <c:tx>
            <c:strRef>
              <c:f>'Brand and Style'!$G$1:$G$2</c:f>
              <c:strCache>
                <c:ptCount val="1"/>
                <c:pt idx="0">
                  <c:v>WeareA2B</c:v>
                </c:pt>
              </c:strCache>
            </c:strRef>
          </c:tx>
          <c:spPr>
            <a:solidFill>
              <a:srgbClr val="92D050"/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'Brand and Style'!$A$3:$A$7</c:f>
              <c:strCache>
                <c:ptCount val="4"/>
                <c:pt idx="0">
                  <c:v>Mountain</c:v>
                </c:pt>
                <c:pt idx="1">
                  <c:v>Road</c:v>
                </c:pt>
                <c:pt idx="2">
                  <c:v>Standard</c:v>
                </c:pt>
                <c:pt idx="3">
                  <c:v>Touring</c:v>
                </c:pt>
              </c:strCache>
            </c:strRef>
          </c:cat>
          <c:val>
            <c:numRef>
              <c:f>'Brand and Style'!$G$3:$G$7</c:f>
              <c:numCache>
                <c:formatCode>General</c:formatCode>
                <c:ptCount val="4"/>
                <c:pt idx="1">
                  <c:v>157</c:v>
                </c:pt>
                <c:pt idx="2">
                  <c:v>2520</c:v>
                </c:pt>
                <c:pt idx="3">
                  <c:v>618</c:v>
                </c:pt>
              </c:numCache>
            </c:numRef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50131520"/>
        <c:axId val="350128776"/>
      </c:barChart>
      <c:catAx>
        <c:axId val="350131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0128776"/>
        <c:crosses val="autoZero"/>
        <c:auto val="1"/>
        <c:lblAlgn val="ctr"/>
        <c:lblOffset val="100"/>
        <c:noMultiLvlLbl val="0"/>
      </c:catAx>
      <c:valAx>
        <c:axId val="35012877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350131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pivotSource>
    <c:name>[KPMG_VI_New_raw_data_update_final.xlsx]Month!PivotTable2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Month</a:t>
            </a:r>
            <a:r>
              <a:rPr lang="en-IN" baseline="0"/>
              <a:t> VS Sales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Month!$B$3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Month!$A$4:$A$16</c:f>
              <c:strCache>
                <c:ptCount val="12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  <c:pt idx="6">
                  <c:v>July</c:v>
                </c:pt>
                <c:pt idx="7">
                  <c:v>August</c:v>
                </c:pt>
                <c:pt idx="8">
                  <c:v>September</c:v>
                </c:pt>
                <c:pt idx="9">
                  <c:v>October</c:v>
                </c:pt>
                <c:pt idx="10">
                  <c:v>November</c:v>
                </c:pt>
                <c:pt idx="11">
                  <c:v>December</c:v>
                </c:pt>
              </c:strCache>
            </c:strRef>
          </c:cat>
          <c:val>
            <c:numRef>
              <c:f>Month!$B$4:$B$16</c:f>
              <c:numCache>
                <c:formatCode>General</c:formatCode>
                <c:ptCount val="12"/>
                <c:pt idx="0">
                  <c:v>1634</c:v>
                </c:pt>
                <c:pt idx="1">
                  <c:v>1578</c:v>
                </c:pt>
                <c:pt idx="2">
                  <c:v>1597</c:v>
                </c:pt>
                <c:pt idx="3">
                  <c:v>1613</c:v>
                </c:pt>
                <c:pt idx="4">
                  <c:v>1641</c:v>
                </c:pt>
                <c:pt idx="5">
                  <c:v>1537</c:v>
                </c:pt>
                <c:pt idx="6">
                  <c:v>1670</c:v>
                </c:pt>
                <c:pt idx="7">
                  <c:v>1703</c:v>
                </c:pt>
                <c:pt idx="8">
                  <c:v>1534</c:v>
                </c:pt>
                <c:pt idx="9">
                  <c:v>1723</c:v>
                </c:pt>
                <c:pt idx="10">
                  <c:v>1607</c:v>
                </c:pt>
                <c:pt idx="11">
                  <c:v>1608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44676008"/>
        <c:axId val="344680712"/>
      </c:barChart>
      <c:catAx>
        <c:axId val="344676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80712"/>
        <c:crosses val="autoZero"/>
        <c:auto val="1"/>
        <c:lblAlgn val="ctr"/>
        <c:lblOffset val="100"/>
        <c:noMultiLvlLbl val="0"/>
      </c:catAx>
      <c:valAx>
        <c:axId val="34468071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676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[KPMG_VI_New_raw_data_update_final.xlsx]Ind and gender!PivotTable13</c:name>
    <c:fmtId val="9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'Ind and gender'!$B$3:$B$4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gender'!$B$5:$B$14</c:f>
              <c:numCache>
                <c:formatCode>General</c:formatCode>
                <c:ptCount val="9"/>
                <c:pt idx="0">
                  <c:v>57</c:v>
                </c:pt>
                <c:pt idx="1">
                  <c:v>67</c:v>
                </c:pt>
                <c:pt idx="2">
                  <c:v>392</c:v>
                </c:pt>
                <c:pt idx="3">
                  <c:v>303</c:v>
                </c:pt>
                <c:pt idx="4">
                  <c:v>79</c:v>
                </c:pt>
                <c:pt idx="5">
                  <c:v>425</c:v>
                </c:pt>
                <c:pt idx="6">
                  <c:v>144</c:v>
                </c:pt>
                <c:pt idx="7">
                  <c:v>184</c:v>
                </c:pt>
                <c:pt idx="8">
                  <c:v>39</c:v>
                </c:pt>
              </c:numCache>
            </c:numRef>
          </c:val>
        </c:ser>
        <c:ser>
          <c:idx val="1"/>
          <c:order val="1"/>
          <c:tx>
            <c:strRef>
              <c:f>'Ind and gender'!$C$3:$C$4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gender'!$C$5:$C$14</c:f>
              <c:numCache>
                <c:formatCode>General</c:formatCode>
                <c:ptCount val="9"/>
                <c:pt idx="0">
                  <c:v>56</c:v>
                </c:pt>
                <c:pt idx="1">
                  <c:v>69</c:v>
                </c:pt>
                <c:pt idx="2">
                  <c:v>375</c:v>
                </c:pt>
                <c:pt idx="3">
                  <c:v>293</c:v>
                </c:pt>
                <c:pt idx="4">
                  <c:v>72</c:v>
                </c:pt>
                <c:pt idx="5">
                  <c:v>371</c:v>
                </c:pt>
                <c:pt idx="6">
                  <c:v>123</c:v>
                </c:pt>
                <c:pt idx="7">
                  <c:v>174</c:v>
                </c:pt>
                <c:pt idx="8">
                  <c:v>33</c:v>
                </c:pt>
              </c:numCache>
            </c:numRef>
          </c:val>
        </c:ser>
        <c:ser>
          <c:idx val="2"/>
          <c:order val="2"/>
          <c:tx>
            <c:strRef>
              <c:f>'Ind and gender'!$D$3:$D$4</c:f>
              <c:strCache>
                <c:ptCount val="1"/>
                <c:pt idx="0">
                  <c:v>U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cat>
            <c:strRef>
              <c:f>'Ind and gender'!$A$5:$A$14</c:f>
              <c:strCache>
                <c:ptCount val="9"/>
                <c:pt idx="0">
                  <c:v>Argiculture</c:v>
                </c:pt>
                <c:pt idx="1">
                  <c:v>Entertainment</c:v>
                </c:pt>
                <c:pt idx="2">
                  <c:v>Financial Services</c:v>
                </c:pt>
                <c:pt idx="3">
                  <c:v>Health</c:v>
                </c:pt>
                <c:pt idx="4">
                  <c:v>IT</c:v>
                </c:pt>
                <c:pt idx="5">
                  <c:v>Manufacturing</c:v>
                </c:pt>
                <c:pt idx="6">
                  <c:v>Property</c:v>
                </c:pt>
                <c:pt idx="7">
                  <c:v>Retail</c:v>
                </c:pt>
                <c:pt idx="8">
                  <c:v>Telecommunications</c:v>
                </c:pt>
              </c:strCache>
            </c:strRef>
          </c:cat>
          <c:val>
            <c:numRef>
              <c:f>'Ind and gender'!$D$5:$D$14</c:f>
              <c:numCache>
                <c:formatCode>General</c:formatCode>
                <c:ptCount val="9"/>
                <c:pt idx="2">
                  <c:v>7</c:v>
                </c:pt>
                <c:pt idx="3">
                  <c:v>6</c:v>
                </c:pt>
                <c:pt idx="4">
                  <c:v>72</c:v>
                </c:pt>
                <c:pt idx="5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axId val="346044296"/>
        <c:axId val="346046648"/>
      </c:barChart>
      <c:catAx>
        <c:axId val="3460442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46648"/>
        <c:crosses val="autoZero"/>
        <c:auto val="1"/>
        <c:lblAlgn val="ctr"/>
        <c:lblOffset val="100"/>
        <c:noMultiLvlLbl val="0"/>
      </c:catAx>
      <c:valAx>
        <c:axId val="3460466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6044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[KPMG_VI_New_raw_data_update_final.xlsx]Sheet3!PivotTable3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3"/>
        <c:spPr>
          <a:solidFill>
            <a:schemeClr val="accent3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rgbClr val="000000">
                  <a:lumMod val="75000"/>
                  <a:lumOff val="25000"/>
                </a:srgbClr>
              </a:fgClr>
              <a:bgClr>
                <a:srgbClr val="000000">
                  <a:lumMod val="65000"/>
                  <a:lumOff val="35000"/>
                </a:srgb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20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bg2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Sheet3!$A$4:$A$7</c:f>
              <c:strCache>
                <c:ptCount val="3"/>
                <c:pt idx="0">
                  <c:v>Affluent Customer</c:v>
                </c:pt>
                <c:pt idx="1">
                  <c:v>High Net Worth</c:v>
                </c:pt>
                <c:pt idx="2">
                  <c:v>Mass Customer</c:v>
                </c:pt>
              </c:strCache>
            </c:strRef>
          </c:cat>
          <c:val>
            <c:numRef>
              <c:f>Sheet3!$B$4:$B$7</c:f>
              <c:numCache>
                <c:formatCode>General</c:formatCode>
                <c:ptCount val="3"/>
                <c:pt idx="0">
                  <c:v>241</c:v>
                </c:pt>
                <c:pt idx="1">
                  <c:v>251</c:v>
                </c:pt>
                <c:pt idx="2">
                  <c:v>508</c:v>
                </c:pt>
              </c:numCache>
            </c:numRef>
          </c:val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[KPMG_VI_New_raw_data_update_final.xlsx]Sales!PivotTable1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State VS Sales</a:t>
            </a:r>
          </a:p>
        </c:rich>
      </c:tx>
      <c:layout>
        <c:manualLayout>
          <c:xMode val="edge"/>
          <c:yMode val="edge"/>
          <c:x val="0.24667269352067184"/>
          <c:y val="4.18953219082908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-0.14006102362204725"/>
              <c:y val="-8.2255030621172356E-2"/>
            </c:manualLayout>
          </c:layout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fld id="{D03E740F-D3CC-484C-851C-69FFC7B462E7}" type="PERCENTAGE">
                  <a:rPr lang="en-US"/>
                  <a:pPr>
                    <a:defRPr sz="9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162742782152231"/>
              <c:y val="-0.12146143190434529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dLbl>
          <c:idx val="0"/>
          <c:layout>
            <c:manualLayout>
              <c:x val="0.1064750656167979"/>
              <c:y val="0.16909995625546806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pieChart>
        <c:varyColors val="1"/>
        <c:ser>
          <c:idx val="0"/>
          <c:order val="0"/>
          <c:tx>
            <c:strRef>
              <c:f>Sales!$B$3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</c:dPt>
          <c:dLbls>
            <c:dLbl>
              <c:idx val="0"/>
              <c:layout>
                <c:manualLayout>
                  <c:x val="-0.14006102362204725"/>
                  <c:y val="-8.2255030621172356E-2"/>
                </c:manualLayout>
              </c:layout>
              <c:tx>
                <c:rich>
                  <a:bodyPr/>
                  <a:lstStyle/>
                  <a:p>
                    <a:fld id="{D03E740F-D3CC-484C-851C-69FFC7B462E7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</c:extLst>
            </c:dLbl>
            <c:dLbl>
              <c:idx val="1"/>
              <c:layout>
                <c:manualLayout>
                  <c:x val="0.1162742782152231"/>
                  <c:y val="-0.12146143190434529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.1064750656167979"/>
                  <c:y val="0.16909995625546806"/>
                </c:manualLayout>
              </c:layout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Sales!$A$4:$A$7</c:f>
              <c:strCache>
                <c:ptCount val="3"/>
                <c:pt idx="0">
                  <c:v>NSW</c:v>
                </c:pt>
                <c:pt idx="1">
                  <c:v>QLD</c:v>
                </c:pt>
                <c:pt idx="2">
                  <c:v>Victoria</c:v>
                </c:pt>
              </c:strCache>
            </c:strRef>
          </c:cat>
          <c:val>
            <c:numRef>
              <c:f>Sales!$B$4:$B$7</c:f>
              <c:numCache>
                <c:formatCode>General</c:formatCode>
                <c:ptCount val="3"/>
                <c:pt idx="0">
                  <c:v>2140</c:v>
                </c:pt>
                <c:pt idx="1">
                  <c:v>838</c:v>
                </c:pt>
                <c:pt idx="2">
                  <c:v>1021</c:v>
                </c:pt>
              </c:numCache>
            </c:numRef>
          </c:val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929111986001748"/>
          <c:y val="0.43947069116360454"/>
          <c:w val="0.21330042447353223"/>
          <c:h val="0.28170640128317292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[KPMG_VI_New_raw_data_update_final.xlsx]Sheet5!PivotTable5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en-IN"/>
              <a:t>Age</a:t>
            </a:r>
            <a:r>
              <a:rPr lang="en-IN" baseline="0"/>
              <a:t> group vs. Sales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circle"/>
          <c:size val="6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</c:marker>
      </c:pivotFmt>
      <c:pivotFmt>
        <c:idx val="1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  <c:pivotFmt>
        <c:idx val="2"/>
        <c:spPr>
          <a:gradFill>
            <a:gsLst>
              <a:gs pos="0">
                <a:schemeClr val="accent1"/>
              </a:gs>
              <a:gs pos="100000">
                <a:schemeClr val="accent1">
                  <a:lumMod val="84000"/>
                </a:schemeClr>
              </a:gs>
            </a:gsLst>
            <a:lin ang="5400000" scaled="1"/>
          </a:gra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2.5000000000000001E-2"/>
          <c:y val="0.18842592592592591"/>
          <c:w val="0.93888888888888888"/>
          <c:h val="0.709814814814814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Sheet5!$B$3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cat>
            <c:strRef>
              <c:f>Sheet5!$A$4:$A$11</c:f>
              <c:strCache>
                <c:ptCount val="7"/>
                <c:pt idx="0">
                  <c:v>20-29</c:v>
                </c:pt>
                <c:pt idx="1">
                  <c:v>30-39</c:v>
                </c:pt>
                <c:pt idx="2">
                  <c:v>40-49</c:v>
                </c:pt>
                <c:pt idx="3">
                  <c:v>50-59</c:v>
                </c:pt>
                <c:pt idx="4">
                  <c:v>60-69</c:v>
                </c:pt>
                <c:pt idx="5">
                  <c:v>70-79</c:v>
                </c:pt>
                <c:pt idx="6">
                  <c:v>80+</c:v>
                </c:pt>
              </c:strCache>
            </c:strRef>
          </c:cat>
          <c:val>
            <c:numRef>
              <c:f>Sheet5!$B$4:$B$11</c:f>
              <c:numCache>
                <c:formatCode>General</c:formatCode>
                <c:ptCount val="7"/>
                <c:pt idx="0">
                  <c:v>148</c:v>
                </c:pt>
                <c:pt idx="1">
                  <c:v>97</c:v>
                </c:pt>
                <c:pt idx="2">
                  <c:v>217</c:v>
                </c:pt>
                <c:pt idx="3">
                  <c:v>180</c:v>
                </c:pt>
                <c:pt idx="4">
                  <c:v>169</c:v>
                </c:pt>
                <c:pt idx="5">
                  <c:v>115</c:v>
                </c:pt>
                <c:pt idx="6">
                  <c:v>57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1"/>
        <c:axId val="467724016"/>
        <c:axId val="466241016"/>
      </c:barChart>
      <c:catAx>
        <c:axId val="46772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6241016"/>
        <c:crosses val="autoZero"/>
        <c:auto val="1"/>
        <c:lblAlgn val="ctr"/>
        <c:lblOffset val="100"/>
        <c:noMultiLvlLbl val="0"/>
      </c:catAx>
      <c:valAx>
        <c:axId val="46624101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6772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382034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76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Unnati Singh</a:t>
            </a:r>
          </a:p>
          <a:p>
            <a:endParaRPr dirty="0"/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lang="en-IN" dirty="0" smtClean="0"/>
              <a:t>Date- 27 May 2023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Model Development</a:t>
            </a:r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The marketing team Should focus on the following points to increase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666130" cy="3104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17500">
              <a:buSzPts val="1400"/>
              <a:buChar char="●"/>
            </a:pPr>
            <a:endParaRPr lang="en-US" dirty="0" smtClean="0"/>
          </a:p>
          <a:p>
            <a:pPr marL="457200" indent="-317500">
              <a:buSzPts val="1400"/>
              <a:buFontTx/>
              <a:buChar char="●"/>
            </a:pPr>
            <a:r>
              <a:rPr lang="en-US" dirty="0" smtClean="0">
                <a:solidFill>
                  <a:srgbClr val="0070C0"/>
                </a:solidFill>
              </a:rPr>
              <a:t>Solex </a:t>
            </a:r>
            <a:r>
              <a:rPr lang="en-US" dirty="0"/>
              <a:t>brand and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Standard </a:t>
            </a:r>
            <a:r>
              <a:rPr lang="en-US" dirty="0"/>
              <a:t>product as the top priority</a:t>
            </a:r>
            <a:r>
              <a:rPr lang="en-US" dirty="0" smtClean="0"/>
              <a:t>.</a:t>
            </a:r>
          </a:p>
          <a:p>
            <a:pPr marL="457200" indent="-317500">
              <a:buSzPts val="1400"/>
              <a:buFontTx/>
              <a:buChar char="●"/>
            </a:pPr>
            <a:r>
              <a:rPr lang="en-US" dirty="0" smtClean="0"/>
              <a:t>Should focus more on </a:t>
            </a:r>
            <a:r>
              <a:rPr lang="en-US" dirty="0" smtClean="0">
                <a:solidFill>
                  <a:srgbClr val="0070C0"/>
                </a:solidFill>
              </a:rPr>
              <a:t>November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august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70C0"/>
                </a:solidFill>
              </a:rPr>
              <a:t>July</a:t>
            </a:r>
            <a:r>
              <a:rPr lang="en-US" dirty="0" smtClean="0"/>
              <a:t> months.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IN" dirty="0" smtClean="0"/>
              <a:t>People in </a:t>
            </a:r>
            <a:r>
              <a:rPr lang="en-IN" dirty="0">
                <a:solidFill>
                  <a:srgbClr val="0070C0"/>
                </a:solidFill>
              </a:rPr>
              <a:t>Manufacturing</a:t>
            </a:r>
            <a:r>
              <a:rPr lang="en-IN" dirty="0"/>
              <a:t>, </a:t>
            </a:r>
            <a:r>
              <a:rPr lang="en-IN" dirty="0">
                <a:solidFill>
                  <a:srgbClr val="0070C0"/>
                </a:solidFill>
              </a:rPr>
              <a:t>Finance services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Health </a:t>
            </a:r>
            <a:r>
              <a:rPr lang="en-IN" dirty="0" smtClean="0">
                <a:solidFill>
                  <a:srgbClr val="0070C0"/>
                </a:solidFill>
              </a:rPr>
              <a:t>sectors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IN" dirty="0" smtClean="0">
                <a:solidFill>
                  <a:srgbClr val="0070C0"/>
                </a:solidFill>
              </a:rPr>
              <a:t>Female </a:t>
            </a:r>
            <a:r>
              <a:rPr lang="en-IN" dirty="0" smtClean="0"/>
              <a:t>customers</a:t>
            </a:r>
            <a:endParaRPr lang="en-US" dirty="0" smtClean="0"/>
          </a:p>
          <a:p>
            <a:pPr marL="457200" lvl="0" indent="-317500">
              <a:buSzPts val="1400"/>
              <a:buFontTx/>
              <a:buChar char="●"/>
            </a:pPr>
            <a:r>
              <a:rPr lang="en-US" dirty="0">
                <a:solidFill>
                  <a:schemeClr val="dk1"/>
                </a:solidFill>
              </a:rPr>
              <a:t>Customers in the </a:t>
            </a:r>
            <a:r>
              <a:rPr lang="en-US" dirty="0">
                <a:solidFill>
                  <a:srgbClr val="0070C0"/>
                </a:solidFill>
              </a:rPr>
              <a:t>Mass Consumer Segment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Customers living in </a:t>
            </a:r>
            <a:r>
              <a:rPr lang="en-US" dirty="0">
                <a:solidFill>
                  <a:srgbClr val="0070C0"/>
                </a:solidFill>
              </a:rPr>
              <a:t>New South </a:t>
            </a:r>
            <a:r>
              <a:rPr lang="en-US" dirty="0" smtClean="0">
                <a:solidFill>
                  <a:srgbClr val="0070C0"/>
                </a:solidFill>
              </a:rPr>
              <a:t>Wales</a:t>
            </a:r>
          </a:p>
          <a:p>
            <a:pPr marL="457200" lvl="0" indent="-317500">
              <a:buSzPts val="1400"/>
              <a:buFontTx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Age group </a:t>
            </a:r>
            <a:r>
              <a:rPr lang="en-US" dirty="0" smtClean="0">
                <a:solidFill>
                  <a:srgbClr val="0070C0"/>
                </a:solidFill>
              </a:rPr>
              <a:t>(40-49)yrs.</a:t>
            </a:r>
          </a:p>
          <a:p>
            <a:pPr marL="457200" lvl="0" indent="-317500">
              <a:buSzPts val="1400"/>
              <a:buFontTx/>
              <a:buChar char="●"/>
            </a:pPr>
            <a:endParaRPr lang="en-US" dirty="0">
              <a:solidFill>
                <a:schemeClr val="dk1"/>
              </a:solidFill>
            </a:endParaRPr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44025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140338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dirty="0"/>
              <a:t>Interpretation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361335" y="1100338"/>
            <a:ext cx="3982066" cy="1570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b="0" i="1" dirty="0"/>
              <a:t>After filtering, here is the list of the customers that should be targeted- </a:t>
            </a:r>
            <a:endParaRPr lang="en-IN" b="0" i="1" dirty="0"/>
          </a:p>
          <a:p>
            <a:pPr lvl="0"/>
            <a:endParaRPr lang="en-US" dirty="0" smtClean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866613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457200" lvl="0" indent="-317500">
              <a:buSzPts val="1400"/>
              <a:buChar char="●"/>
            </a:pPr>
            <a:endParaRPr lang="en-US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838" y="945289"/>
            <a:ext cx="4229317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80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Thank you 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-15501" y="898324"/>
            <a:ext cx="8194182" cy="411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sz="1400" dirty="0"/>
          </a:p>
        </p:txBody>
      </p:sp>
      <p:sp>
        <p:nvSpPr>
          <p:cNvPr id="124" name="Shape 73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205025" y="957739"/>
            <a:ext cx="8565600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Sprocket Central Pty Ltd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Pty Ltd specializes in high-quality bikes and accessible cycling accessories for riders.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Their marketing team is looking to boost business by analyzing their existing customer dataset to determine customer trends and behavior. </a:t>
            </a:r>
            <a:endParaRPr lang="en-I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They have given us the Datasets that contain the information about their orders and their customers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lvl="0"/>
            <a:endParaRPr lang="en-IN" dirty="0"/>
          </a:p>
          <a:p>
            <a:r>
              <a:rPr lang="en-US" i="1" dirty="0"/>
              <a:t>Sprocket Central Pty Ltd has provided us 4 datasets</a:t>
            </a:r>
            <a:endParaRPr lang="en-IN" i="1" dirty="0"/>
          </a:p>
          <a:p>
            <a:pPr lvl="0"/>
            <a:r>
              <a:rPr lang="en-US" dirty="0" smtClean="0"/>
              <a:t>1. Transactions </a:t>
            </a:r>
            <a:r>
              <a:rPr lang="en-US" dirty="0"/>
              <a:t>data </a:t>
            </a:r>
            <a:endParaRPr lang="en-IN" dirty="0"/>
          </a:p>
          <a:p>
            <a:pPr lvl="0"/>
            <a:r>
              <a:rPr lang="en-US" dirty="0" smtClean="0"/>
              <a:t>2. Customer </a:t>
            </a:r>
            <a:r>
              <a:rPr lang="en-US" dirty="0"/>
              <a:t>Demographic</a:t>
            </a:r>
            <a:endParaRPr lang="en-IN" dirty="0"/>
          </a:p>
          <a:p>
            <a:pPr lvl="0"/>
            <a:r>
              <a:rPr lang="en-US" dirty="0" smtClean="0"/>
              <a:t>3. New </a:t>
            </a:r>
            <a:r>
              <a:rPr lang="en-US" dirty="0"/>
              <a:t>customer list</a:t>
            </a:r>
            <a:endParaRPr lang="en-IN" dirty="0"/>
          </a:p>
          <a:p>
            <a:pPr lvl="0"/>
            <a:r>
              <a:rPr lang="en-US" dirty="0" smtClean="0"/>
              <a:t>4. Customer address</a:t>
            </a:r>
          </a:p>
          <a:p>
            <a:pPr lvl="0"/>
            <a:endParaRPr lang="en-IN" dirty="0" smtClean="0"/>
          </a:p>
          <a:p>
            <a:r>
              <a:rPr lang="en-US" b="1" dirty="0" smtClean="0"/>
              <a:t>Our </a:t>
            </a:r>
            <a:r>
              <a:rPr lang="en-US" b="1" dirty="0"/>
              <a:t>Aim</a:t>
            </a:r>
            <a:endParaRPr lang="en-IN" dirty="0"/>
          </a:p>
          <a:p>
            <a:r>
              <a:rPr lang="en-US" dirty="0"/>
              <a:t>We aim to know about useful customer insights which could help the company </a:t>
            </a:r>
            <a:r>
              <a:rPr lang="en-US" dirty="0" smtClean="0"/>
              <a:t>to </a:t>
            </a:r>
            <a:r>
              <a:rPr lang="en-US" dirty="0"/>
              <a:t>improve performance by focusing on high-value customers</a:t>
            </a:r>
            <a:r>
              <a:rPr lang="en-US" dirty="0" smtClean="0"/>
              <a:t>.</a:t>
            </a:r>
          </a:p>
          <a:p>
            <a:r>
              <a:rPr lang="en-IN" i="1" dirty="0" smtClean="0"/>
              <a:t>Steps –</a:t>
            </a:r>
          </a:p>
          <a:p>
            <a:r>
              <a:rPr lang="en-IN" i="1" dirty="0" smtClean="0"/>
              <a:t>Data cleaning      Data Transformation     Data Exploration</a:t>
            </a:r>
            <a:endParaRPr lang="en-US" i="1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430594" y="4741606"/>
            <a:ext cx="206477" cy="7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318387" y="4741606"/>
            <a:ext cx="191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 smtClean="0"/>
              <a:t>Data Exploration</a:t>
            </a:r>
            <a:endParaRPr dirty="0"/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Brand and Style </a:t>
            </a:r>
            <a:endParaRPr dirty="0"/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3268220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Customers </a:t>
            </a:r>
            <a:r>
              <a:rPr lang="en-US" dirty="0" smtClean="0">
                <a:solidFill>
                  <a:schemeClr val="dk1"/>
                </a:solidFill>
              </a:rPr>
              <a:t>are more likely to buy </a:t>
            </a:r>
            <a:r>
              <a:rPr lang="en-US" u="sng" dirty="0" smtClean="0">
                <a:solidFill>
                  <a:schemeClr val="tx1"/>
                </a:solidFill>
              </a:rPr>
              <a:t>Solex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brand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among the other </a:t>
            </a:r>
            <a:r>
              <a:rPr lang="en-US" dirty="0" smtClean="0">
                <a:solidFill>
                  <a:schemeClr val="dk1"/>
                </a:solidFill>
              </a:rPr>
              <a:t>brands.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Standard product </a:t>
            </a:r>
            <a:r>
              <a:rPr lang="en-US" dirty="0">
                <a:solidFill>
                  <a:schemeClr val="dk1"/>
                </a:solidFill>
              </a:rPr>
              <a:t>are most buyable products by customers among the other</a:t>
            </a:r>
            <a:endParaRPr dirty="0"/>
          </a:p>
        </p:txBody>
      </p:sp>
      <p:sp>
        <p:nvSpPr>
          <p:cNvPr id="144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5602270"/>
              </p:ext>
            </p:extLst>
          </p:nvPr>
        </p:nvGraphicFramePr>
        <p:xfrm>
          <a:off x="3702357" y="2311810"/>
          <a:ext cx="5257288" cy="250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Total Sales based on months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4" y="2164724"/>
            <a:ext cx="4535417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u="sng" dirty="0"/>
              <a:t>November</a:t>
            </a:r>
            <a:r>
              <a:rPr lang="en-IN" dirty="0"/>
              <a:t>,</a:t>
            </a:r>
            <a:r>
              <a:rPr lang="en-IN" u="sng" dirty="0"/>
              <a:t> August</a:t>
            </a:r>
            <a:r>
              <a:rPr lang="en-IN" dirty="0"/>
              <a:t>, </a:t>
            </a:r>
            <a:r>
              <a:rPr lang="en-IN" u="sng" dirty="0"/>
              <a:t>July</a:t>
            </a:r>
            <a:r>
              <a:rPr lang="en-IN" dirty="0"/>
              <a:t>, and </a:t>
            </a:r>
            <a:r>
              <a:rPr lang="en-IN" u="sng" dirty="0"/>
              <a:t>January</a:t>
            </a:r>
            <a:r>
              <a:rPr lang="en-IN" dirty="0"/>
              <a:t> have the maximum sales. </a:t>
            </a:r>
          </a:p>
          <a:p>
            <a:endParaRPr dirty="0"/>
          </a:p>
        </p:txBody>
      </p:sp>
      <p:grpSp>
        <p:nvGrpSpPr>
          <p:cNvPr id="136" name="Shape 83"/>
          <p:cNvGrpSpPr/>
          <p:nvPr/>
        </p:nvGrpSpPr>
        <p:grpSpPr>
          <a:xfrm>
            <a:off x="4969973" y="2164723"/>
            <a:ext cx="3800704" cy="2649304"/>
            <a:chOff x="-1" y="-1"/>
            <a:chExt cx="3800702" cy="2649302"/>
          </a:xfrm>
        </p:grpSpPr>
        <p:sp>
          <p:nvSpPr>
            <p:cNvPr id="134" name="Rectangle"/>
            <p:cNvSpPr/>
            <p:nvPr/>
          </p:nvSpPr>
          <p:spPr>
            <a:xfrm>
              <a:off x="-1" y="-1"/>
              <a:ext cx="3800702" cy="2649302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666666"/>
                  </a:solidFill>
                </a:defRPr>
              </a:pPr>
              <a:endParaRPr/>
            </a:p>
          </p:txBody>
        </p:sp>
        <p:sp>
          <p:nvSpPr>
            <p:cNvPr id="135" name="Place any supporting images, graphs, data or extra text here."/>
            <p:cNvSpPr/>
            <p:nvPr/>
          </p:nvSpPr>
          <p:spPr>
            <a:xfrm>
              <a:off x="-1" y="1124611"/>
              <a:ext cx="3800702" cy="4000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 algn="ctr">
                <a:defRPr>
                  <a:solidFill>
                    <a:srgbClr val="666666"/>
                  </a:solidFill>
                </a:defRPr>
              </a:lvl1pPr>
            </a:lstStyle>
            <a:p>
              <a:endParaRPr dirty="0"/>
            </a:p>
          </p:txBody>
        </p:sp>
      </p:grp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8870868"/>
              </p:ext>
            </p:extLst>
          </p:nvPr>
        </p:nvGraphicFramePr>
        <p:xfrm>
          <a:off x="4969974" y="2225685"/>
          <a:ext cx="3800652" cy="2588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Industry and Gender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3858156" cy="20428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/>
              <a:t>Women followed by men working in Manufacturing, Finance services, and Health sectors are more likely to buy the product. </a:t>
            </a:r>
          </a:p>
          <a:p>
            <a:endParaRPr lang="en-IN" b="1" dirty="0" smtClean="0"/>
          </a:p>
          <a:p>
            <a:endParaRPr lang="en-IN" dirty="0" smtClean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0796444"/>
              </p:ext>
            </p:extLst>
          </p:nvPr>
        </p:nvGraphicFramePr>
        <p:xfrm>
          <a:off x="4284407" y="20186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0" y="0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Type of customer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More than half of the sales are of mass customer.</a:t>
            </a:r>
            <a:endParaRPr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3748912"/>
              </p:ext>
            </p:extLst>
          </p:nvPr>
        </p:nvGraphicFramePr>
        <p:xfrm>
          <a:off x="4198625" y="2164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662811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State </a:t>
            </a:r>
            <a:r>
              <a:rPr lang="en-US" dirty="0" smtClean="0"/>
              <a:t>vs. </a:t>
            </a:r>
            <a:r>
              <a:rPr lang="en-US" dirty="0"/>
              <a:t>Sales</a:t>
            </a:r>
          </a:p>
          <a:p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246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  <a:endParaRPr lang="en-IN" b="1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 smtClean="0"/>
              <a:t>People living in </a:t>
            </a:r>
            <a:r>
              <a:rPr lang="en-IN" u="sng" dirty="0" smtClean="0"/>
              <a:t>NSW</a:t>
            </a:r>
            <a:r>
              <a:rPr lang="en-IN" dirty="0" smtClean="0"/>
              <a:t> </a:t>
            </a:r>
            <a:r>
              <a:rPr lang="en-IN" dirty="0"/>
              <a:t>(</a:t>
            </a:r>
            <a:r>
              <a:rPr lang="en-US" dirty="0" smtClean="0">
                <a:solidFill>
                  <a:schemeClr val="tx1"/>
                </a:solidFill>
              </a:rPr>
              <a:t>New </a:t>
            </a:r>
            <a:r>
              <a:rPr lang="en-US" dirty="0">
                <a:solidFill>
                  <a:schemeClr val="tx1"/>
                </a:solidFill>
              </a:rPr>
              <a:t>South </a:t>
            </a:r>
            <a:r>
              <a:rPr lang="en-US" dirty="0" smtClean="0">
                <a:solidFill>
                  <a:schemeClr val="tx1"/>
                </a:solidFill>
              </a:rPr>
              <a:t>Wales) are more likely to buy the products.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tx1"/>
              </a:solidFill>
            </a:endParaRPr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521016"/>
              </p:ext>
            </p:extLst>
          </p:nvPr>
        </p:nvGraphicFramePr>
        <p:xfrm>
          <a:off x="4744321" y="1842507"/>
          <a:ext cx="3868737" cy="2862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886082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800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 dirty="0"/>
              <a:t>Data Exploration</a:t>
            </a:r>
          </a:p>
          <a:p>
            <a:endParaRPr dirty="0"/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dirty="0" smtClean="0"/>
              <a:t>Age Group vs. Sales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1511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IN" b="1" dirty="0" smtClean="0"/>
              <a:t>Insights-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People from the Age group of (40-49) yrs. are more likely to buy the product followed by the age group of (50-59)yrs.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524408"/>
              </p:ext>
            </p:extLst>
          </p:nvPr>
        </p:nvGraphicFramePr>
        <p:xfrm>
          <a:off x="4339625" y="216472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983209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285</Words>
  <Application>Microsoft Office PowerPoint</Application>
  <PresentationFormat>On-screen Show (16:9)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Microsoft account</cp:lastModifiedBy>
  <cp:revision>11</cp:revision>
  <dcterms:modified xsi:type="dcterms:W3CDTF">2023-05-27T11:33:05Z</dcterms:modified>
</cp:coreProperties>
</file>